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63" r:id="rId3"/>
    <p:sldId id="364" r:id="rId4"/>
    <p:sldId id="3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250436" y="6019800"/>
            <a:ext cx="3557904" cy="838200"/>
          </a:xfrm>
          <a:custGeom>
            <a:avLst/>
            <a:gdLst/>
            <a:ahLst/>
            <a:cxnLst/>
            <a:rect l="l" t="t" r="r" b="b"/>
            <a:pathLst>
              <a:path w="3557904" h="838200">
                <a:moveTo>
                  <a:pt x="294132" y="117106"/>
                </a:moveTo>
                <a:lnTo>
                  <a:pt x="256159" y="106464"/>
                </a:lnTo>
                <a:lnTo>
                  <a:pt x="56896" y="0"/>
                </a:lnTo>
                <a:lnTo>
                  <a:pt x="85344" y="31940"/>
                </a:lnTo>
                <a:lnTo>
                  <a:pt x="37973" y="53225"/>
                </a:lnTo>
                <a:lnTo>
                  <a:pt x="28448" y="117106"/>
                </a:lnTo>
                <a:lnTo>
                  <a:pt x="66421" y="202285"/>
                </a:lnTo>
                <a:lnTo>
                  <a:pt x="75946" y="287451"/>
                </a:lnTo>
                <a:lnTo>
                  <a:pt x="0" y="626364"/>
                </a:lnTo>
                <a:lnTo>
                  <a:pt x="85344" y="413435"/>
                </a:lnTo>
                <a:lnTo>
                  <a:pt x="132842" y="383273"/>
                </a:lnTo>
                <a:lnTo>
                  <a:pt x="199263" y="223570"/>
                </a:lnTo>
                <a:lnTo>
                  <a:pt x="227711" y="212928"/>
                </a:lnTo>
                <a:lnTo>
                  <a:pt x="227711" y="159689"/>
                </a:lnTo>
                <a:lnTo>
                  <a:pt x="294132" y="117106"/>
                </a:lnTo>
                <a:close/>
              </a:path>
              <a:path w="3557904" h="838200">
                <a:moveTo>
                  <a:pt x="1159764" y="280974"/>
                </a:moveTo>
                <a:lnTo>
                  <a:pt x="957961" y="309613"/>
                </a:lnTo>
                <a:lnTo>
                  <a:pt x="702310" y="245960"/>
                </a:lnTo>
                <a:lnTo>
                  <a:pt x="587883" y="160020"/>
                </a:lnTo>
                <a:lnTo>
                  <a:pt x="578358" y="180708"/>
                </a:lnTo>
                <a:lnTo>
                  <a:pt x="559308" y="223685"/>
                </a:lnTo>
                <a:lnTo>
                  <a:pt x="654558" y="352590"/>
                </a:lnTo>
                <a:lnTo>
                  <a:pt x="1051687" y="591312"/>
                </a:lnTo>
                <a:lnTo>
                  <a:pt x="1019937" y="381241"/>
                </a:lnTo>
                <a:lnTo>
                  <a:pt x="1159764" y="280974"/>
                </a:lnTo>
                <a:close/>
              </a:path>
              <a:path w="3557904" h="838200">
                <a:moveTo>
                  <a:pt x="3557867" y="838200"/>
                </a:moveTo>
                <a:lnTo>
                  <a:pt x="3331591" y="762635"/>
                </a:lnTo>
                <a:lnTo>
                  <a:pt x="3026918" y="603643"/>
                </a:lnTo>
                <a:lnTo>
                  <a:pt x="2803271" y="598881"/>
                </a:lnTo>
                <a:lnTo>
                  <a:pt x="2687650" y="533704"/>
                </a:lnTo>
                <a:lnTo>
                  <a:pt x="2462022" y="406514"/>
                </a:lnTo>
                <a:lnTo>
                  <a:pt x="2219325" y="115595"/>
                </a:lnTo>
                <a:lnTo>
                  <a:pt x="2017776" y="10668"/>
                </a:lnTo>
                <a:lnTo>
                  <a:pt x="2052701" y="52006"/>
                </a:lnTo>
                <a:lnTo>
                  <a:pt x="2017776" y="114007"/>
                </a:lnTo>
                <a:lnTo>
                  <a:pt x="2065401" y="199847"/>
                </a:lnTo>
                <a:lnTo>
                  <a:pt x="2136775" y="396976"/>
                </a:lnTo>
                <a:lnTo>
                  <a:pt x="2089150" y="681545"/>
                </a:lnTo>
                <a:lnTo>
                  <a:pt x="2335136" y="533704"/>
                </a:lnTo>
                <a:lnTo>
                  <a:pt x="2948876" y="838200"/>
                </a:lnTo>
                <a:lnTo>
                  <a:pt x="3557867" y="83820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9196" y="6137147"/>
            <a:ext cx="246887" cy="11734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7159" y="6126479"/>
            <a:ext cx="65531" cy="12801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019800"/>
            <a:ext cx="6229272" cy="838197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898904" y="6021323"/>
            <a:ext cx="4333240" cy="836930"/>
          </a:xfrm>
          <a:custGeom>
            <a:avLst/>
            <a:gdLst/>
            <a:ahLst/>
            <a:cxnLst/>
            <a:rect l="l" t="t" r="r" b="b"/>
            <a:pathLst>
              <a:path w="4333240" h="836929">
                <a:moveTo>
                  <a:pt x="579120" y="212382"/>
                </a:moveTo>
                <a:lnTo>
                  <a:pt x="569595" y="202730"/>
                </a:lnTo>
                <a:lnTo>
                  <a:pt x="531495" y="183426"/>
                </a:lnTo>
                <a:lnTo>
                  <a:pt x="474345" y="144805"/>
                </a:lnTo>
                <a:lnTo>
                  <a:pt x="274447" y="57924"/>
                </a:lnTo>
                <a:lnTo>
                  <a:pt x="226949" y="38620"/>
                </a:lnTo>
                <a:lnTo>
                  <a:pt x="207899" y="28956"/>
                </a:lnTo>
                <a:lnTo>
                  <a:pt x="150749" y="28956"/>
                </a:lnTo>
                <a:lnTo>
                  <a:pt x="114300" y="19304"/>
                </a:lnTo>
                <a:lnTo>
                  <a:pt x="104775" y="19304"/>
                </a:lnTo>
                <a:lnTo>
                  <a:pt x="66675" y="0"/>
                </a:lnTo>
                <a:lnTo>
                  <a:pt x="47625" y="0"/>
                </a:lnTo>
                <a:lnTo>
                  <a:pt x="38100" y="38620"/>
                </a:lnTo>
                <a:lnTo>
                  <a:pt x="0" y="96532"/>
                </a:lnTo>
                <a:lnTo>
                  <a:pt x="104775" y="173761"/>
                </a:lnTo>
                <a:lnTo>
                  <a:pt x="226949" y="289610"/>
                </a:lnTo>
                <a:lnTo>
                  <a:pt x="303022" y="270306"/>
                </a:lnTo>
                <a:lnTo>
                  <a:pt x="541020" y="461772"/>
                </a:lnTo>
                <a:lnTo>
                  <a:pt x="483870" y="279958"/>
                </a:lnTo>
                <a:lnTo>
                  <a:pt x="579120" y="212382"/>
                </a:lnTo>
                <a:close/>
              </a:path>
              <a:path w="4333240" h="836929">
                <a:moveTo>
                  <a:pt x="4332681" y="836676"/>
                </a:moveTo>
                <a:lnTo>
                  <a:pt x="2258949" y="443090"/>
                </a:lnTo>
                <a:lnTo>
                  <a:pt x="2001774" y="309943"/>
                </a:lnTo>
                <a:lnTo>
                  <a:pt x="1860423" y="232270"/>
                </a:lnTo>
                <a:lnTo>
                  <a:pt x="1828673" y="222758"/>
                </a:lnTo>
                <a:lnTo>
                  <a:pt x="1765173" y="203733"/>
                </a:lnTo>
                <a:lnTo>
                  <a:pt x="1631823" y="154597"/>
                </a:lnTo>
                <a:lnTo>
                  <a:pt x="1480947" y="86448"/>
                </a:lnTo>
                <a:lnTo>
                  <a:pt x="1404747" y="67424"/>
                </a:lnTo>
                <a:lnTo>
                  <a:pt x="1338072" y="57912"/>
                </a:lnTo>
                <a:lnTo>
                  <a:pt x="1242822" y="57912"/>
                </a:lnTo>
                <a:lnTo>
                  <a:pt x="1204722" y="97536"/>
                </a:lnTo>
                <a:lnTo>
                  <a:pt x="1185672" y="260807"/>
                </a:lnTo>
                <a:lnTo>
                  <a:pt x="1280922" y="222758"/>
                </a:lnTo>
                <a:lnTo>
                  <a:pt x="1328547" y="270306"/>
                </a:lnTo>
                <a:lnTo>
                  <a:pt x="1423797" y="300431"/>
                </a:lnTo>
                <a:lnTo>
                  <a:pt x="1517523" y="490639"/>
                </a:lnTo>
                <a:lnTo>
                  <a:pt x="1822323" y="626960"/>
                </a:lnTo>
                <a:lnTo>
                  <a:pt x="2419350" y="626960"/>
                </a:lnTo>
                <a:lnTo>
                  <a:pt x="4303915" y="836676"/>
                </a:lnTo>
                <a:lnTo>
                  <a:pt x="4332681" y="836676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4744" y="6068567"/>
            <a:ext cx="112775" cy="9753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357883" y="6099047"/>
            <a:ext cx="254635" cy="260985"/>
          </a:xfrm>
          <a:custGeom>
            <a:avLst/>
            <a:gdLst/>
            <a:ahLst/>
            <a:cxnLst/>
            <a:rect l="l" t="t" r="r" b="b"/>
            <a:pathLst>
              <a:path w="254634" h="260985">
                <a:moveTo>
                  <a:pt x="47371" y="0"/>
                </a:moveTo>
                <a:lnTo>
                  <a:pt x="0" y="0"/>
                </a:lnTo>
                <a:lnTo>
                  <a:pt x="47371" y="86867"/>
                </a:lnTo>
                <a:lnTo>
                  <a:pt x="151765" y="164083"/>
                </a:lnTo>
                <a:lnTo>
                  <a:pt x="254507" y="260603"/>
                </a:lnTo>
                <a:lnTo>
                  <a:pt x="254507" y="250951"/>
                </a:lnTo>
                <a:lnTo>
                  <a:pt x="244982" y="221995"/>
                </a:lnTo>
                <a:lnTo>
                  <a:pt x="226059" y="183387"/>
                </a:lnTo>
                <a:lnTo>
                  <a:pt x="189737" y="154431"/>
                </a:lnTo>
                <a:lnTo>
                  <a:pt x="170687" y="135127"/>
                </a:lnTo>
                <a:lnTo>
                  <a:pt x="151765" y="96519"/>
                </a:lnTo>
                <a:lnTo>
                  <a:pt x="151765" y="86867"/>
                </a:lnTo>
                <a:lnTo>
                  <a:pt x="180212" y="19303"/>
                </a:lnTo>
                <a:lnTo>
                  <a:pt x="113791" y="9651"/>
                </a:lnTo>
                <a:lnTo>
                  <a:pt x="75818" y="9651"/>
                </a:lnTo>
                <a:lnTo>
                  <a:pt x="47371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0139" y="6118859"/>
            <a:ext cx="94487" cy="96012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626363" y="6050279"/>
            <a:ext cx="390525" cy="327660"/>
          </a:xfrm>
          <a:custGeom>
            <a:avLst/>
            <a:gdLst/>
            <a:ahLst/>
            <a:cxnLst/>
            <a:rect l="l" t="t" r="r" b="b"/>
            <a:pathLst>
              <a:path w="390525" h="327660">
                <a:moveTo>
                  <a:pt x="19113" y="0"/>
                </a:moveTo>
                <a:lnTo>
                  <a:pt x="0" y="0"/>
                </a:lnTo>
                <a:lnTo>
                  <a:pt x="0" y="19278"/>
                </a:lnTo>
                <a:lnTo>
                  <a:pt x="93954" y="57823"/>
                </a:lnTo>
                <a:lnTo>
                  <a:pt x="141731" y="106006"/>
                </a:lnTo>
                <a:lnTo>
                  <a:pt x="74841" y="134912"/>
                </a:lnTo>
                <a:lnTo>
                  <a:pt x="122618" y="212013"/>
                </a:lnTo>
                <a:lnTo>
                  <a:pt x="285038" y="327660"/>
                </a:lnTo>
                <a:lnTo>
                  <a:pt x="265938" y="250558"/>
                </a:lnTo>
                <a:lnTo>
                  <a:pt x="227711" y="212013"/>
                </a:lnTo>
                <a:lnTo>
                  <a:pt x="332816" y="134912"/>
                </a:lnTo>
                <a:lnTo>
                  <a:pt x="390144" y="67462"/>
                </a:lnTo>
                <a:lnTo>
                  <a:pt x="371030" y="57823"/>
                </a:lnTo>
                <a:lnTo>
                  <a:pt x="323265" y="38544"/>
                </a:lnTo>
                <a:lnTo>
                  <a:pt x="237274" y="28905"/>
                </a:lnTo>
                <a:lnTo>
                  <a:pt x="227711" y="28905"/>
                </a:lnTo>
                <a:lnTo>
                  <a:pt x="199047" y="19278"/>
                </a:lnTo>
                <a:lnTo>
                  <a:pt x="160832" y="19278"/>
                </a:lnTo>
                <a:lnTo>
                  <a:pt x="141731" y="9639"/>
                </a:lnTo>
                <a:lnTo>
                  <a:pt x="74841" y="9639"/>
                </a:lnTo>
                <a:lnTo>
                  <a:pt x="19113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573404"/>
            <a:ext cx="807211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2E2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2E2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2E2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250436" y="6019800"/>
            <a:ext cx="3557904" cy="838200"/>
          </a:xfrm>
          <a:custGeom>
            <a:avLst/>
            <a:gdLst/>
            <a:ahLst/>
            <a:cxnLst/>
            <a:rect l="l" t="t" r="r" b="b"/>
            <a:pathLst>
              <a:path w="3557904" h="838200">
                <a:moveTo>
                  <a:pt x="294132" y="117106"/>
                </a:moveTo>
                <a:lnTo>
                  <a:pt x="256159" y="106464"/>
                </a:lnTo>
                <a:lnTo>
                  <a:pt x="56896" y="0"/>
                </a:lnTo>
                <a:lnTo>
                  <a:pt x="85344" y="31940"/>
                </a:lnTo>
                <a:lnTo>
                  <a:pt x="37973" y="53225"/>
                </a:lnTo>
                <a:lnTo>
                  <a:pt x="28448" y="117106"/>
                </a:lnTo>
                <a:lnTo>
                  <a:pt x="66421" y="202285"/>
                </a:lnTo>
                <a:lnTo>
                  <a:pt x="75946" y="287451"/>
                </a:lnTo>
                <a:lnTo>
                  <a:pt x="0" y="626364"/>
                </a:lnTo>
                <a:lnTo>
                  <a:pt x="85344" y="413435"/>
                </a:lnTo>
                <a:lnTo>
                  <a:pt x="132842" y="383273"/>
                </a:lnTo>
                <a:lnTo>
                  <a:pt x="199263" y="223570"/>
                </a:lnTo>
                <a:lnTo>
                  <a:pt x="227711" y="212928"/>
                </a:lnTo>
                <a:lnTo>
                  <a:pt x="227711" y="159689"/>
                </a:lnTo>
                <a:lnTo>
                  <a:pt x="294132" y="117106"/>
                </a:lnTo>
                <a:close/>
              </a:path>
              <a:path w="3557904" h="838200">
                <a:moveTo>
                  <a:pt x="1159764" y="280974"/>
                </a:moveTo>
                <a:lnTo>
                  <a:pt x="957961" y="309613"/>
                </a:lnTo>
                <a:lnTo>
                  <a:pt x="702310" y="245960"/>
                </a:lnTo>
                <a:lnTo>
                  <a:pt x="587883" y="160020"/>
                </a:lnTo>
                <a:lnTo>
                  <a:pt x="578358" y="180708"/>
                </a:lnTo>
                <a:lnTo>
                  <a:pt x="559308" y="223685"/>
                </a:lnTo>
                <a:lnTo>
                  <a:pt x="654558" y="352590"/>
                </a:lnTo>
                <a:lnTo>
                  <a:pt x="1051687" y="591312"/>
                </a:lnTo>
                <a:lnTo>
                  <a:pt x="1019937" y="381241"/>
                </a:lnTo>
                <a:lnTo>
                  <a:pt x="1159764" y="280974"/>
                </a:lnTo>
                <a:close/>
              </a:path>
              <a:path w="3557904" h="838200">
                <a:moveTo>
                  <a:pt x="3557867" y="838200"/>
                </a:moveTo>
                <a:lnTo>
                  <a:pt x="3331591" y="762635"/>
                </a:lnTo>
                <a:lnTo>
                  <a:pt x="3026918" y="603643"/>
                </a:lnTo>
                <a:lnTo>
                  <a:pt x="2803271" y="598881"/>
                </a:lnTo>
                <a:lnTo>
                  <a:pt x="2687650" y="533704"/>
                </a:lnTo>
                <a:lnTo>
                  <a:pt x="2462022" y="406514"/>
                </a:lnTo>
                <a:lnTo>
                  <a:pt x="2219325" y="115595"/>
                </a:lnTo>
                <a:lnTo>
                  <a:pt x="2017776" y="10668"/>
                </a:lnTo>
                <a:lnTo>
                  <a:pt x="2052701" y="52006"/>
                </a:lnTo>
                <a:lnTo>
                  <a:pt x="2017776" y="114007"/>
                </a:lnTo>
                <a:lnTo>
                  <a:pt x="2065401" y="199847"/>
                </a:lnTo>
                <a:lnTo>
                  <a:pt x="2136775" y="396976"/>
                </a:lnTo>
                <a:lnTo>
                  <a:pt x="2089150" y="681545"/>
                </a:lnTo>
                <a:lnTo>
                  <a:pt x="2335136" y="533704"/>
                </a:lnTo>
                <a:lnTo>
                  <a:pt x="2948876" y="838200"/>
                </a:lnTo>
                <a:lnTo>
                  <a:pt x="3557867" y="83820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59196" y="6137147"/>
            <a:ext cx="246887" cy="11734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47159" y="6126479"/>
            <a:ext cx="65531" cy="12801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6019800"/>
            <a:ext cx="6229272" cy="838197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898904" y="6021323"/>
            <a:ext cx="4333240" cy="836930"/>
          </a:xfrm>
          <a:custGeom>
            <a:avLst/>
            <a:gdLst/>
            <a:ahLst/>
            <a:cxnLst/>
            <a:rect l="l" t="t" r="r" b="b"/>
            <a:pathLst>
              <a:path w="4333240" h="836929">
                <a:moveTo>
                  <a:pt x="579120" y="212382"/>
                </a:moveTo>
                <a:lnTo>
                  <a:pt x="569595" y="202730"/>
                </a:lnTo>
                <a:lnTo>
                  <a:pt x="531495" y="183426"/>
                </a:lnTo>
                <a:lnTo>
                  <a:pt x="474345" y="144805"/>
                </a:lnTo>
                <a:lnTo>
                  <a:pt x="274447" y="57924"/>
                </a:lnTo>
                <a:lnTo>
                  <a:pt x="226949" y="38620"/>
                </a:lnTo>
                <a:lnTo>
                  <a:pt x="207899" y="28956"/>
                </a:lnTo>
                <a:lnTo>
                  <a:pt x="150749" y="28956"/>
                </a:lnTo>
                <a:lnTo>
                  <a:pt x="114300" y="19304"/>
                </a:lnTo>
                <a:lnTo>
                  <a:pt x="104775" y="19304"/>
                </a:lnTo>
                <a:lnTo>
                  <a:pt x="66675" y="0"/>
                </a:lnTo>
                <a:lnTo>
                  <a:pt x="47625" y="0"/>
                </a:lnTo>
                <a:lnTo>
                  <a:pt x="38100" y="38620"/>
                </a:lnTo>
                <a:lnTo>
                  <a:pt x="0" y="96532"/>
                </a:lnTo>
                <a:lnTo>
                  <a:pt x="104775" y="173761"/>
                </a:lnTo>
                <a:lnTo>
                  <a:pt x="226949" y="289610"/>
                </a:lnTo>
                <a:lnTo>
                  <a:pt x="303022" y="270306"/>
                </a:lnTo>
                <a:lnTo>
                  <a:pt x="541020" y="461772"/>
                </a:lnTo>
                <a:lnTo>
                  <a:pt x="483870" y="279958"/>
                </a:lnTo>
                <a:lnTo>
                  <a:pt x="579120" y="212382"/>
                </a:lnTo>
                <a:close/>
              </a:path>
              <a:path w="4333240" h="836929">
                <a:moveTo>
                  <a:pt x="4332681" y="836676"/>
                </a:moveTo>
                <a:lnTo>
                  <a:pt x="2258949" y="443090"/>
                </a:lnTo>
                <a:lnTo>
                  <a:pt x="2001774" y="309943"/>
                </a:lnTo>
                <a:lnTo>
                  <a:pt x="1860423" y="232270"/>
                </a:lnTo>
                <a:lnTo>
                  <a:pt x="1828673" y="222758"/>
                </a:lnTo>
                <a:lnTo>
                  <a:pt x="1765173" y="203733"/>
                </a:lnTo>
                <a:lnTo>
                  <a:pt x="1631823" y="154597"/>
                </a:lnTo>
                <a:lnTo>
                  <a:pt x="1480947" y="86448"/>
                </a:lnTo>
                <a:lnTo>
                  <a:pt x="1404747" y="67424"/>
                </a:lnTo>
                <a:lnTo>
                  <a:pt x="1338072" y="57912"/>
                </a:lnTo>
                <a:lnTo>
                  <a:pt x="1242822" y="57912"/>
                </a:lnTo>
                <a:lnTo>
                  <a:pt x="1204722" y="97536"/>
                </a:lnTo>
                <a:lnTo>
                  <a:pt x="1185672" y="260807"/>
                </a:lnTo>
                <a:lnTo>
                  <a:pt x="1280922" y="222758"/>
                </a:lnTo>
                <a:lnTo>
                  <a:pt x="1328547" y="270306"/>
                </a:lnTo>
                <a:lnTo>
                  <a:pt x="1423797" y="300431"/>
                </a:lnTo>
                <a:lnTo>
                  <a:pt x="1517523" y="490639"/>
                </a:lnTo>
                <a:lnTo>
                  <a:pt x="1822323" y="626960"/>
                </a:lnTo>
                <a:lnTo>
                  <a:pt x="2419350" y="626960"/>
                </a:lnTo>
                <a:lnTo>
                  <a:pt x="4303915" y="836676"/>
                </a:lnTo>
                <a:lnTo>
                  <a:pt x="4332681" y="836676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04744" y="6068567"/>
            <a:ext cx="112775" cy="9753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357883" y="6099047"/>
            <a:ext cx="254635" cy="260985"/>
          </a:xfrm>
          <a:custGeom>
            <a:avLst/>
            <a:gdLst/>
            <a:ahLst/>
            <a:cxnLst/>
            <a:rect l="l" t="t" r="r" b="b"/>
            <a:pathLst>
              <a:path w="254634" h="260985">
                <a:moveTo>
                  <a:pt x="47371" y="0"/>
                </a:moveTo>
                <a:lnTo>
                  <a:pt x="0" y="0"/>
                </a:lnTo>
                <a:lnTo>
                  <a:pt x="47371" y="86867"/>
                </a:lnTo>
                <a:lnTo>
                  <a:pt x="151765" y="164083"/>
                </a:lnTo>
                <a:lnTo>
                  <a:pt x="254507" y="260603"/>
                </a:lnTo>
                <a:lnTo>
                  <a:pt x="254507" y="250951"/>
                </a:lnTo>
                <a:lnTo>
                  <a:pt x="244982" y="221995"/>
                </a:lnTo>
                <a:lnTo>
                  <a:pt x="226059" y="183387"/>
                </a:lnTo>
                <a:lnTo>
                  <a:pt x="189737" y="154431"/>
                </a:lnTo>
                <a:lnTo>
                  <a:pt x="170687" y="135127"/>
                </a:lnTo>
                <a:lnTo>
                  <a:pt x="151765" y="96519"/>
                </a:lnTo>
                <a:lnTo>
                  <a:pt x="151765" y="86867"/>
                </a:lnTo>
                <a:lnTo>
                  <a:pt x="180212" y="19303"/>
                </a:lnTo>
                <a:lnTo>
                  <a:pt x="113791" y="9651"/>
                </a:lnTo>
                <a:lnTo>
                  <a:pt x="75818" y="9651"/>
                </a:lnTo>
                <a:lnTo>
                  <a:pt x="47371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0139" y="6118859"/>
            <a:ext cx="94487" cy="96012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626363" y="6050279"/>
            <a:ext cx="390525" cy="327660"/>
          </a:xfrm>
          <a:custGeom>
            <a:avLst/>
            <a:gdLst/>
            <a:ahLst/>
            <a:cxnLst/>
            <a:rect l="l" t="t" r="r" b="b"/>
            <a:pathLst>
              <a:path w="390525" h="327660">
                <a:moveTo>
                  <a:pt x="19113" y="0"/>
                </a:moveTo>
                <a:lnTo>
                  <a:pt x="0" y="0"/>
                </a:lnTo>
                <a:lnTo>
                  <a:pt x="0" y="19278"/>
                </a:lnTo>
                <a:lnTo>
                  <a:pt x="93954" y="57823"/>
                </a:lnTo>
                <a:lnTo>
                  <a:pt x="141731" y="106006"/>
                </a:lnTo>
                <a:lnTo>
                  <a:pt x="74841" y="134912"/>
                </a:lnTo>
                <a:lnTo>
                  <a:pt x="122618" y="212013"/>
                </a:lnTo>
                <a:lnTo>
                  <a:pt x="285038" y="327660"/>
                </a:lnTo>
                <a:lnTo>
                  <a:pt x="265938" y="250558"/>
                </a:lnTo>
                <a:lnTo>
                  <a:pt x="227711" y="212013"/>
                </a:lnTo>
                <a:lnTo>
                  <a:pt x="332816" y="134912"/>
                </a:lnTo>
                <a:lnTo>
                  <a:pt x="390144" y="67462"/>
                </a:lnTo>
                <a:lnTo>
                  <a:pt x="371030" y="57823"/>
                </a:lnTo>
                <a:lnTo>
                  <a:pt x="323265" y="38544"/>
                </a:lnTo>
                <a:lnTo>
                  <a:pt x="237274" y="28905"/>
                </a:lnTo>
                <a:lnTo>
                  <a:pt x="227711" y="28905"/>
                </a:lnTo>
                <a:lnTo>
                  <a:pt x="199047" y="19278"/>
                </a:lnTo>
                <a:lnTo>
                  <a:pt x="160832" y="19278"/>
                </a:lnTo>
                <a:lnTo>
                  <a:pt x="141731" y="9639"/>
                </a:lnTo>
                <a:lnTo>
                  <a:pt x="74841" y="9639"/>
                </a:lnTo>
                <a:lnTo>
                  <a:pt x="19113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2712" y="437133"/>
            <a:ext cx="179857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E2E2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797" y="2026511"/>
            <a:ext cx="7346950" cy="2405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86571" y="6475107"/>
            <a:ext cx="2470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jpe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85.png"/><Relationship Id="rId2" Type="http://schemas.openxmlformats.org/officeDocument/2006/relationships/image" Target="../media/image9.png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84.png"/><Relationship Id="rId5" Type="http://schemas.openxmlformats.org/officeDocument/2006/relationships/image" Target="../media/image4.png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4" Type="http://schemas.openxmlformats.org/officeDocument/2006/relationships/image" Target="../media/image10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26" Type="http://schemas.openxmlformats.org/officeDocument/2006/relationships/image" Target="../media/image219.png"/><Relationship Id="rId39" Type="http://schemas.openxmlformats.org/officeDocument/2006/relationships/image" Target="../media/image232.png"/><Relationship Id="rId21" Type="http://schemas.openxmlformats.org/officeDocument/2006/relationships/image" Target="../media/image214.png"/><Relationship Id="rId34" Type="http://schemas.openxmlformats.org/officeDocument/2006/relationships/image" Target="../media/image227.png"/><Relationship Id="rId42" Type="http://schemas.openxmlformats.org/officeDocument/2006/relationships/image" Target="../media/image235.png"/><Relationship Id="rId47" Type="http://schemas.openxmlformats.org/officeDocument/2006/relationships/image" Target="../media/image240.png"/><Relationship Id="rId50" Type="http://schemas.openxmlformats.org/officeDocument/2006/relationships/image" Target="../media/image243.png"/><Relationship Id="rId55" Type="http://schemas.openxmlformats.org/officeDocument/2006/relationships/image" Target="../media/image248.png"/><Relationship Id="rId63" Type="http://schemas.openxmlformats.org/officeDocument/2006/relationships/image" Target="../media/image256.png"/><Relationship Id="rId68" Type="http://schemas.openxmlformats.org/officeDocument/2006/relationships/image" Target="../media/image261.png"/><Relationship Id="rId76" Type="http://schemas.openxmlformats.org/officeDocument/2006/relationships/image" Target="../media/image269.png"/><Relationship Id="rId7" Type="http://schemas.openxmlformats.org/officeDocument/2006/relationships/image" Target="../media/image200.png"/><Relationship Id="rId71" Type="http://schemas.openxmlformats.org/officeDocument/2006/relationships/image" Target="../media/image264.png"/><Relationship Id="rId2" Type="http://schemas.openxmlformats.org/officeDocument/2006/relationships/image" Target="../media/image195.png"/><Relationship Id="rId16" Type="http://schemas.openxmlformats.org/officeDocument/2006/relationships/image" Target="../media/image209.png"/><Relationship Id="rId29" Type="http://schemas.openxmlformats.org/officeDocument/2006/relationships/image" Target="../media/image222.png"/><Relationship Id="rId11" Type="http://schemas.openxmlformats.org/officeDocument/2006/relationships/image" Target="../media/image204.png"/><Relationship Id="rId24" Type="http://schemas.openxmlformats.org/officeDocument/2006/relationships/image" Target="../media/image217.png"/><Relationship Id="rId32" Type="http://schemas.openxmlformats.org/officeDocument/2006/relationships/image" Target="../media/image225.png"/><Relationship Id="rId37" Type="http://schemas.openxmlformats.org/officeDocument/2006/relationships/image" Target="../media/image230.png"/><Relationship Id="rId40" Type="http://schemas.openxmlformats.org/officeDocument/2006/relationships/image" Target="../media/image233.png"/><Relationship Id="rId45" Type="http://schemas.openxmlformats.org/officeDocument/2006/relationships/image" Target="../media/image238.png"/><Relationship Id="rId53" Type="http://schemas.openxmlformats.org/officeDocument/2006/relationships/image" Target="../media/image246.png"/><Relationship Id="rId58" Type="http://schemas.openxmlformats.org/officeDocument/2006/relationships/image" Target="../media/image251.png"/><Relationship Id="rId66" Type="http://schemas.openxmlformats.org/officeDocument/2006/relationships/image" Target="../media/image259.png"/><Relationship Id="rId74" Type="http://schemas.openxmlformats.org/officeDocument/2006/relationships/image" Target="../media/image267.png"/><Relationship Id="rId79" Type="http://schemas.openxmlformats.org/officeDocument/2006/relationships/image" Target="../media/image272.png"/><Relationship Id="rId5" Type="http://schemas.openxmlformats.org/officeDocument/2006/relationships/image" Target="../media/image198.png"/><Relationship Id="rId61" Type="http://schemas.openxmlformats.org/officeDocument/2006/relationships/image" Target="../media/image254.png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31" Type="http://schemas.openxmlformats.org/officeDocument/2006/relationships/image" Target="../media/image224.png"/><Relationship Id="rId44" Type="http://schemas.openxmlformats.org/officeDocument/2006/relationships/image" Target="../media/image237.png"/><Relationship Id="rId52" Type="http://schemas.openxmlformats.org/officeDocument/2006/relationships/image" Target="../media/image245.png"/><Relationship Id="rId60" Type="http://schemas.openxmlformats.org/officeDocument/2006/relationships/image" Target="../media/image253.png"/><Relationship Id="rId65" Type="http://schemas.openxmlformats.org/officeDocument/2006/relationships/image" Target="../media/image258.png"/><Relationship Id="rId73" Type="http://schemas.openxmlformats.org/officeDocument/2006/relationships/image" Target="../media/image266.png"/><Relationship Id="rId78" Type="http://schemas.openxmlformats.org/officeDocument/2006/relationships/image" Target="../media/image271.png"/><Relationship Id="rId81" Type="http://schemas.openxmlformats.org/officeDocument/2006/relationships/image" Target="../media/image274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Relationship Id="rId22" Type="http://schemas.openxmlformats.org/officeDocument/2006/relationships/image" Target="../media/image215.png"/><Relationship Id="rId27" Type="http://schemas.openxmlformats.org/officeDocument/2006/relationships/image" Target="../media/image220.png"/><Relationship Id="rId30" Type="http://schemas.openxmlformats.org/officeDocument/2006/relationships/image" Target="../media/image223.png"/><Relationship Id="rId35" Type="http://schemas.openxmlformats.org/officeDocument/2006/relationships/image" Target="../media/image228.png"/><Relationship Id="rId43" Type="http://schemas.openxmlformats.org/officeDocument/2006/relationships/image" Target="../media/image236.png"/><Relationship Id="rId48" Type="http://schemas.openxmlformats.org/officeDocument/2006/relationships/image" Target="../media/image241.png"/><Relationship Id="rId56" Type="http://schemas.openxmlformats.org/officeDocument/2006/relationships/image" Target="../media/image249.png"/><Relationship Id="rId64" Type="http://schemas.openxmlformats.org/officeDocument/2006/relationships/image" Target="../media/image257.png"/><Relationship Id="rId69" Type="http://schemas.openxmlformats.org/officeDocument/2006/relationships/image" Target="../media/image262.png"/><Relationship Id="rId77" Type="http://schemas.openxmlformats.org/officeDocument/2006/relationships/image" Target="../media/image270.png"/><Relationship Id="rId8" Type="http://schemas.openxmlformats.org/officeDocument/2006/relationships/image" Target="../media/image201.png"/><Relationship Id="rId51" Type="http://schemas.openxmlformats.org/officeDocument/2006/relationships/image" Target="../media/image244.png"/><Relationship Id="rId72" Type="http://schemas.openxmlformats.org/officeDocument/2006/relationships/image" Target="../media/image265.png"/><Relationship Id="rId80" Type="http://schemas.openxmlformats.org/officeDocument/2006/relationships/image" Target="../media/image273.png"/><Relationship Id="rId3" Type="http://schemas.openxmlformats.org/officeDocument/2006/relationships/image" Target="../media/image196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5" Type="http://schemas.openxmlformats.org/officeDocument/2006/relationships/image" Target="../media/image218.png"/><Relationship Id="rId33" Type="http://schemas.openxmlformats.org/officeDocument/2006/relationships/image" Target="../media/image226.png"/><Relationship Id="rId38" Type="http://schemas.openxmlformats.org/officeDocument/2006/relationships/image" Target="../media/image231.png"/><Relationship Id="rId46" Type="http://schemas.openxmlformats.org/officeDocument/2006/relationships/image" Target="../media/image239.png"/><Relationship Id="rId59" Type="http://schemas.openxmlformats.org/officeDocument/2006/relationships/image" Target="../media/image252.png"/><Relationship Id="rId67" Type="http://schemas.openxmlformats.org/officeDocument/2006/relationships/image" Target="../media/image260.png"/><Relationship Id="rId20" Type="http://schemas.openxmlformats.org/officeDocument/2006/relationships/image" Target="../media/image213.png"/><Relationship Id="rId41" Type="http://schemas.openxmlformats.org/officeDocument/2006/relationships/image" Target="../media/image234.png"/><Relationship Id="rId54" Type="http://schemas.openxmlformats.org/officeDocument/2006/relationships/image" Target="../media/image247.png"/><Relationship Id="rId62" Type="http://schemas.openxmlformats.org/officeDocument/2006/relationships/image" Target="../media/image255.png"/><Relationship Id="rId70" Type="http://schemas.openxmlformats.org/officeDocument/2006/relationships/image" Target="../media/image263.png"/><Relationship Id="rId75" Type="http://schemas.openxmlformats.org/officeDocument/2006/relationships/image" Target="../media/image2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9.png"/><Relationship Id="rId15" Type="http://schemas.openxmlformats.org/officeDocument/2006/relationships/image" Target="../media/image208.png"/><Relationship Id="rId23" Type="http://schemas.openxmlformats.org/officeDocument/2006/relationships/image" Target="../media/image216.png"/><Relationship Id="rId28" Type="http://schemas.openxmlformats.org/officeDocument/2006/relationships/image" Target="../media/image221.png"/><Relationship Id="rId36" Type="http://schemas.openxmlformats.org/officeDocument/2006/relationships/image" Target="../media/image229.png"/><Relationship Id="rId49" Type="http://schemas.openxmlformats.org/officeDocument/2006/relationships/image" Target="../media/image242.png"/><Relationship Id="rId57" Type="http://schemas.openxmlformats.org/officeDocument/2006/relationships/image" Target="../media/image250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1.png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scanftree.com/Data_Structure/activity-selection-proble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eb.cs.ucdavis.edu/~bai/ECS122A/ActivitySelect.pdf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EWD/" TargetMode="External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6.png"/><Relationship Id="rId5" Type="http://schemas.openxmlformats.org/officeDocument/2006/relationships/image" Target="../media/image4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3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1335"/>
            <a:ext cx="9138285" cy="6837045"/>
            <a:chOff x="0" y="21335"/>
            <a:chExt cx="9138285" cy="68370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335"/>
              <a:ext cx="9137904" cy="68366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48912" y="6033515"/>
              <a:ext cx="3514090" cy="824865"/>
            </a:xfrm>
            <a:custGeom>
              <a:avLst/>
              <a:gdLst/>
              <a:ahLst/>
              <a:cxnLst/>
              <a:rect l="l" t="t" r="r" b="b"/>
              <a:pathLst>
                <a:path w="3514090" h="824865">
                  <a:moveTo>
                    <a:pt x="294132" y="117398"/>
                  </a:moveTo>
                  <a:lnTo>
                    <a:pt x="256159" y="106718"/>
                  </a:lnTo>
                  <a:lnTo>
                    <a:pt x="56896" y="0"/>
                  </a:lnTo>
                  <a:lnTo>
                    <a:pt x="85344" y="32016"/>
                  </a:lnTo>
                  <a:lnTo>
                    <a:pt x="37973" y="53365"/>
                  </a:lnTo>
                  <a:lnTo>
                    <a:pt x="28448" y="117398"/>
                  </a:lnTo>
                  <a:lnTo>
                    <a:pt x="66421" y="202768"/>
                  </a:lnTo>
                  <a:lnTo>
                    <a:pt x="75946" y="288150"/>
                  </a:lnTo>
                  <a:lnTo>
                    <a:pt x="0" y="627888"/>
                  </a:lnTo>
                  <a:lnTo>
                    <a:pt x="85344" y="414439"/>
                  </a:lnTo>
                  <a:lnTo>
                    <a:pt x="132842" y="384200"/>
                  </a:lnTo>
                  <a:lnTo>
                    <a:pt x="199263" y="224116"/>
                  </a:lnTo>
                  <a:lnTo>
                    <a:pt x="227711" y="213448"/>
                  </a:lnTo>
                  <a:lnTo>
                    <a:pt x="227711" y="160083"/>
                  </a:lnTo>
                  <a:lnTo>
                    <a:pt x="294132" y="117398"/>
                  </a:lnTo>
                  <a:close/>
                </a:path>
                <a:path w="3514090" h="824865">
                  <a:moveTo>
                    <a:pt x="1159764" y="282067"/>
                  </a:moveTo>
                  <a:lnTo>
                    <a:pt x="957961" y="310616"/>
                  </a:lnTo>
                  <a:lnTo>
                    <a:pt x="702310" y="247180"/>
                  </a:lnTo>
                  <a:lnTo>
                    <a:pt x="587883" y="161544"/>
                  </a:lnTo>
                  <a:lnTo>
                    <a:pt x="578358" y="182156"/>
                  </a:lnTo>
                  <a:lnTo>
                    <a:pt x="559308" y="224980"/>
                  </a:lnTo>
                  <a:lnTo>
                    <a:pt x="654558" y="353428"/>
                  </a:lnTo>
                  <a:lnTo>
                    <a:pt x="1051687" y="591312"/>
                  </a:lnTo>
                  <a:lnTo>
                    <a:pt x="1019937" y="381977"/>
                  </a:lnTo>
                  <a:lnTo>
                    <a:pt x="1159764" y="282067"/>
                  </a:lnTo>
                  <a:close/>
                </a:path>
                <a:path w="3514090" h="824865">
                  <a:moveTo>
                    <a:pt x="3513747" y="824484"/>
                  </a:moveTo>
                  <a:lnTo>
                    <a:pt x="3331464" y="763028"/>
                  </a:lnTo>
                  <a:lnTo>
                    <a:pt x="3026410" y="604278"/>
                  </a:lnTo>
                  <a:lnTo>
                    <a:pt x="2802509" y="599516"/>
                  </a:lnTo>
                  <a:lnTo>
                    <a:pt x="2686799" y="534441"/>
                  </a:lnTo>
                  <a:lnTo>
                    <a:pt x="2461006" y="407454"/>
                  </a:lnTo>
                  <a:lnTo>
                    <a:pt x="2217928" y="116954"/>
                  </a:lnTo>
                  <a:lnTo>
                    <a:pt x="2016252" y="12192"/>
                  </a:lnTo>
                  <a:lnTo>
                    <a:pt x="2051177" y="53467"/>
                  </a:lnTo>
                  <a:lnTo>
                    <a:pt x="2016252" y="115366"/>
                  </a:lnTo>
                  <a:lnTo>
                    <a:pt x="2063877" y="201091"/>
                  </a:lnTo>
                  <a:lnTo>
                    <a:pt x="2135378" y="397929"/>
                  </a:lnTo>
                  <a:lnTo>
                    <a:pt x="2087753" y="682078"/>
                  </a:lnTo>
                  <a:lnTo>
                    <a:pt x="2333879" y="534441"/>
                  </a:lnTo>
                  <a:lnTo>
                    <a:pt x="2908490" y="824484"/>
                  </a:lnTo>
                  <a:lnTo>
                    <a:pt x="3513747" y="824484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7671" y="6150864"/>
              <a:ext cx="246887" cy="118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33515"/>
              <a:ext cx="6122926" cy="8244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5635" y="6140195"/>
              <a:ext cx="65531" cy="1295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98904" y="6021324"/>
              <a:ext cx="4333240" cy="836930"/>
            </a:xfrm>
            <a:custGeom>
              <a:avLst/>
              <a:gdLst/>
              <a:ahLst/>
              <a:cxnLst/>
              <a:rect l="l" t="t" r="r" b="b"/>
              <a:pathLst>
                <a:path w="4333240" h="836929">
                  <a:moveTo>
                    <a:pt x="579120" y="212382"/>
                  </a:moveTo>
                  <a:lnTo>
                    <a:pt x="569595" y="202730"/>
                  </a:lnTo>
                  <a:lnTo>
                    <a:pt x="531495" y="183426"/>
                  </a:lnTo>
                  <a:lnTo>
                    <a:pt x="474345" y="144805"/>
                  </a:lnTo>
                  <a:lnTo>
                    <a:pt x="274447" y="57924"/>
                  </a:lnTo>
                  <a:lnTo>
                    <a:pt x="226949" y="38620"/>
                  </a:lnTo>
                  <a:lnTo>
                    <a:pt x="207899" y="28956"/>
                  </a:lnTo>
                  <a:lnTo>
                    <a:pt x="150749" y="28956"/>
                  </a:lnTo>
                  <a:lnTo>
                    <a:pt x="114300" y="19304"/>
                  </a:lnTo>
                  <a:lnTo>
                    <a:pt x="104775" y="19304"/>
                  </a:lnTo>
                  <a:lnTo>
                    <a:pt x="66675" y="0"/>
                  </a:lnTo>
                  <a:lnTo>
                    <a:pt x="47625" y="0"/>
                  </a:lnTo>
                  <a:lnTo>
                    <a:pt x="38100" y="38620"/>
                  </a:lnTo>
                  <a:lnTo>
                    <a:pt x="0" y="96532"/>
                  </a:lnTo>
                  <a:lnTo>
                    <a:pt x="104775" y="173761"/>
                  </a:lnTo>
                  <a:lnTo>
                    <a:pt x="226949" y="289610"/>
                  </a:lnTo>
                  <a:lnTo>
                    <a:pt x="303022" y="270306"/>
                  </a:lnTo>
                  <a:lnTo>
                    <a:pt x="541020" y="461772"/>
                  </a:lnTo>
                  <a:lnTo>
                    <a:pt x="483870" y="279958"/>
                  </a:lnTo>
                  <a:lnTo>
                    <a:pt x="579120" y="212382"/>
                  </a:lnTo>
                  <a:close/>
                </a:path>
                <a:path w="4333240" h="836929">
                  <a:moveTo>
                    <a:pt x="4332681" y="836676"/>
                  </a:moveTo>
                  <a:lnTo>
                    <a:pt x="2258949" y="443090"/>
                  </a:lnTo>
                  <a:lnTo>
                    <a:pt x="2001774" y="309943"/>
                  </a:lnTo>
                  <a:lnTo>
                    <a:pt x="1860423" y="232270"/>
                  </a:lnTo>
                  <a:lnTo>
                    <a:pt x="1828673" y="222758"/>
                  </a:lnTo>
                  <a:lnTo>
                    <a:pt x="1765173" y="203733"/>
                  </a:lnTo>
                  <a:lnTo>
                    <a:pt x="1631823" y="154597"/>
                  </a:lnTo>
                  <a:lnTo>
                    <a:pt x="1480947" y="86448"/>
                  </a:lnTo>
                  <a:lnTo>
                    <a:pt x="1404747" y="67424"/>
                  </a:lnTo>
                  <a:lnTo>
                    <a:pt x="1338072" y="57912"/>
                  </a:lnTo>
                  <a:lnTo>
                    <a:pt x="1242822" y="57912"/>
                  </a:lnTo>
                  <a:lnTo>
                    <a:pt x="1204722" y="97536"/>
                  </a:lnTo>
                  <a:lnTo>
                    <a:pt x="1185672" y="260807"/>
                  </a:lnTo>
                  <a:lnTo>
                    <a:pt x="1280922" y="222758"/>
                  </a:lnTo>
                  <a:lnTo>
                    <a:pt x="1328547" y="270306"/>
                  </a:lnTo>
                  <a:lnTo>
                    <a:pt x="1423797" y="300431"/>
                  </a:lnTo>
                  <a:lnTo>
                    <a:pt x="1517523" y="490639"/>
                  </a:lnTo>
                  <a:lnTo>
                    <a:pt x="1822323" y="626960"/>
                  </a:lnTo>
                  <a:lnTo>
                    <a:pt x="2419350" y="626960"/>
                  </a:lnTo>
                  <a:lnTo>
                    <a:pt x="4303915" y="836676"/>
                  </a:lnTo>
                  <a:lnTo>
                    <a:pt x="4332681" y="836676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4744" y="6068568"/>
              <a:ext cx="112775" cy="975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57883" y="6099047"/>
              <a:ext cx="254635" cy="260985"/>
            </a:xfrm>
            <a:custGeom>
              <a:avLst/>
              <a:gdLst/>
              <a:ahLst/>
              <a:cxnLst/>
              <a:rect l="l" t="t" r="r" b="b"/>
              <a:pathLst>
                <a:path w="254634" h="260985">
                  <a:moveTo>
                    <a:pt x="47371" y="0"/>
                  </a:moveTo>
                  <a:lnTo>
                    <a:pt x="0" y="0"/>
                  </a:lnTo>
                  <a:lnTo>
                    <a:pt x="47371" y="86867"/>
                  </a:lnTo>
                  <a:lnTo>
                    <a:pt x="151765" y="164083"/>
                  </a:lnTo>
                  <a:lnTo>
                    <a:pt x="254507" y="260603"/>
                  </a:lnTo>
                  <a:lnTo>
                    <a:pt x="254507" y="250951"/>
                  </a:lnTo>
                  <a:lnTo>
                    <a:pt x="244982" y="221995"/>
                  </a:lnTo>
                  <a:lnTo>
                    <a:pt x="226059" y="183387"/>
                  </a:lnTo>
                  <a:lnTo>
                    <a:pt x="189737" y="154431"/>
                  </a:lnTo>
                  <a:lnTo>
                    <a:pt x="170687" y="135127"/>
                  </a:lnTo>
                  <a:lnTo>
                    <a:pt x="151765" y="96519"/>
                  </a:lnTo>
                  <a:lnTo>
                    <a:pt x="151765" y="86867"/>
                  </a:lnTo>
                  <a:lnTo>
                    <a:pt x="180212" y="19303"/>
                  </a:lnTo>
                  <a:lnTo>
                    <a:pt x="113791" y="9651"/>
                  </a:lnTo>
                  <a:lnTo>
                    <a:pt x="75818" y="9651"/>
                  </a:lnTo>
                  <a:lnTo>
                    <a:pt x="47371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0139" y="6118859"/>
              <a:ext cx="94487" cy="960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6363" y="6050280"/>
              <a:ext cx="390525" cy="327660"/>
            </a:xfrm>
            <a:custGeom>
              <a:avLst/>
              <a:gdLst/>
              <a:ahLst/>
              <a:cxnLst/>
              <a:rect l="l" t="t" r="r" b="b"/>
              <a:pathLst>
                <a:path w="390525" h="327660">
                  <a:moveTo>
                    <a:pt x="19113" y="0"/>
                  </a:moveTo>
                  <a:lnTo>
                    <a:pt x="0" y="0"/>
                  </a:lnTo>
                  <a:lnTo>
                    <a:pt x="0" y="19278"/>
                  </a:lnTo>
                  <a:lnTo>
                    <a:pt x="93954" y="57823"/>
                  </a:lnTo>
                  <a:lnTo>
                    <a:pt x="141731" y="106006"/>
                  </a:lnTo>
                  <a:lnTo>
                    <a:pt x="74841" y="134912"/>
                  </a:lnTo>
                  <a:lnTo>
                    <a:pt x="122618" y="212013"/>
                  </a:lnTo>
                  <a:lnTo>
                    <a:pt x="285038" y="327660"/>
                  </a:lnTo>
                  <a:lnTo>
                    <a:pt x="265938" y="250558"/>
                  </a:lnTo>
                  <a:lnTo>
                    <a:pt x="227711" y="212013"/>
                  </a:lnTo>
                  <a:lnTo>
                    <a:pt x="332816" y="134912"/>
                  </a:lnTo>
                  <a:lnTo>
                    <a:pt x="390144" y="67462"/>
                  </a:lnTo>
                  <a:lnTo>
                    <a:pt x="371030" y="57823"/>
                  </a:lnTo>
                  <a:lnTo>
                    <a:pt x="323265" y="38544"/>
                  </a:lnTo>
                  <a:lnTo>
                    <a:pt x="237274" y="28905"/>
                  </a:lnTo>
                  <a:lnTo>
                    <a:pt x="227711" y="28905"/>
                  </a:lnTo>
                  <a:lnTo>
                    <a:pt x="199047" y="19278"/>
                  </a:lnTo>
                  <a:lnTo>
                    <a:pt x="160832" y="19278"/>
                  </a:lnTo>
                  <a:lnTo>
                    <a:pt x="141731" y="9639"/>
                  </a:lnTo>
                  <a:lnTo>
                    <a:pt x="74841" y="9639"/>
                  </a:lnTo>
                  <a:lnTo>
                    <a:pt x="19113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5211" y="550163"/>
              <a:ext cx="4090416" cy="1507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6111" y="550163"/>
              <a:ext cx="3252216" cy="1507236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25929" y="736168"/>
            <a:ext cx="57816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Arial"/>
                <a:cs typeface="Arial"/>
              </a:rPr>
              <a:t>Algoritma</a:t>
            </a:r>
            <a:r>
              <a:rPr sz="5400" b="1" spc="-95" dirty="0">
                <a:latin typeface="Arial"/>
                <a:cs typeface="Arial"/>
              </a:rPr>
              <a:t> </a:t>
            </a:r>
            <a:r>
              <a:rPr sz="5400" b="1" i="1" dirty="0">
                <a:latin typeface="Arial"/>
                <a:cs typeface="Arial"/>
              </a:rPr>
              <a:t>Greedy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42616" y="3072383"/>
            <a:ext cx="6064250" cy="3698875"/>
            <a:chOff x="2642616" y="3072383"/>
            <a:chExt cx="6064250" cy="3698875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2616" y="3072383"/>
              <a:ext cx="4072128" cy="28681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10956" y="6423660"/>
              <a:ext cx="295655" cy="34747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497316" y="6460642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59435"/>
            <a:ext cx="7367905" cy="50615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15875" indent="-343535">
              <a:lnSpc>
                <a:spcPts val="2690"/>
              </a:lnSpc>
              <a:spcBef>
                <a:spcPts val="74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memecahkan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masalah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langkah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langkah;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2E2FF"/>
              </a:buClr>
              <a:buFont typeface="Arial MT"/>
              <a:buChar char="•"/>
            </a:pPr>
            <a:endParaRPr sz="2900">
              <a:latin typeface="Arial MT"/>
              <a:cs typeface="Arial MT"/>
            </a:endParaRPr>
          </a:p>
          <a:p>
            <a:pPr marL="30861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pada setiap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langkah:</a:t>
            </a:r>
            <a:endParaRPr sz="2800">
              <a:latin typeface="Arial MT"/>
              <a:cs typeface="Arial MT"/>
            </a:endParaRPr>
          </a:p>
          <a:p>
            <a:pPr marL="897890" marR="367030" lvl="1" indent="-542925">
              <a:lnSpc>
                <a:spcPct val="100000"/>
              </a:lnSpc>
              <a:buAutoNum type="arabicPeriod"/>
              <a:tabLst>
                <a:tab pos="848994" algn="l"/>
                <a:tab pos="84963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mengambil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pilihan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terbaik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dapat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diperoleh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saat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itu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tanpa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memperhatikan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konsekuensi ke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depan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(prinsip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“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can get</a:t>
            </a: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now!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”)</a:t>
            </a:r>
            <a:endParaRPr sz="2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 MT"/>
              <a:buAutoNum type="arabicPeriod"/>
            </a:pPr>
            <a:endParaRPr sz="2900">
              <a:latin typeface="Arial MT"/>
              <a:cs typeface="Arial MT"/>
            </a:endParaRPr>
          </a:p>
          <a:p>
            <a:pPr marL="701675" marR="5080" lvl="1" indent="-393700">
              <a:lnSpc>
                <a:spcPct val="100000"/>
              </a:lnSpc>
              <a:buAutoNum type="arabicPeriod"/>
              <a:tabLst>
                <a:tab pos="70358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berharap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bahwa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memilih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optimum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lokal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pada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setiap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langkah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akan berakhir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optimum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global.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0956" y="6423659"/>
            <a:ext cx="295655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175" y="381000"/>
              <a:ext cx="3698748" cy="1011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3467" y="381000"/>
              <a:ext cx="1793748" cy="101193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501141"/>
            <a:ext cx="431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11.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Collecting coins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844" y="1476121"/>
            <a:ext cx="7261859" cy="25628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checkerboard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has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certain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number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coins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endParaRPr sz="2400">
              <a:latin typeface="Arial MT"/>
              <a:cs typeface="Arial MT"/>
            </a:endParaRPr>
          </a:p>
          <a:p>
            <a:pPr marL="355600" marR="69215" indent="-342900">
              <a:lnSpc>
                <a:spcPts val="2590"/>
              </a:lnSpc>
              <a:spcBef>
                <a:spcPts val="620"/>
              </a:spcBef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robot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starts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upper-left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corner,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and walks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bottom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left-hand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corner</a:t>
            </a:r>
            <a:endParaRPr sz="24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20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robot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only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move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two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directions: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right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down</a:t>
            </a:r>
            <a:endParaRPr sz="20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robot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collects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coins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goes</a:t>
            </a:r>
            <a:endParaRPr sz="2000">
              <a:latin typeface="Arial MT"/>
              <a:cs typeface="Arial MT"/>
            </a:endParaRPr>
          </a:p>
          <a:p>
            <a:pPr marL="355600" indent="-342900">
              <a:lnSpc>
                <a:spcPts val="2735"/>
              </a:lnSpc>
              <a:spcBef>
                <a:spcPts val="285"/>
              </a:spcBef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want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collect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4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coins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using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number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robots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844" y="4049648"/>
            <a:ext cx="1637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x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ample: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54608" y="4559808"/>
            <a:ext cx="1854835" cy="1854835"/>
            <a:chOff x="1054608" y="4559808"/>
            <a:chExt cx="1854835" cy="1854835"/>
          </a:xfrm>
        </p:grpSpPr>
        <p:sp>
          <p:nvSpPr>
            <p:cNvPr id="9" name="object 9"/>
            <p:cNvSpPr/>
            <p:nvPr/>
          </p:nvSpPr>
          <p:spPr>
            <a:xfrm>
              <a:off x="1067562" y="4572762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0" y="228600"/>
                  </a:moveTo>
                  <a:lnTo>
                    <a:pt x="228600" y="2286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  <a:path w="1828800" h="1828800">
                  <a:moveTo>
                    <a:pt x="0" y="457200"/>
                  </a:moveTo>
                  <a:lnTo>
                    <a:pt x="228600" y="457200"/>
                  </a:lnTo>
                  <a:lnTo>
                    <a:pt x="228600" y="228600"/>
                  </a:lnTo>
                  <a:lnTo>
                    <a:pt x="0" y="228600"/>
                  </a:lnTo>
                  <a:lnTo>
                    <a:pt x="0" y="457200"/>
                  </a:lnTo>
                  <a:close/>
                </a:path>
                <a:path w="1828800" h="1828800">
                  <a:moveTo>
                    <a:pt x="0" y="685800"/>
                  </a:moveTo>
                  <a:lnTo>
                    <a:pt x="228600" y="685800"/>
                  </a:lnTo>
                  <a:lnTo>
                    <a:pt x="228600" y="457200"/>
                  </a:lnTo>
                  <a:lnTo>
                    <a:pt x="0" y="457200"/>
                  </a:lnTo>
                  <a:lnTo>
                    <a:pt x="0" y="685800"/>
                  </a:lnTo>
                  <a:close/>
                </a:path>
                <a:path w="1828800" h="1828800">
                  <a:moveTo>
                    <a:pt x="0" y="914400"/>
                  </a:moveTo>
                  <a:lnTo>
                    <a:pt x="228600" y="914400"/>
                  </a:lnTo>
                  <a:lnTo>
                    <a:pt x="228600" y="685800"/>
                  </a:lnTo>
                  <a:lnTo>
                    <a:pt x="0" y="685800"/>
                  </a:lnTo>
                  <a:lnTo>
                    <a:pt x="0" y="914400"/>
                  </a:lnTo>
                  <a:close/>
                </a:path>
                <a:path w="1828800" h="1828800">
                  <a:moveTo>
                    <a:pt x="0" y="1143000"/>
                  </a:moveTo>
                  <a:lnTo>
                    <a:pt x="228600" y="1143000"/>
                  </a:lnTo>
                  <a:lnTo>
                    <a:pt x="228600" y="914400"/>
                  </a:lnTo>
                  <a:lnTo>
                    <a:pt x="0" y="914400"/>
                  </a:lnTo>
                  <a:lnTo>
                    <a:pt x="0" y="1143000"/>
                  </a:lnTo>
                  <a:close/>
                </a:path>
                <a:path w="1828800" h="1828800">
                  <a:moveTo>
                    <a:pt x="0" y="1371600"/>
                  </a:moveTo>
                  <a:lnTo>
                    <a:pt x="228600" y="1371600"/>
                  </a:lnTo>
                  <a:lnTo>
                    <a:pt x="228600" y="1143000"/>
                  </a:lnTo>
                  <a:lnTo>
                    <a:pt x="0" y="1143000"/>
                  </a:lnTo>
                  <a:lnTo>
                    <a:pt x="0" y="1371600"/>
                  </a:lnTo>
                  <a:close/>
                </a:path>
                <a:path w="1828800" h="1828800">
                  <a:moveTo>
                    <a:pt x="0" y="1600200"/>
                  </a:moveTo>
                  <a:lnTo>
                    <a:pt x="228600" y="1600200"/>
                  </a:lnTo>
                  <a:lnTo>
                    <a:pt x="228600" y="1371600"/>
                  </a:lnTo>
                  <a:lnTo>
                    <a:pt x="0" y="1371600"/>
                  </a:lnTo>
                  <a:lnTo>
                    <a:pt x="0" y="1600200"/>
                  </a:lnTo>
                  <a:close/>
                </a:path>
                <a:path w="1828800" h="1828800">
                  <a:moveTo>
                    <a:pt x="0" y="1828800"/>
                  </a:moveTo>
                  <a:lnTo>
                    <a:pt x="228600" y="1828800"/>
                  </a:lnTo>
                  <a:lnTo>
                    <a:pt x="228600" y="1600200"/>
                  </a:lnTo>
                  <a:lnTo>
                    <a:pt x="0" y="1600200"/>
                  </a:lnTo>
                  <a:lnTo>
                    <a:pt x="0" y="1828800"/>
                  </a:lnTo>
                  <a:close/>
                </a:path>
                <a:path w="1828800" h="1828800">
                  <a:moveTo>
                    <a:pt x="228600" y="228600"/>
                  </a:moveTo>
                  <a:lnTo>
                    <a:pt x="457200" y="228600"/>
                  </a:lnTo>
                  <a:lnTo>
                    <a:pt x="457200" y="0"/>
                  </a:lnTo>
                  <a:lnTo>
                    <a:pt x="228600" y="0"/>
                  </a:lnTo>
                  <a:lnTo>
                    <a:pt x="228600" y="228600"/>
                  </a:lnTo>
                  <a:close/>
                </a:path>
                <a:path w="1828800" h="1828800">
                  <a:moveTo>
                    <a:pt x="228600" y="457200"/>
                  </a:moveTo>
                  <a:lnTo>
                    <a:pt x="457200" y="457200"/>
                  </a:lnTo>
                  <a:lnTo>
                    <a:pt x="457200" y="228600"/>
                  </a:lnTo>
                  <a:lnTo>
                    <a:pt x="228600" y="228600"/>
                  </a:lnTo>
                  <a:lnTo>
                    <a:pt x="228600" y="457200"/>
                  </a:lnTo>
                  <a:close/>
                </a:path>
                <a:path w="1828800" h="1828800">
                  <a:moveTo>
                    <a:pt x="228600" y="685800"/>
                  </a:moveTo>
                  <a:lnTo>
                    <a:pt x="457200" y="685800"/>
                  </a:lnTo>
                  <a:lnTo>
                    <a:pt x="457200" y="457200"/>
                  </a:lnTo>
                  <a:lnTo>
                    <a:pt x="228600" y="457200"/>
                  </a:lnTo>
                  <a:lnTo>
                    <a:pt x="228600" y="685800"/>
                  </a:lnTo>
                  <a:close/>
                </a:path>
                <a:path w="1828800" h="1828800">
                  <a:moveTo>
                    <a:pt x="228600" y="914400"/>
                  </a:moveTo>
                  <a:lnTo>
                    <a:pt x="457200" y="914400"/>
                  </a:lnTo>
                  <a:lnTo>
                    <a:pt x="457200" y="685800"/>
                  </a:lnTo>
                  <a:lnTo>
                    <a:pt x="228600" y="685800"/>
                  </a:lnTo>
                  <a:lnTo>
                    <a:pt x="228600" y="914400"/>
                  </a:lnTo>
                  <a:close/>
                </a:path>
                <a:path w="1828800" h="1828800">
                  <a:moveTo>
                    <a:pt x="228600" y="1143000"/>
                  </a:moveTo>
                  <a:lnTo>
                    <a:pt x="457200" y="1143000"/>
                  </a:lnTo>
                  <a:lnTo>
                    <a:pt x="457200" y="914400"/>
                  </a:lnTo>
                  <a:lnTo>
                    <a:pt x="228600" y="914400"/>
                  </a:lnTo>
                  <a:lnTo>
                    <a:pt x="228600" y="1143000"/>
                  </a:lnTo>
                  <a:close/>
                </a:path>
                <a:path w="1828800" h="1828800">
                  <a:moveTo>
                    <a:pt x="228600" y="1371600"/>
                  </a:moveTo>
                  <a:lnTo>
                    <a:pt x="457200" y="1371600"/>
                  </a:lnTo>
                  <a:lnTo>
                    <a:pt x="457200" y="1143000"/>
                  </a:lnTo>
                  <a:lnTo>
                    <a:pt x="228600" y="1143000"/>
                  </a:lnTo>
                  <a:lnTo>
                    <a:pt x="228600" y="1371600"/>
                  </a:lnTo>
                  <a:close/>
                </a:path>
                <a:path w="1828800" h="1828800">
                  <a:moveTo>
                    <a:pt x="228600" y="1600200"/>
                  </a:moveTo>
                  <a:lnTo>
                    <a:pt x="457200" y="1600200"/>
                  </a:lnTo>
                  <a:lnTo>
                    <a:pt x="457200" y="1371600"/>
                  </a:lnTo>
                  <a:lnTo>
                    <a:pt x="228600" y="1371600"/>
                  </a:lnTo>
                  <a:lnTo>
                    <a:pt x="228600" y="1600200"/>
                  </a:lnTo>
                  <a:close/>
                </a:path>
                <a:path w="1828800" h="1828800">
                  <a:moveTo>
                    <a:pt x="228600" y="1828800"/>
                  </a:moveTo>
                  <a:lnTo>
                    <a:pt x="457200" y="1828800"/>
                  </a:lnTo>
                  <a:lnTo>
                    <a:pt x="457200" y="1600200"/>
                  </a:lnTo>
                  <a:lnTo>
                    <a:pt x="228600" y="1600200"/>
                  </a:lnTo>
                  <a:lnTo>
                    <a:pt x="228600" y="1828800"/>
                  </a:lnTo>
                  <a:close/>
                </a:path>
                <a:path w="1828800" h="1828800">
                  <a:moveTo>
                    <a:pt x="457200" y="228600"/>
                  </a:moveTo>
                  <a:lnTo>
                    <a:pt x="685800" y="228600"/>
                  </a:lnTo>
                  <a:lnTo>
                    <a:pt x="685800" y="0"/>
                  </a:lnTo>
                  <a:lnTo>
                    <a:pt x="457200" y="0"/>
                  </a:lnTo>
                  <a:lnTo>
                    <a:pt x="457200" y="228600"/>
                  </a:lnTo>
                  <a:close/>
                </a:path>
                <a:path w="1828800" h="1828800">
                  <a:moveTo>
                    <a:pt x="457200" y="457200"/>
                  </a:moveTo>
                  <a:lnTo>
                    <a:pt x="685800" y="457200"/>
                  </a:lnTo>
                  <a:lnTo>
                    <a:pt x="685800" y="228600"/>
                  </a:lnTo>
                  <a:lnTo>
                    <a:pt x="457200" y="228600"/>
                  </a:lnTo>
                  <a:lnTo>
                    <a:pt x="457200" y="457200"/>
                  </a:lnTo>
                  <a:close/>
                </a:path>
                <a:path w="1828800" h="1828800">
                  <a:moveTo>
                    <a:pt x="457200" y="685800"/>
                  </a:moveTo>
                  <a:lnTo>
                    <a:pt x="685800" y="685800"/>
                  </a:lnTo>
                  <a:lnTo>
                    <a:pt x="685800" y="457200"/>
                  </a:lnTo>
                  <a:lnTo>
                    <a:pt x="457200" y="457200"/>
                  </a:lnTo>
                  <a:lnTo>
                    <a:pt x="457200" y="685800"/>
                  </a:lnTo>
                  <a:close/>
                </a:path>
                <a:path w="1828800" h="1828800">
                  <a:moveTo>
                    <a:pt x="457200" y="914400"/>
                  </a:moveTo>
                  <a:lnTo>
                    <a:pt x="685800" y="914400"/>
                  </a:lnTo>
                  <a:lnTo>
                    <a:pt x="685800" y="685800"/>
                  </a:lnTo>
                  <a:lnTo>
                    <a:pt x="457200" y="685800"/>
                  </a:lnTo>
                  <a:lnTo>
                    <a:pt x="457200" y="914400"/>
                  </a:lnTo>
                  <a:close/>
                </a:path>
                <a:path w="1828800" h="1828800">
                  <a:moveTo>
                    <a:pt x="457200" y="1143000"/>
                  </a:moveTo>
                  <a:lnTo>
                    <a:pt x="685800" y="1143000"/>
                  </a:lnTo>
                  <a:lnTo>
                    <a:pt x="685800" y="914400"/>
                  </a:lnTo>
                  <a:lnTo>
                    <a:pt x="457200" y="914400"/>
                  </a:lnTo>
                  <a:lnTo>
                    <a:pt x="457200" y="1143000"/>
                  </a:lnTo>
                  <a:close/>
                </a:path>
                <a:path w="1828800" h="1828800">
                  <a:moveTo>
                    <a:pt x="457200" y="1371600"/>
                  </a:moveTo>
                  <a:lnTo>
                    <a:pt x="685800" y="1371600"/>
                  </a:lnTo>
                  <a:lnTo>
                    <a:pt x="685800" y="1143000"/>
                  </a:lnTo>
                  <a:lnTo>
                    <a:pt x="457200" y="1143000"/>
                  </a:lnTo>
                  <a:lnTo>
                    <a:pt x="457200" y="1371600"/>
                  </a:lnTo>
                  <a:close/>
                </a:path>
                <a:path w="1828800" h="1828800">
                  <a:moveTo>
                    <a:pt x="457200" y="1600200"/>
                  </a:moveTo>
                  <a:lnTo>
                    <a:pt x="685800" y="1600200"/>
                  </a:lnTo>
                  <a:lnTo>
                    <a:pt x="685800" y="1371600"/>
                  </a:lnTo>
                  <a:lnTo>
                    <a:pt x="457200" y="1371600"/>
                  </a:lnTo>
                  <a:lnTo>
                    <a:pt x="457200" y="1600200"/>
                  </a:lnTo>
                  <a:close/>
                </a:path>
                <a:path w="1828800" h="1828800">
                  <a:moveTo>
                    <a:pt x="457200" y="1828800"/>
                  </a:moveTo>
                  <a:lnTo>
                    <a:pt x="685800" y="1828800"/>
                  </a:lnTo>
                  <a:lnTo>
                    <a:pt x="685800" y="1600200"/>
                  </a:lnTo>
                  <a:lnTo>
                    <a:pt x="457200" y="1600200"/>
                  </a:lnTo>
                  <a:lnTo>
                    <a:pt x="457200" y="1828800"/>
                  </a:lnTo>
                  <a:close/>
                </a:path>
                <a:path w="1828800" h="1828800">
                  <a:moveTo>
                    <a:pt x="685800" y="228600"/>
                  </a:moveTo>
                  <a:lnTo>
                    <a:pt x="914400" y="228600"/>
                  </a:lnTo>
                  <a:lnTo>
                    <a:pt x="914400" y="0"/>
                  </a:lnTo>
                  <a:lnTo>
                    <a:pt x="685800" y="0"/>
                  </a:lnTo>
                  <a:lnTo>
                    <a:pt x="685800" y="228600"/>
                  </a:lnTo>
                  <a:close/>
                </a:path>
                <a:path w="1828800" h="1828800">
                  <a:moveTo>
                    <a:pt x="685800" y="457200"/>
                  </a:moveTo>
                  <a:lnTo>
                    <a:pt x="914400" y="457200"/>
                  </a:lnTo>
                  <a:lnTo>
                    <a:pt x="914400" y="228600"/>
                  </a:lnTo>
                  <a:lnTo>
                    <a:pt x="685800" y="228600"/>
                  </a:lnTo>
                  <a:lnTo>
                    <a:pt x="685800" y="457200"/>
                  </a:lnTo>
                  <a:close/>
                </a:path>
                <a:path w="1828800" h="1828800">
                  <a:moveTo>
                    <a:pt x="685800" y="685800"/>
                  </a:moveTo>
                  <a:lnTo>
                    <a:pt x="914400" y="685800"/>
                  </a:lnTo>
                  <a:lnTo>
                    <a:pt x="914400" y="457200"/>
                  </a:lnTo>
                  <a:lnTo>
                    <a:pt x="685800" y="457200"/>
                  </a:lnTo>
                  <a:lnTo>
                    <a:pt x="685800" y="685800"/>
                  </a:lnTo>
                  <a:close/>
                </a:path>
                <a:path w="1828800" h="1828800">
                  <a:moveTo>
                    <a:pt x="685800" y="914400"/>
                  </a:moveTo>
                  <a:lnTo>
                    <a:pt x="914400" y="914400"/>
                  </a:lnTo>
                  <a:lnTo>
                    <a:pt x="914400" y="685800"/>
                  </a:lnTo>
                  <a:lnTo>
                    <a:pt x="685800" y="685800"/>
                  </a:lnTo>
                  <a:lnTo>
                    <a:pt x="685800" y="914400"/>
                  </a:lnTo>
                  <a:close/>
                </a:path>
                <a:path w="1828800" h="1828800">
                  <a:moveTo>
                    <a:pt x="685800" y="1143000"/>
                  </a:moveTo>
                  <a:lnTo>
                    <a:pt x="914400" y="1143000"/>
                  </a:lnTo>
                  <a:lnTo>
                    <a:pt x="914400" y="914400"/>
                  </a:lnTo>
                  <a:lnTo>
                    <a:pt x="685800" y="914400"/>
                  </a:lnTo>
                  <a:lnTo>
                    <a:pt x="685800" y="1143000"/>
                  </a:lnTo>
                  <a:close/>
                </a:path>
                <a:path w="1828800" h="1828800">
                  <a:moveTo>
                    <a:pt x="685800" y="1371600"/>
                  </a:moveTo>
                  <a:lnTo>
                    <a:pt x="914400" y="1371600"/>
                  </a:lnTo>
                  <a:lnTo>
                    <a:pt x="914400" y="1143000"/>
                  </a:lnTo>
                  <a:lnTo>
                    <a:pt x="685800" y="1143000"/>
                  </a:lnTo>
                  <a:lnTo>
                    <a:pt x="685800" y="1371600"/>
                  </a:lnTo>
                  <a:close/>
                </a:path>
                <a:path w="1828800" h="1828800">
                  <a:moveTo>
                    <a:pt x="685800" y="1600200"/>
                  </a:moveTo>
                  <a:lnTo>
                    <a:pt x="914400" y="1600200"/>
                  </a:lnTo>
                  <a:lnTo>
                    <a:pt x="914400" y="1371600"/>
                  </a:lnTo>
                  <a:lnTo>
                    <a:pt x="685800" y="1371600"/>
                  </a:lnTo>
                  <a:lnTo>
                    <a:pt x="685800" y="1600200"/>
                  </a:lnTo>
                  <a:close/>
                </a:path>
                <a:path w="1828800" h="1828800">
                  <a:moveTo>
                    <a:pt x="685800" y="1828800"/>
                  </a:moveTo>
                  <a:lnTo>
                    <a:pt x="914400" y="1828800"/>
                  </a:lnTo>
                  <a:lnTo>
                    <a:pt x="914400" y="1600200"/>
                  </a:lnTo>
                  <a:lnTo>
                    <a:pt x="685800" y="1600200"/>
                  </a:lnTo>
                  <a:lnTo>
                    <a:pt x="685800" y="1828800"/>
                  </a:lnTo>
                  <a:close/>
                </a:path>
                <a:path w="1828800" h="1828800">
                  <a:moveTo>
                    <a:pt x="914400" y="228600"/>
                  </a:moveTo>
                  <a:lnTo>
                    <a:pt x="1143000" y="228600"/>
                  </a:lnTo>
                  <a:lnTo>
                    <a:pt x="1143000" y="0"/>
                  </a:lnTo>
                  <a:lnTo>
                    <a:pt x="914400" y="0"/>
                  </a:lnTo>
                  <a:lnTo>
                    <a:pt x="914400" y="228600"/>
                  </a:lnTo>
                  <a:close/>
                </a:path>
                <a:path w="1828800" h="1828800">
                  <a:moveTo>
                    <a:pt x="914400" y="457200"/>
                  </a:moveTo>
                  <a:lnTo>
                    <a:pt x="1143000" y="457200"/>
                  </a:lnTo>
                  <a:lnTo>
                    <a:pt x="1143000" y="228600"/>
                  </a:lnTo>
                  <a:lnTo>
                    <a:pt x="914400" y="228600"/>
                  </a:lnTo>
                  <a:lnTo>
                    <a:pt x="914400" y="457200"/>
                  </a:lnTo>
                  <a:close/>
                </a:path>
                <a:path w="1828800" h="1828800">
                  <a:moveTo>
                    <a:pt x="914400" y="685800"/>
                  </a:moveTo>
                  <a:lnTo>
                    <a:pt x="1143000" y="685800"/>
                  </a:lnTo>
                  <a:lnTo>
                    <a:pt x="1143000" y="457200"/>
                  </a:lnTo>
                  <a:lnTo>
                    <a:pt x="914400" y="457200"/>
                  </a:lnTo>
                  <a:lnTo>
                    <a:pt x="914400" y="685800"/>
                  </a:lnTo>
                  <a:close/>
                </a:path>
                <a:path w="1828800" h="1828800">
                  <a:moveTo>
                    <a:pt x="914400" y="914400"/>
                  </a:moveTo>
                  <a:lnTo>
                    <a:pt x="1143000" y="914400"/>
                  </a:lnTo>
                  <a:lnTo>
                    <a:pt x="1143000" y="685800"/>
                  </a:lnTo>
                  <a:lnTo>
                    <a:pt x="914400" y="685800"/>
                  </a:lnTo>
                  <a:lnTo>
                    <a:pt x="914400" y="914400"/>
                  </a:lnTo>
                  <a:close/>
                </a:path>
                <a:path w="1828800" h="1828800">
                  <a:moveTo>
                    <a:pt x="914400" y="1143000"/>
                  </a:moveTo>
                  <a:lnTo>
                    <a:pt x="1143000" y="1143000"/>
                  </a:lnTo>
                  <a:lnTo>
                    <a:pt x="1143000" y="914400"/>
                  </a:lnTo>
                  <a:lnTo>
                    <a:pt x="914400" y="914400"/>
                  </a:lnTo>
                  <a:lnTo>
                    <a:pt x="914400" y="1143000"/>
                  </a:lnTo>
                  <a:close/>
                </a:path>
                <a:path w="1828800" h="1828800">
                  <a:moveTo>
                    <a:pt x="914400" y="1371600"/>
                  </a:moveTo>
                  <a:lnTo>
                    <a:pt x="1143000" y="1371600"/>
                  </a:lnTo>
                  <a:lnTo>
                    <a:pt x="1143000" y="1143000"/>
                  </a:lnTo>
                  <a:lnTo>
                    <a:pt x="914400" y="1143000"/>
                  </a:lnTo>
                  <a:lnTo>
                    <a:pt x="914400" y="1371600"/>
                  </a:lnTo>
                  <a:close/>
                </a:path>
                <a:path w="1828800" h="1828800">
                  <a:moveTo>
                    <a:pt x="914400" y="1600200"/>
                  </a:moveTo>
                  <a:lnTo>
                    <a:pt x="1143000" y="1600200"/>
                  </a:lnTo>
                  <a:lnTo>
                    <a:pt x="1143000" y="1371600"/>
                  </a:lnTo>
                  <a:lnTo>
                    <a:pt x="914400" y="1371600"/>
                  </a:lnTo>
                  <a:lnTo>
                    <a:pt x="914400" y="1600200"/>
                  </a:lnTo>
                  <a:close/>
                </a:path>
                <a:path w="1828800" h="1828800">
                  <a:moveTo>
                    <a:pt x="914400" y="1828800"/>
                  </a:moveTo>
                  <a:lnTo>
                    <a:pt x="1143000" y="1828800"/>
                  </a:lnTo>
                  <a:lnTo>
                    <a:pt x="1143000" y="1600200"/>
                  </a:lnTo>
                  <a:lnTo>
                    <a:pt x="914400" y="1600200"/>
                  </a:lnTo>
                  <a:lnTo>
                    <a:pt x="914400" y="1828800"/>
                  </a:lnTo>
                  <a:close/>
                </a:path>
                <a:path w="1828800" h="1828800">
                  <a:moveTo>
                    <a:pt x="1143000" y="228600"/>
                  </a:moveTo>
                  <a:lnTo>
                    <a:pt x="1371600" y="228600"/>
                  </a:lnTo>
                  <a:lnTo>
                    <a:pt x="1371600" y="0"/>
                  </a:lnTo>
                  <a:lnTo>
                    <a:pt x="1143000" y="0"/>
                  </a:lnTo>
                  <a:lnTo>
                    <a:pt x="1143000" y="228600"/>
                  </a:lnTo>
                  <a:close/>
                </a:path>
                <a:path w="1828800" h="1828800">
                  <a:moveTo>
                    <a:pt x="1143000" y="457200"/>
                  </a:moveTo>
                  <a:lnTo>
                    <a:pt x="1371600" y="457200"/>
                  </a:lnTo>
                  <a:lnTo>
                    <a:pt x="1371600" y="228600"/>
                  </a:lnTo>
                  <a:lnTo>
                    <a:pt x="1143000" y="228600"/>
                  </a:lnTo>
                  <a:lnTo>
                    <a:pt x="1143000" y="457200"/>
                  </a:lnTo>
                  <a:close/>
                </a:path>
                <a:path w="1828800" h="1828800">
                  <a:moveTo>
                    <a:pt x="1143000" y="685800"/>
                  </a:moveTo>
                  <a:lnTo>
                    <a:pt x="1371600" y="685800"/>
                  </a:lnTo>
                  <a:lnTo>
                    <a:pt x="1371600" y="457200"/>
                  </a:lnTo>
                  <a:lnTo>
                    <a:pt x="1143000" y="457200"/>
                  </a:lnTo>
                  <a:lnTo>
                    <a:pt x="1143000" y="685800"/>
                  </a:lnTo>
                  <a:close/>
                </a:path>
                <a:path w="1828800" h="1828800">
                  <a:moveTo>
                    <a:pt x="1143000" y="914400"/>
                  </a:moveTo>
                  <a:lnTo>
                    <a:pt x="1371600" y="914400"/>
                  </a:lnTo>
                  <a:lnTo>
                    <a:pt x="1371600" y="685800"/>
                  </a:lnTo>
                  <a:lnTo>
                    <a:pt x="1143000" y="685800"/>
                  </a:lnTo>
                  <a:lnTo>
                    <a:pt x="1143000" y="914400"/>
                  </a:lnTo>
                  <a:close/>
                </a:path>
                <a:path w="1828800" h="1828800">
                  <a:moveTo>
                    <a:pt x="1143000" y="1143000"/>
                  </a:moveTo>
                  <a:lnTo>
                    <a:pt x="1371600" y="1143000"/>
                  </a:lnTo>
                  <a:lnTo>
                    <a:pt x="1371600" y="914400"/>
                  </a:lnTo>
                  <a:lnTo>
                    <a:pt x="1143000" y="914400"/>
                  </a:lnTo>
                  <a:lnTo>
                    <a:pt x="1143000" y="1143000"/>
                  </a:lnTo>
                  <a:close/>
                </a:path>
                <a:path w="1828800" h="1828800">
                  <a:moveTo>
                    <a:pt x="1143000" y="1371600"/>
                  </a:moveTo>
                  <a:lnTo>
                    <a:pt x="1371600" y="1371600"/>
                  </a:lnTo>
                  <a:lnTo>
                    <a:pt x="1371600" y="1143000"/>
                  </a:lnTo>
                  <a:lnTo>
                    <a:pt x="1143000" y="1143000"/>
                  </a:lnTo>
                  <a:lnTo>
                    <a:pt x="1143000" y="1371600"/>
                  </a:lnTo>
                  <a:close/>
                </a:path>
                <a:path w="1828800" h="1828800">
                  <a:moveTo>
                    <a:pt x="1143000" y="1600200"/>
                  </a:moveTo>
                  <a:lnTo>
                    <a:pt x="1371600" y="1600200"/>
                  </a:lnTo>
                  <a:lnTo>
                    <a:pt x="1371600" y="1371600"/>
                  </a:lnTo>
                  <a:lnTo>
                    <a:pt x="1143000" y="1371600"/>
                  </a:lnTo>
                  <a:lnTo>
                    <a:pt x="1143000" y="1600200"/>
                  </a:lnTo>
                  <a:close/>
                </a:path>
                <a:path w="1828800" h="1828800">
                  <a:moveTo>
                    <a:pt x="1143000" y="1828800"/>
                  </a:moveTo>
                  <a:lnTo>
                    <a:pt x="1371600" y="1828800"/>
                  </a:lnTo>
                  <a:lnTo>
                    <a:pt x="1371600" y="1600200"/>
                  </a:lnTo>
                  <a:lnTo>
                    <a:pt x="1143000" y="1600200"/>
                  </a:lnTo>
                  <a:lnTo>
                    <a:pt x="1143000" y="1828800"/>
                  </a:lnTo>
                  <a:close/>
                </a:path>
                <a:path w="1828800" h="1828800">
                  <a:moveTo>
                    <a:pt x="1371600" y="228600"/>
                  </a:moveTo>
                  <a:lnTo>
                    <a:pt x="1600200" y="228600"/>
                  </a:lnTo>
                  <a:lnTo>
                    <a:pt x="1600200" y="0"/>
                  </a:lnTo>
                  <a:lnTo>
                    <a:pt x="1371600" y="0"/>
                  </a:lnTo>
                  <a:lnTo>
                    <a:pt x="1371600" y="228600"/>
                  </a:lnTo>
                  <a:close/>
                </a:path>
                <a:path w="1828800" h="1828800">
                  <a:moveTo>
                    <a:pt x="1371600" y="457200"/>
                  </a:moveTo>
                  <a:lnTo>
                    <a:pt x="1600200" y="457200"/>
                  </a:lnTo>
                  <a:lnTo>
                    <a:pt x="1600200" y="228600"/>
                  </a:lnTo>
                  <a:lnTo>
                    <a:pt x="1371600" y="228600"/>
                  </a:lnTo>
                  <a:lnTo>
                    <a:pt x="1371600" y="457200"/>
                  </a:lnTo>
                  <a:close/>
                </a:path>
                <a:path w="1828800" h="1828800">
                  <a:moveTo>
                    <a:pt x="1371600" y="685800"/>
                  </a:moveTo>
                  <a:lnTo>
                    <a:pt x="1600200" y="685800"/>
                  </a:lnTo>
                  <a:lnTo>
                    <a:pt x="1600200" y="457200"/>
                  </a:lnTo>
                  <a:lnTo>
                    <a:pt x="1371600" y="457200"/>
                  </a:lnTo>
                  <a:lnTo>
                    <a:pt x="1371600" y="685800"/>
                  </a:lnTo>
                  <a:close/>
                </a:path>
                <a:path w="1828800" h="1828800">
                  <a:moveTo>
                    <a:pt x="1371600" y="914400"/>
                  </a:moveTo>
                  <a:lnTo>
                    <a:pt x="1600200" y="914400"/>
                  </a:lnTo>
                  <a:lnTo>
                    <a:pt x="1600200" y="685800"/>
                  </a:lnTo>
                  <a:lnTo>
                    <a:pt x="1371600" y="685800"/>
                  </a:lnTo>
                  <a:lnTo>
                    <a:pt x="1371600" y="914400"/>
                  </a:lnTo>
                  <a:close/>
                </a:path>
                <a:path w="1828800" h="1828800">
                  <a:moveTo>
                    <a:pt x="1371600" y="1143000"/>
                  </a:moveTo>
                  <a:lnTo>
                    <a:pt x="1600200" y="1143000"/>
                  </a:lnTo>
                  <a:lnTo>
                    <a:pt x="1600200" y="914400"/>
                  </a:lnTo>
                  <a:lnTo>
                    <a:pt x="1371600" y="914400"/>
                  </a:lnTo>
                  <a:lnTo>
                    <a:pt x="1371600" y="1143000"/>
                  </a:lnTo>
                  <a:close/>
                </a:path>
                <a:path w="1828800" h="1828800">
                  <a:moveTo>
                    <a:pt x="1371600" y="1371600"/>
                  </a:moveTo>
                  <a:lnTo>
                    <a:pt x="1600200" y="1371600"/>
                  </a:lnTo>
                  <a:lnTo>
                    <a:pt x="1600200" y="1143000"/>
                  </a:lnTo>
                  <a:lnTo>
                    <a:pt x="1371600" y="1143000"/>
                  </a:lnTo>
                  <a:lnTo>
                    <a:pt x="1371600" y="1371600"/>
                  </a:lnTo>
                  <a:close/>
                </a:path>
                <a:path w="1828800" h="1828800">
                  <a:moveTo>
                    <a:pt x="1371600" y="1600200"/>
                  </a:moveTo>
                  <a:lnTo>
                    <a:pt x="1600200" y="1600200"/>
                  </a:lnTo>
                  <a:lnTo>
                    <a:pt x="1600200" y="1371600"/>
                  </a:lnTo>
                  <a:lnTo>
                    <a:pt x="1371600" y="1371600"/>
                  </a:lnTo>
                  <a:lnTo>
                    <a:pt x="1371600" y="1600200"/>
                  </a:lnTo>
                  <a:close/>
                </a:path>
                <a:path w="1828800" h="1828800">
                  <a:moveTo>
                    <a:pt x="1371600" y="1828800"/>
                  </a:moveTo>
                  <a:lnTo>
                    <a:pt x="1600200" y="1828800"/>
                  </a:lnTo>
                  <a:lnTo>
                    <a:pt x="1600200" y="1600200"/>
                  </a:lnTo>
                  <a:lnTo>
                    <a:pt x="1371600" y="1600200"/>
                  </a:lnTo>
                  <a:lnTo>
                    <a:pt x="1371600" y="1828800"/>
                  </a:lnTo>
                  <a:close/>
                </a:path>
                <a:path w="1828800" h="1828800">
                  <a:moveTo>
                    <a:pt x="1600200" y="228600"/>
                  </a:moveTo>
                  <a:lnTo>
                    <a:pt x="1828800" y="228600"/>
                  </a:lnTo>
                  <a:lnTo>
                    <a:pt x="1828800" y="0"/>
                  </a:lnTo>
                  <a:lnTo>
                    <a:pt x="1600200" y="0"/>
                  </a:lnTo>
                  <a:lnTo>
                    <a:pt x="1600200" y="228600"/>
                  </a:lnTo>
                  <a:close/>
                </a:path>
                <a:path w="1828800" h="1828800">
                  <a:moveTo>
                    <a:pt x="1600200" y="457200"/>
                  </a:moveTo>
                  <a:lnTo>
                    <a:pt x="1828800" y="457200"/>
                  </a:lnTo>
                  <a:lnTo>
                    <a:pt x="1828800" y="228600"/>
                  </a:lnTo>
                  <a:lnTo>
                    <a:pt x="1600200" y="228600"/>
                  </a:lnTo>
                  <a:lnTo>
                    <a:pt x="1600200" y="457200"/>
                  </a:lnTo>
                  <a:close/>
                </a:path>
                <a:path w="1828800" h="1828800">
                  <a:moveTo>
                    <a:pt x="1600200" y="685800"/>
                  </a:moveTo>
                  <a:lnTo>
                    <a:pt x="1828800" y="685800"/>
                  </a:lnTo>
                  <a:lnTo>
                    <a:pt x="1828800" y="457200"/>
                  </a:lnTo>
                  <a:lnTo>
                    <a:pt x="1600200" y="457200"/>
                  </a:lnTo>
                  <a:lnTo>
                    <a:pt x="1600200" y="685800"/>
                  </a:lnTo>
                  <a:close/>
                </a:path>
                <a:path w="1828800" h="1828800">
                  <a:moveTo>
                    <a:pt x="1600200" y="914400"/>
                  </a:moveTo>
                  <a:lnTo>
                    <a:pt x="1828800" y="914400"/>
                  </a:lnTo>
                  <a:lnTo>
                    <a:pt x="1828800" y="685800"/>
                  </a:lnTo>
                  <a:lnTo>
                    <a:pt x="1600200" y="685800"/>
                  </a:lnTo>
                  <a:lnTo>
                    <a:pt x="1600200" y="914400"/>
                  </a:lnTo>
                  <a:close/>
                </a:path>
                <a:path w="1828800" h="1828800">
                  <a:moveTo>
                    <a:pt x="1600200" y="1143000"/>
                  </a:moveTo>
                  <a:lnTo>
                    <a:pt x="1828800" y="1143000"/>
                  </a:lnTo>
                  <a:lnTo>
                    <a:pt x="1828800" y="914400"/>
                  </a:lnTo>
                  <a:lnTo>
                    <a:pt x="1600200" y="914400"/>
                  </a:lnTo>
                  <a:lnTo>
                    <a:pt x="1600200" y="1143000"/>
                  </a:lnTo>
                  <a:close/>
                </a:path>
                <a:path w="1828800" h="1828800">
                  <a:moveTo>
                    <a:pt x="1600200" y="1371600"/>
                  </a:moveTo>
                  <a:lnTo>
                    <a:pt x="1828800" y="1371600"/>
                  </a:lnTo>
                  <a:lnTo>
                    <a:pt x="1828800" y="1143000"/>
                  </a:lnTo>
                  <a:lnTo>
                    <a:pt x="1600200" y="1143000"/>
                  </a:lnTo>
                  <a:lnTo>
                    <a:pt x="1600200" y="1371600"/>
                  </a:lnTo>
                  <a:close/>
                </a:path>
                <a:path w="1828800" h="1828800">
                  <a:moveTo>
                    <a:pt x="1600200" y="1600200"/>
                  </a:moveTo>
                  <a:lnTo>
                    <a:pt x="1828800" y="1600200"/>
                  </a:lnTo>
                  <a:lnTo>
                    <a:pt x="1828800" y="1371600"/>
                  </a:lnTo>
                  <a:lnTo>
                    <a:pt x="1600200" y="1371600"/>
                  </a:lnTo>
                  <a:lnTo>
                    <a:pt x="1600200" y="1600200"/>
                  </a:lnTo>
                  <a:close/>
                </a:path>
                <a:path w="1828800" h="1828800">
                  <a:moveTo>
                    <a:pt x="1600200" y="1828800"/>
                  </a:moveTo>
                  <a:lnTo>
                    <a:pt x="1828800" y="1828800"/>
                  </a:lnTo>
                  <a:lnTo>
                    <a:pt x="1828800" y="1600200"/>
                  </a:lnTo>
                  <a:lnTo>
                    <a:pt x="1600200" y="1600200"/>
                  </a:lnTo>
                  <a:lnTo>
                    <a:pt x="1600200" y="18288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3327" y="4834128"/>
              <a:ext cx="152400" cy="152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9859" y="5071872"/>
              <a:ext cx="152400" cy="152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6859" y="5062728"/>
              <a:ext cx="152400" cy="152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7652" y="5292852"/>
              <a:ext cx="152400" cy="152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7527" y="5522976"/>
              <a:ext cx="152399" cy="1524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3140" y="5308092"/>
              <a:ext cx="152400" cy="152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0091" y="5527548"/>
              <a:ext cx="152400" cy="1524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9672" y="5757672"/>
              <a:ext cx="152400" cy="1524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3327" y="6205728"/>
              <a:ext cx="152400" cy="1524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3452" y="6205728"/>
              <a:ext cx="152400" cy="15240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355975" y="4217289"/>
            <a:ext cx="4961890" cy="229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see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greedy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algorithm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doing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this?</a:t>
            </a:r>
            <a:endParaRPr sz="2400">
              <a:latin typeface="Arial MT"/>
              <a:cs typeface="Arial MT"/>
            </a:endParaRPr>
          </a:p>
          <a:p>
            <a:pPr marL="355600" marR="155575" indent="-342900">
              <a:lnSpc>
                <a:spcPct val="100000"/>
              </a:lnSpc>
              <a:spcBef>
                <a:spcPts val="575"/>
              </a:spcBef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Does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the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algorithm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guarantee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an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optimal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solution?</a:t>
            </a:r>
            <a:endParaRPr sz="24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prove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it?</a:t>
            </a:r>
            <a:endParaRPr sz="200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find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counterexample?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9190" y="6549338"/>
            <a:ext cx="3874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Sumber:</a:t>
            </a:r>
            <a:r>
              <a:rPr sz="1800" spc="-10" dirty="0">
                <a:solidFill>
                  <a:srgbClr val="FFFF00"/>
                </a:solidFill>
                <a:latin typeface="Arial MT"/>
                <a:cs typeface="Arial MT"/>
              </a:rPr>
              <a:t> Unknown,</a:t>
            </a:r>
            <a:r>
              <a:rPr sz="1800" spc="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Arial"/>
                <a:cs typeface="Arial"/>
              </a:rPr>
              <a:t>Greedy</a:t>
            </a:r>
            <a:r>
              <a:rPr sz="1800" i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Arial"/>
                <a:cs typeface="Arial"/>
              </a:rPr>
              <a:t>Algorithm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335"/>
            <a:ext cx="9138285" cy="6837045"/>
            <a:chOff x="0" y="21335"/>
            <a:chExt cx="9138285" cy="6837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335"/>
              <a:ext cx="9137904" cy="68366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912" y="6033515"/>
              <a:ext cx="3514090" cy="824865"/>
            </a:xfrm>
            <a:custGeom>
              <a:avLst/>
              <a:gdLst/>
              <a:ahLst/>
              <a:cxnLst/>
              <a:rect l="l" t="t" r="r" b="b"/>
              <a:pathLst>
                <a:path w="3514090" h="824865">
                  <a:moveTo>
                    <a:pt x="294132" y="117398"/>
                  </a:moveTo>
                  <a:lnTo>
                    <a:pt x="256159" y="106718"/>
                  </a:lnTo>
                  <a:lnTo>
                    <a:pt x="56896" y="0"/>
                  </a:lnTo>
                  <a:lnTo>
                    <a:pt x="85344" y="32016"/>
                  </a:lnTo>
                  <a:lnTo>
                    <a:pt x="37973" y="53365"/>
                  </a:lnTo>
                  <a:lnTo>
                    <a:pt x="28448" y="117398"/>
                  </a:lnTo>
                  <a:lnTo>
                    <a:pt x="66421" y="202768"/>
                  </a:lnTo>
                  <a:lnTo>
                    <a:pt x="75946" y="288150"/>
                  </a:lnTo>
                  <a:lnTo>
                    <a:pt x="0" y="627888"/>
                  </a:lnTo>
                  <a:lnTo>
                    <a:pt x="85344" y="414439"/>
                  </a:lnTo>
                  <a:lnTo>
                    <a:pt x="132842" y="384200"/>
                  </a:lnTo>
                  <a:lnTo>
                    <a:pt x="199263" y="224116"/>
                  </a:lnTo>
                  <a:lnTo>
                    <a:pt x="227711" y="213448"/>
                  </a:lnTo>
                  <a:lnTo>
                    <a:pt x="227711" y="160083"/>
                  </a:lnTo>
                  <a:lnTo>
                    <a:pt x="294132" y="117398"/>
                  </a:lnTo>
                  <a:close/>
                </a:path>
                <a:path w="3514090" h="824865">
                  <a:moveTo>
                    <a:pt x="1159764" y="282067"/>
                  </a:moveTo>
                  <a:lnTo>
                    <a:pt x="957961" y="310616"/>
                  </a:lnTo>
                  <a:lnTo>
                    <a:pt x="702310" y="247180"/>
                  </a:lnTo>
                  <a:lnTo>
                    <a:pt x="587883" y="161544"/>
                  </a:lnTo>
                  <a:lnTo>
                    <a:pt x="578358" y="182156"/>
                  </a:lnTo>
                  <a:lnTo>
                    <a:pt x="559308" y="224980"/>
                  </a:lnTo>
                  <a:lnTo>
                    <a:pt x="654558" y="353428"/>
                  </a:lnTo>
                  <a:lnTo>
                    <a:pt x="1051687" y="591312"/>
                  </a:lnTo>
                  <a:lnTo>
                    <a:pt x="1019937" y="381977"/>
                  </a:lnTo>
                  <a:lnTo>
                    <a:pt x="1159764" y="282067"/>
                  </a:lnTo>
                  <a:close/>
                </a:path>
                <a:path w="3514090" h="824865">
                  <a:moveTo>
                    <a:pt x="3513747" y="824484"/>
                  </a:moveTo>
                  <a:lnTo>
                    <a:pt x="3331464" y="763028"/>
                  </a:lnTo>
                  <a:lnTo>
                    <a:pt x="3026410" y="604278"/>
                  </a:lnTo>
                  <a:lnTo>
                    <a:pt x="2802509" y="599516"/>
                  </a:lnTo>
                  <a:lnTo>
                    <a:pt x="2686799" y="534441"/>
                  </a:lnTo>
                  <a:lnTo>
                    <a:pt x="2461006" y="407454"/>
                  </a:lnTo>
                  <a:lnTo>
                    <a:pt x="2217928" y="116954"/>
                  </a:lnTo>
                  <a:lnTo>
                    <a:pt x="2016252" y="12192"/>
                  </a:lnTo>
                  <a:lnTo>
                    <a:pt x="2051177" y="53467"/>
                  </a:lnTo>
                  <a:lnTo>
                    <a:pt x="2016252" y="115366"/>
                  </a:lnTo>
                  <a:lnTo>
                    <a:pt x="2063877" y="201091"/>
                  </a:lnTo>
                  <a:lnTo>
                    <a:pt x="2135378" y="397929"/>
                  </a:lnTo>
                  <a:lnTo>
                    <a:pt x="2087753" y="682078"/>
                  </a:lnTo>
                  <a:lnTo>
                    <a:pt x="2333879" y="534441"/>
                  </a:lnTo>
                  <a:lnTo>
                    <a:pt x="2908490" y="824484"/>
                  </a:lnTo>
                  <a:lnTo>
                    <a:pt x="3513747" y="824484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7671" y="6150864"/>
              <a:ext cx="246887" cy="118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33515"/>
              <a:ext cx="6122926" cy="8244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5635" y="6140195"/>
              <a:ext cx="65531" cy="1295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98904" y="6021324"/>
              <a:ext cx="4333240" cy="836930"/>
            </a:xfrm>
            <a:custGeom>
              <a:avLst/>
              <a:gdLst/>
              <a:ahLst/>
              <a:cxnLst/>
              <a:rect l="l" t="t" r="r" b="b"/>
              <a:pathLst>
                <a:path w="4333240" h="836929">
                  <a:moveTo>
                    <a:pt x="579120" y="212382"/>
                  </a:moveTo>
                  <a:lnTo>
                    <a:pt x="569595" y="202730"/>
                  </a:lnTo>
                  <a:lnTo>
                    <a:pt x="531495" y="183426"/>
                  </a:lnTo>
                  <a:lnTo>
                    <a:pt x="474345" y="144805"/>
                  </a:lnTo>
                  <a:lnTo>
                    <a:pt x="274447" y="57924"/>
                  </a:lnTo>
                  <a:lnTo>
                    <a:pt x="226949" y="38620"/>
                  </a:lnTo>
                  <a:lnTo>
                    <a:pt x="207899" y="28956"/>
                  </a:lnTo>
                  <a:lnTo>
                    <a:pt x="150749" y="28956"/>
                  </a:lnTo>
                  <a:lnTo>
                    <a:pt x="114300" y="19304"/>
                  </a:lnTo>
                  <a:lnTo>
                    <a:pt x="104775" y="19304"/>
                  </a:lnTo>
                  <a:lnTo>
                    <a:pt x="66675" y="0"/>
                  </a:lnTo>
                  <a:lnTo>
                    <a:pt x="47625" y="0"/>
                  </a:lnTo>
                  <a:lnTo>
                    <a:pt x="38100" y="38620"/>
                  </a:lnTo>
                  <a:lnTo>
                    <a:pt x="0" y="96532"/>
                  </a:lnTo>
                  <a:lnTo>
                    <a:pt x="104775" y="173761"/>
                  </a:lnTo>
                  <a:lnTo>
                    <a:pt x="226949" y="289610"/>
                  </a:lnTo>
                  <a:lnTo>
                    <a:pt x="303022" y="270306"/>
                  </a:lnTo>
                  <a:lnTo>
                    <a:pt x="541020" y="461772"/>
                  </a:lnTo>
                  <a:lnTo>
                    <a:pt x="483870" y="279958"/>
                  </a:lnTo>
                  <a:lnTo>
                    <a:pt x="579120" y="212382"/>
                  </a:lnTo>
                  <a:close/>
                </a:path>
                <a:path w="4333240" h="836929">
                  <a:moveTo>
                    <a:pt x="4332681" y="836676"/>
                  </a:moveTo>
                  <a:lnTo>
                    <a:pt x="2258949" y="443090"/>
                  </a:lnTo>
                  <a:lnTo>
                    <a:pt x="2001774" y="309943"/>
                  </a:lnTo>
                  <a:lnTo>
                    <a:pt x="1860423" y="232270"/>
                  </a:lnTo>
                  <a:lnTo>
                    <a:pt x="1828673" y="222758"/>
                  </a:lnTo>
                  <a:lnTo>
                    <a:pt x="1765173" y="203733"/>
                  </a:lnTo>
                  <a:lnTo>
                    <a:pt x="1631823" y="154597"/>
                  </a:lnTo>
                  <a:lnTo>
                    <a:pt x="1480947" y="86448"/>
                  </a:lnTo>
                  <a:lnTo>
                    <a:pt x="1404747" y="67424"/>
                  </a:lnTo>
                  <a:lnTo>
                    <a:pt x="1338072" y="57912"/>
                  </a:lnTo>
                  <a:lnTo>
                    <a:pt x="1242822" y="57912"/>
                  </a:lnTo>
                  <a:lnTo>
                    <a:pt x="1204722" y="97536"/>
                  </a:lnTo>
                  <a:lnTo>
                    <a:pt x="1185672" y="260807"/>
                  </a:lnTo>
                  <a:lnTo>
                    <a:pt x="1280922" y="222758"/>
                  </a:lnTo>
                  <a:lnTo>
                    <a:pt x="1328547" y="270306"/>
                  </a:lnTo>
                  <a:lnTo>
                    <a:pt x="1423797" y="300431"/>
                  </a:lnTo>
                  <a:lnTo>
                    <a:pt x="1517523" y="490639"/>
                  </a:lnTo>
                  <a:lnTo>
                    <a:pt x="1822323" y="626960"/>
                  </a:lnTo>
                  <a:lnTo>
                    <a:pt x="2419350" y="626960"/>
                  </a:lnTo>
                  <a:lnTo>
                    <a:pt x="4303915" y="836676"/>
                  </a:lnTo>
                  <a:lnTo>
                    <a:pt x="4332681" y="836676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04744" y="6068568"/>
              <a:ext cx="112775" cy="975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57883" y="6099047"/>
              <a:ext cx="254635" cy="260985"/>
            </a:xfrm>
            <a:custGeom>
              <a:avLst/>
              <a:gdLst/>
              <a:ahLst/>
              <a:cxnLst/>
              <a:rect l="l" t="t" r="r" b="b"/>
              <a:pathLst>
                <a:path w="254634" h="260985">
                  <a:moveTo>
                    <a:pt x="47371" y="0"/>
                  </a:moveTo>
                  <a:lnTo>
                    <a:pt x="0" y="0"/>
                  </a:lnTo>
                  <a:lnTo>
                    <a:pt x="47371" y="86867"/>
                  </a:lnTo>
                  <a:lnTo>
                    <a:pt x="151765" y="164083"/>
                  </a:lnTo>
                  <a:lnTo>
                    <a:pt x="254507" y="260603"/>
                  </a:lnTo>
                  <a:lnTo>
                    <a:pt x="254507" y="250951"/>
                  </a:lnTo>
                  <a:lnTo>
                    <a:pt x="244982" y="221995"/>
                  </a:lnTo>
                  <a:lnTo>
                    <a:pt x="226059" y="183387"/>
                  </a:lnTo>
                  <a:lnTo>
                    <a:pt x="189737" y="154431"/>
                  </a:lnTo>
                  <a:lnTo>
                    <a:pt x="170687" y="135127"/>
                  </a:lnTo>
                  <a:lnTo>
                    <a:pt x="151765" y="96519"/>
                  </a:lnTo>
                  <a:lnTo>
                    <a:pt x="151765" y="86867"/>
                  </a:lnTo>
                  <a:lnTo>
                    <a:pt x="180212" y="19303"/>
                  </a:lnTo>
                  <a:lnTo>
                    <a:pt x="113791" y="9651"/>
                  </a:lnTo>
                  <a:lnTo>
                    <a:pt x="75818" y="9651"/>
                  </a:lnTo>
                  <a:lnTo>
                    <a:pt x="47371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0139" y="6118859"/>
              <a:ext cx="94487" cy="960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6363" y="6050280"/>
              <a:ext cx="390525" cy="327660"/>
            </a:xfrm>
            <a:custGeom>
              <a:avLst/>
              <a:gdLst/>
              <a:ahLst/>
              <a:cxnLst/>
              <a:rect l="l" t="t" r="r" b="b"/>
              <a:pathLst>
                <a:path w="390525" h="327660">
                  <a:moveTo>
                    <a:pt x="19113" y="0"/>
                  </a:moveTo>
                  <a:lnTo>
                    <a:pt x="0" y="0"/>
                  </a:lnTo>
                  <a:lnTo>
                    <a:pt x="0" y="19278"/>
                  </a:lnTo>
                  <a:lnTo>
                    <a:pt x="93954" y="57823"/>
                  </a:lnTo>
                  <a:lnTo>
                    <a:pt x="141731" y="106006"/>
                  </a:lnTo>
                  <a:lnTo>
                    <a:pt x="74841" y="134912"/>
                  </a:lnTo>
                  <a:lnTo>
                    <a:pt x="122618" y="212013"/>
                  </a:lnTo>
                  <a:lnTo>
                    <a:pt x="285038" y="327660"/>
                  </a:lnTo>
                  <a:lnTo>
                    <a:pt x="265938" y="250558"/>
                  </a:lnTo>
                  <a:lnTo>
                    <a:pt x="227711" y="212013"/>
                  </a:lnTo>
                  <a:lnTo>
                    <a:pt x="332816" y="134912"/>
                  </a:lnTo>
                  <a:lnTo>
                    <a:pt x="390144" y="67462"/>
                  </a:lnTo>
                  <a:lnTo>
                    <a:pt x="371030" y="57823"/>
                  </a:lnTo>
                  <a:lnTo>
                    <a:pt x="323265" y="38544"/>
                  </a:lnTo>
                  <a:lnTo>
                    <a:pt x="237274" y="28905"/>
                  </a:lnTo>
                  <a:lnTo>
                    <a:pt x="227711" y="28905"/>
                  </a:lnTo>
                  <a:lnTo>
                    <a:pt x="199047" y="19278"/>
                  </a:lnTo>
                  <a:lnTo>
                    <a:pt x="160832" y="19278"/>
                  </a:lnTo>
                  <a:lnTo>
                    <a:pt x="141731" y="9639"/>
                  </a:lnTo>
                  <a:lnTo>
                    <a:pt x="74841" y="9639"/>
                  </a:lnTo>
                  <a:lnTo>
                    <a:pt x="19113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100" y="1543811"/>
              <a:ext cx="2610612" cy="11216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8504" y="1543811"/>
              <a:ext cx="3032760" cy="11216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1579" y="1543811"/>
              <a:ext cx="2412492" cy="11216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12864" y="1543811"/>
              <a:ext cx="1847087" cy="11216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6591" y="2153412"/>
              <a:ext cx="3258312" cy="11216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65220" y="2153412"/>
              <a:ext cx="2724912" cy="11216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25667" y="2153412"/>
              <a:ext cx="2357628" cy="11216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18831" y="2153412"/>
              <a:ext cx="833627" cy="1121664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21258" y="1680159"/>
            <a:ext cx="77038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065" marR="5080" indent="-5080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Aplikasi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Algoritma</a:t>
            </a:r>
            <a:r>
              <a:rPr sz="4000" b="1" spc="25" dirty="0">
                <a:latin typeface="Arial"/>
                <a:cs typeface="Arial"/>
              </a:rPr>
              <a:t> </a:t>
            </a:r>
            <a:r>
              <a:rPr sz="4000" b="1" i="1" spc="-5" dirty="0">
                <a:latin typeface="Arial"/>
                <a:cs typeface="Arial"/>
              </a:rPr>
              <a:t>Greedy </a:t>
            </a:r>
            <a:r>
              <a:rPr sz="4000" b="1" spc="-10" dirty="0">
                <a:latin typeface="Arial"/>
                <a:cs typeface="Arial"/>
              </a:rPr>
              <a:t>pada </a:t>
            </a:r>
            <a:r>
              <a:rPr sz="4000" b="1" spc="-109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Permainan</a:t>
            </a:r>
            <a:r>
              <a:rPr sz="4000" b="1" spc="2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Othello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(Riversi)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8301228" y="6475107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pPr marL="38100">
                <a:lnSpc>
                  <a:spcPts val="1430"/>
                </a:lnSpc>
              </a:pPr>
              <a:t>101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0608" y="288036"/>
            <a:ext cx="2500884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Othello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02410"/>
            <a:ext cx="8024495" cy="4395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2855"/>
              </a:lnSpc>
              <a:spcBef>
                <a:spcPts val="95"/>
              </a:spcBef>
              <a:buClr>
                <a:srgbClr val="E2E2FF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Othello</a:t>
            </a:r>
            <a:r>
              <a:rPr sz="28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atau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Reversi</a:t>
            </a:r>
            <a:r>
              <a:rPr sz="28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permainan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endParaRPr sz="2800">
              <a:latin typeface="Arial MT"/>
              <a:cs typeface="Arial MT"/>
            </a:endParaRPr>
          </a:p>
          <a:p>
            <a:pPr marL="355600">
              <a:lnSpc>
                <a:spcPts val="2355"/>
              </a:lnSpc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menggunakan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papan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board game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endParaRPr sz="2800">
              <a:latin typeface="Arial MT"/>
              <a:cs typeface="Arial MT"/>
            </a:endParaRPr>
          </a:p>
          <a:p>
            <a:pPr marL="355600" marR="436245">
              <a:lnSpc>
                <a:spcPct val="70000"/>
              </a:lnSpc>
              <a:spcBef>
                <a:spcPts val="50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sejumlah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yang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berwarna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gelap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(misalnya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hitam)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terang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(misalnya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putih).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ts val="2855"/>
              </a:lnSpc>
              <a:spcBef>
                <a:spcPts val="269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Ukuran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papan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biasanya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8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x 8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kotak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(grid)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endParaRPr sz="2800">
              <a:latin typeface="Arial MT"/>
              <a:cs typeface="Arial MT"/>
            </a:endParaRPr>
          </a:p>
          <a:p>
            <a:pPr marL="355600">
              <a:lnSpc>
                <a:spcPts val="2355"/>
              </a:lnSpc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gelap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terang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masing-</a:t>
            </a:r>
            <a:endParaRPr sz="2800">
              <a:latin typeface="Arial MT"/>
              <a:cs typeface="Arial MT"/>
            </a:endParaRPr>
          </a:p>
          <a:p>
            <a:pPr marL="355600">
              <a:lnSpc>
                <a:spcPts val="2350"/>
              </a:lnSpc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masing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sebanyak 64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buah.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Sisi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endParaRPr sz="2800">
              <a:latin typeface="Arial MT"/>
              <a:cs typeface="Arial MT"/>
            </a:endParaRPr>
          </a:p>
          <a:p>
            <a:pPr marL="355600" marR="893444">
              <a:lnSpc>
                <a:spcPct val="70000"/>
              </a:lnSpc>
              <a:spcBef>
                <a:spcPts val="500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memiliki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berbeda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(sisi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pertama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gelap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sisi kedua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terang).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Arial MT"/>
              <a:cs typeface="Arial MT"/>
            </a:endParaRPr>
          </a:p>
          <a:p>
            <a:pPr marL="355600" marR="5080" indent="-343535">
              <a:lnSpc>
                <a:spcPct val="73900"/>
              </a:lnSpc>
              <a:buClr>
                <a:srgbClr val="E2E2FF"/>
              </a:buClr>
              <a:buFont typeface="Arial MT"/>
              <a:buChar char="•"/>
              <a:tabLst>
                <a:tab pos="454659" algn="l"/>
                <a:tab pos="455295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permainan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ini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kita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asumsikan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hitam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putih.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pemain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orang.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01228" y="6475107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pPr marL="38100">
                <a:lnSpc>
                  <a:spcPts val="1430"/>
                </a:lnSpc>
              </a:pPr>
              <a:t>102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0" y="2057400"/>
              <a:ext cx="4559808" cy="3429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0268" y="6423659"/>
              <a:ext cx="466344" cy="3474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301228" y="6475107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pPr marL="38100">
                <a:lnSpc>
                  <a:spcPts val="1430"/>
                </a:lnSpc>
              </a:pPr>
              <a:t>103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767334"/>
            <a:ext cx="7990205" cy="44640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30"/>
              </a:spcBef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permainan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pemain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berusaha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mengganti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lawan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miliknya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(misalnya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membalikkan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koin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lawan)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cara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“menjepit”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atau memblok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lawan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secara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vertikal,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horizontal,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atau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diagonal.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E2E2FF"/>
              </a:buClr>
              <a:buFont typeface="Arial MT"/>
              <a:buChar char="•"/>
            </a:pPr>
            <a:endParaRPr sz="3800">
              <a:latin typeface="Arial MT"/>
              <a:cs typeface="Arial MT"/>
            </a:endParaRPr>
          </a:p>
          <a:p>
            <a:pPr marL="355600" marR="39370" indent="-342900">
              <a:lnSpc>
                <a:spcPct val="90000"/>
              </a:lnSpc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Barisan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lawan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terletak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satu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garis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lurus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diapit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oleh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sepasang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koin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pemain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diubah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reverse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 warnanya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menjadi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warna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pemain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0268" y="6423659"/>
            <a:ext cx="466344" cy="3474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01228" y="6475107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pPr marL="38100">
                <a:lnSpc>
                  <a:spcPts val="1430"/>
                </a:lnSpc>
              </a:pPr>
              <a:t>104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9636" y="2263925"/>
              <a:ext cx="2516571" cy="1948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9933" y="2214070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11723" y="0"/>
                  </a:moveTo>
                  <a:lnTo>
                    <a:pt x="0" y="0"/>
                  </a:lnTo>
                  <a:lnTo>
                    <a:pt x="0" y="25333"/>
                  </a:lnTo>
                  <a:lnTo>
                    <a:pt x="11723" y="2533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0910" y="2215045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33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9933" y="221407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0910" y="221504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1657" y="2214070"/>
              <a:ext cx="2542540" cy="12065"/>
            </a:xfrm>
            <a:custGeom>
              <a:avLst/>
              <a:gdLst/>
              <a:ahLst/>
              <a:cxnLst/>
              <a:rect l="l" t="t" r="r" b="b"/>
              <a:pathLst>
                <a:path w="2542540" h="12064">
                  <a:moveTo>
                    <a:pt x="2542461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42461" y="11692"/>
                  </a:lnTo>
                  <a:lnTo>
                    <a:pt x="2542461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2634" y="2215045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5">
                  <a:moveTo>
                    <a:pt x="0" y="0"/>
                  </a:moveTo>
                  <a:lnTo>
                    <a:pt x="2540507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4118" y="2214070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4" h="25400">
                  <a:moveTo>
                    <a:pt x="11723" y="0"/>
                  </a:moveTo>
                  <a:lnTo>
                    <a:pt x="0" y="0"/>
                  </a:lnTo>
                  <a:lnTo>
                    <a:pt x="0" y="25333"/>
                  </a:lnTo>
                  <a:lnTo>
                    <a:pt x="11723" y="2533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15095" y="2215045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33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14118" y="221407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15095" y="221504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9933" y="2239404"/>
              <a:ext cx="12065" cy="222250"/>
            </a:xfrm>
            <a:custGeom>
              <a:avLst/>
              <a:gdLst/>
              <a:ahLst/>
              <a:cxnLst/>
              <a:rect l="l" t="t" r="r" b="b"/>
              <a:pathLst>
                <a:path w="12065" h="222250">
                  <a:moveTo>
                    <a:pt x="11723" y="0"/>
                  </a:moveTo>
                  <a:lnTo>
                    <a:pt x="0" y="0"/>
                  </a:lnTo>
                  <a:lnTo>
                    <a:pt x="0" y="222153"/>
                  </a:lnTo>
                  <a:lnTo>
                    <a:pt x="11723" y="22215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0910" y="2240378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4">
                  <a:moveTo>
                    <a:pt x="0" y="0"/>
                  </a:moveTo>
                  <a:lnTo>
                    <a:pt x="0" y="22020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14118" y="2239404"/>
              <a:ext cx="12065" cy="222250"/>
            </a:xfrm>
            <a:custGeom>
              <a:avLst/>
              <a:gdLst/>
              <a:ahLst/>
              <a:cxnLst/>
              <a:rect l="l" t="t" r="r" b="b"/>
              <a:pathLst>
                <a:path w="12064" h="222250">
                  <a:moveTo>
                    <a:pt x="11723" y="0"/>
                  </a:moveTo>
                  <a:lnTo>
                    <a:pt x="0" y="0"/>
                  </a:lnTo>
                  <a:lnTo>
                    <a:pt x="0" y="222153"/>
                  </a:lnTo>
                  <a:lnTo>
                    <a:pt x="11723" y="22215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15095" y="2240378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4">
                  <a:moveTo>
                    <a:pt x="0" y="0"/>
                  </a:moveTo>
                  <a:lnTo>
                    <a:pt x="0" y="22020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636" y="2472649"/>
              <a:ext cx="171787" cy="21687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009" y="2486890"/>
              <a:ext cx="269650" cy="2669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8659" y="2486890"/>
              <a:ext cx="267696" cy="26697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6356" y="2486890"/>
              <a:ext cx="537736" cy="26697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76006" y="2486890"/>
              <a:ext cx="268605" cy="267335"/>
            </a:xfrm>
            <a:custGeom>
              <a:avLst/>
              <a:gdLst/>
              <a:ahLst/>
              <a:cxnLst/>
              <a:rect l="l" t="t" r="r" b="b"/>
              <a:pathLst>
                <a:path w="268605" h="267335">
                  <a:moveTo>
                    <a:pt x="26808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8086" y="266973"/>
                  </a:lnTo>
                  <a:lnTo>
                    <a:pt x="26808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4092" y="2486890"/>
              <a:ext cx="537281" cy="2669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413678" y="248689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69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81374" y="2486890"/>
              <a:ext cx="537346" cy="2669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951024" y="248689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69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51424" y="2461557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11723" y="0"/>
                  </a:moveTo>
                  <a:lnTo>
                    <a:pt x="0" y="0"/>
                  </a:lnTo>
                  <a:lnTo>
                    <a:pt x="0" y="25333"/>
                  </a:lnTo>
                  <a:lnTo>
                    <a:pt x="11723" y="2533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2400" y="2462531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33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1424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2400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63147" y="2461557"/>
              <a:ext cx="275590" cy="12065"/>
            </a:xfrm>
            <a:custGeom>
              <a:avLst/>
              <a:gdLst/>
              <a:ahLst/>
              <a:cxnLst/>
              <a:rect l="l" t="t" r="r" b="b"/>
              <a:pathLst>
                <a:path w="275590" h="12064">
                  <a:moveTo>
                    <a:pt x="27551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75512" y="11692"/>
                  </a:lnTo>
                  <a:lnTo>
                    <a:pt x="27551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64124" y="2462531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4">
                  <a:moveTo>
                    <a:pt x="0" y="0"/>
                  </a:moveTo>
                  <a:lnTo>
                    <a:pt x="27355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38659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39636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50383" y="2461557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4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51360" y="2462531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08310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09287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20033" y="2461557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39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21010" y="2462531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76006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76983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87730" y="2461557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4" h="12064">
                  <a:moveTo>
                    <a:pt x="25831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8316" y="11692"/>
                  </a:lnTo>
                  <a:lnTo>
                    <a:pt x="25831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88707" y="2462531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25636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46046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47023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57771" y="2461557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39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58747" y="2462531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953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13678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14654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25401" y="2461557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4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26378" y="2462531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83328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84304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95051" y="2461557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39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96029" y="2462531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951024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952001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962748" y="2461557"/>
              <a:ext cx="264160" cy="12065"/>
            </a:xfrm>
            <a:custGeom>
              <a:avLst/>
              <a:gdLst/>
              <a:ahLst/>
              <a:cxnLst/>
              <a:rect l="l" t="t" r="r" b="b"/>
              <a:pathLst>
                <a:path w="264160" h="12064">
                  <a:moveTo>
                    <a:pt x="263788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63788" y="11692"/>
                  </a:lnTo>
                  <a:lnTo>
                    <a:pt x="263788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63725" y="24625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1834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26536" y="2461557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4" h="25400">
                  <a:moveTo>
                    <a:pt x="11723" y="0"/>
                  </a:moveTo>
                  <a:lnTo>
                    <a:pt x="0" y="0"/>
                  </a:lnTo>
                  <a:lnTo>
                    <a:pt x="0" y="25333"/>
                  </a:lnTo>
                  <a:lnTo>
                    <a:pt x="11723" y="2533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27513" y="2462531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33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26536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27513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57275" y="2473261"/>
              <a:ext cx="281940" cy="280670"/>
            </a:xfrm>
            <a:custGeom>
              <a:avLst/>
              <a:gdLst/>
              <a:ahLst/>
              <a:cxnLst/>
              <a:rect l="l" t="t" r="r" b="b"/>
              <a:pathLst>
                <a:path w="281940" h="280669">
                  <a:moveTo>
                    <a:pt x="281381" y="0"/>
                  </a:moveTo>
                  <a:lnTo>
                    <a:pt x="5867" y="0"/>
                  </a:lnTo>
                  <a:lnTo>
                    <a:pt x="5867" y="13639"/>
                  </a:lnTo>
                  <a:lnTo>
                    <a:pt x="0" y="13639"/>
                  </a:lnTo>
                  <a:lnTo>
                    <a:pt x="0" y="280606"/>
                  </a:lnTo>
                  <a:lnTo>
                    <a:pt x="13677" y="280606"/>
                  </a:lnTo>
                  <a:lnTo>
                    <a:pt x="13677" y="13639"/>
                  </a:lnTo>
                  <a:lnTo>
                    <a:pt x="281381" y="13639"/>
                  </a:lnTo>
                  <a:lnTo>
                    <a:pt x="281381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51424" y="248689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52400" y="2487865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30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38656" y="2473261"/>
              <a:ext cx="1894205" cy="280670"/>
            </a:xfrm>
            <a:custGeom>
              <a:avLst/>
              <a:gdLst/>
              <a:ahLst/>
              <a:cxnLst/>
              <a:rect l="l" t="t" r="r" b="b"/>
              <a:pathLst>
                <a:path w="1894205" h="280669">
                  <a:moveTo>
                    <a:pt x="1893735" y="13639"/>
                  </a:moveTo>
                  <a:lnTo>
                    <a:pt x="1887867" y="13639"/>
                  </a:lnTo>
                  <a:lnTo>
                    <a:pt x="1887867" y="0"/>
                  </a:lnTo>
                  <a:lnTo>
                    <a:pt x="1612366" y="0"/>
                  </a:lnTo>
                  <a:lnTo>
                    <a:pt x="0" y="0"/>
                  </a:lnTo>
                  <a:lnTo>
                    <a:pt x="0" y="13639"/>
                  </a:lnTo>
                  <a:lnTo>
                    <a:pt x="1882013" y="13639"/>
                  </a:lnTo>
                  <a:lnTo>
                    <a:pt x="1882013" y="280606"/>
                  </a:lnTo>
                  <a:lnTo>
                    <a:pt x="1893735" y="280606"/>
                  </a:lnTo>
                  <a:lnTo>
                    <a:pt x="1893735" y="13639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226536" y="248689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227513" y="2487865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30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9009" y="2753799"/>
              <a:ext cx="269650" cy="26931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38659" y="2753799"/>
              <a:ext cx="267696" cy="26931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6356" y="2753799"/>
              <a:ext cx="537736" cy="26931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876006" y="2753799"/>
              <a:ext cx="268605" cy="269875"/>
            </a:xfrm>
            <a:custGeom>
              <a:avLst/>
              <a:gdLst/>
              <a:ahLst/>
              <a:cxnLst/>
              <a:rect l="l" t="t" r="r" b="b"/>
              <a:pathLst>
                <a:path w="268605" h="269875">
                  <a:moveTo>
                    <a:pt x="26808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8086" y="269312"/>
                  </a:lnTo>
                  <a:lnTo>
                    <a:pt x="26808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44092" y="2753799"/>
              <a:ext cx="537281" cy="26931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2413678" y="2753799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69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81374" y="2753799"/>
              <a:ext cx="537346" cy="26931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057275" y="2753804"/>
              <a:ext cx="2161540" cy="269875"/>
            </a:xfrm>
            <a:custGeom>
              <a:avLst/>
              <a:gdLst/>
              <a:ahLst/>
              <a:cxnLst/>
              <a:rect l="l" t="t" r="r" b="b"/>
              <a:pathLst>
                <a:path w="2161540" h="269875">
                  <a:moveTo>
                    <a:pt x="13677" y="0"/>
                  </a:moveTo>
                  <a:lnTo>
                    <a:pt x="0" y="0"/>
                  </a:lnTo>
                  <a:lnTo>
                    <a:pt x="0" y="269316"/>
                  </a:lnTo>
                  <a:lnTo>
                    <a:pt x="13677" y="269316"/>
                  </a:lnTo>
                  <a:lnTo>
                    <a:pt x="13677" y="0"/>
                  </a:lnTo>
                  <a:close/>
                </a:path>
                <a:path w="2161540" h="269875">
                  <a:moveTo>
                    <a:pt x="2161438" y="0"/>
                  </a:moveTo>
                  <a:lnTo>
                    <a:pt x="1893747" y="0"/>
                  </a:lnTo>
                  <a:lnTo>
                    <a:pt x="1893747" y="269316"/>
                  </a:lnTo>
                  <a:lnTo>
                    <a:pt x="2161438" y="269316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51424" y="2753799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5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52400" y="2754839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h="267335">
                  <a:moveTo>
                    <a:pt x="0" y="0"/>
                  </a:moveTo>
                  <a:lnTo>
                    <a:pt x="0" y="267298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220674" y="2753799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4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226536" y="2753799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4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227513" y="2754839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h="267335">
                  <a:moveTo>
                    <a:pt x="0" y="0"/>
                  </a:moveTo>
                  <a:lnTo>
                    <a:pt x="0" y="267298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9009" y="3023112"/>
              <a:ext cx="269650" cy="26697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38659" y="3023112"/>
              <a:ext cx="267696" cy="26697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06356" y="3023112"/>
              <a:ext cx="537736" cy="266973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876006" y="3023112"/>
              <a:ext cx="268605" cy="267335"/>
            </a:xfrm>
            <a:custGeom>
              <a:avLst/>
              <a:gdLst/>
              <a:ahLst/>
              <a:cxnLst/>
              <a:rect l="l" t="t" r="r" b="b"/>
              <a:pathLst>
                <a:path w="268605" h="267335">
                  <a:moveTo>
                    <a:pt x="26808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8086" y="266973"/>
                  </a:lnTo>
                  <a:lnTo>
                    <a:pt x="26808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44092" y="3023112"/>
              <a:ext cx="537281" cy="266973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413678" y="3023112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69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81374" y="3023112"/>
              <a:ext cx="537346" cy="266973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057275" y="3023120"/>
              <a:ext cx="2161540" cy="267335"/>
            </a:xfrm>
            <a:custGeom>
              <a:avLst/>
              <a:gdLst/>
              <a:ahLst/>
              <a:cxnLst/>
              <a:rect l="l" t="t" r="r" b="b"/>
              <a:pathLst>
                <a:path w="2161540" h="267335">
                  <a:moveTo>
                    <a:pt x="13677" y="0"/>
                  </a:moveTo>
                  <a:lnTo>
                    <a:pt x="0" y="0"/>
                  </a:lnTo>
                  <a:lnTo>
                    <a:pt x="0" y="266966"/>
                  </a:lnTo>
                  <a:lnTo>
                    <a:pt x="13677" y="266966"/>
                  </a:lnTo>
                  <a:lnTo>
                    <a:pt x="13677" y="0"/>
                  </a:lnTo>
                  <a:close/>
                </a:path>
                <a:path w="2161540" h="267335">
                  <a:moveTo>
                    <a:pt x="2161438" y="0"/>
                  </a:moveTo>
                  <a:lnTo>
                    <a:pt x="1893747" y="0"/>
                  </a:lnTo>
                  <a:lnTo>
                    <a:pt x="1893747" y="266966"/>
                  </a:lnTo>
                  <a:lnTo>
                    <a:pt x="2161438" y="266966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51424" y="3023112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52400" y="3024086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220674" y="3023112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26536" y="3023112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227513" y="3024086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9009" y="3290085"/>
              <a:ext cx="269650" cy="26892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38659" y="3290085"/>
              <a:ext cx="267696" cy="26892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06356" y="3290085"/>
              <a:ext cx="537736" cy="268922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876006" y="3290085"/>
              <a:ext cx="268605" cy="269240"/>
            </a:xfrm>
            <a:custGeom>
              <a:avLst/>
              <a:gdLst/>
              <a:ahLst/>
              <a:cxnLst/>
              <a:rect l="l" t="t" r="r" b="b"/>
              <a:pathLst>
                <a:path w="268605" h="269239">
                  <a:moveTo>
                    <a:pt x="26808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8086" y="268922"/>
                  </a:lnTo>
                  <a:lnTo>
                    <a:pt x="26808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44092" y="3290085"/>
              <a:ext cx="537281" cy="268922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2413678" y="3290085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69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81374" y="3290085"/>
              <a:ext cx="537346" cy="268922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057275" y="3290087"/>
              <a:ext cx="2161540" cy="269240"/>
            </a:xfrm>
            <a:custGeom>
              <a:avLst/>
              <a:gdLst/>
              <a:ahLst/>
              <a:cxnLst/>
              <a:rect l="l" t="t" r="r" b="b"/>
              <a:pathLst>
                <a:path w="2161540" h="269239">
                  <a:moveTo>
                    <a:pt x="13677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13677" y="268922"/>
                  </a:lnTo>
                  <a:lnTo>
                    <a:pt x="13677" y="0"/>
                  </a:lnTo>
                  <a:close/>
                </a:path>
                <a:path w="2161540" h="269239">
                  <a:moveTo>
                    <a:pt x="2161438" y="0"/>
                  </a:moveTo>
                  <a:lnTo>
                    <a:pt x="1893747" y="0"/>
                  </a:lnTo>
                  <a:lnTo>
                    <a:pt x="1893747" y="268922"/>
                  </a:lnTo>
                  <a:lnTo>
                    <a:pt x="2161438" y="268922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51424" y="3290085"/>
              <a:ext cx="12065" cy="269240"/>
            </a:xfrm>
            <a:custGeom>
              <a:avLst/>
              <a:gdLst/>
              <a:ahLst/>
              <a:cxnLst/>
              <a:rect l="l" t="t" r="r" b="b"/>
              <a:pathLst>
                <a:path w="12065" h="269239">
                  <a:moveTo>
                    <a:pt x="11723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11723" y="26892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52400" y="3291060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h="267335">
                  <a:moveTo>
                    <a:pt x="0" y="0"/>
                  </a:moveTo>
                  <a:lnTo>
                    <a:pt x="0" y="26697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220674" y="3290085"/>
              <a:ext cx="12065" cy="269240"/>
            </a:xfrm>
            <a:custGeom>
              <a:avLst/>
              <a:gdLst/>
              <a:ahLst/>
              <a:cxnLst/>
              <a:rect l="l" t="t" r="r" b="b"/>
              <a:pathLst>
                <a:path w="12064" h="269239">
                  <a:moveTo>
                    <a:pt x="11723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11723" y="26892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226536" y="3290085"/>
              <a:ext cx="12065" cy="269240"/>
            </a:xfrm>
            <a:custGeom>
              <a:avLst/>
              <a:gdLst/>
              <a:ahLst/>
              <a:cxnLst/>
              <a:rect l="l" t="t" r="r" b="b"/>
              <a:pathLst>
                <a:path w="12064" h="269239">
                  <a:moveTo>
                    <a:pt x="11723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11723" y="26892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27513" y="3291060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h="267335">
                  <a:moveTo>
                    <a:pt x="0" y="0"/>
                  </a:moveTo>
                  <a:lnTo>
                    <a:pt x="0" y="26697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69009" y="3559025"/>
              <a:ext cx="269650" cy="26697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38659" y="3559025"/>
              <a:ext cx="267696" cy="26697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06356" y="3559025"/>
              <a:ext cx="269650" cy="266973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876006" y="3559009"/>
              <a:ext cx="268605" cy="267335"/>
            </a:xfrm>
            <a:custGeom>
              <a:avLst/>
              <a:gdLst/>
              <a:ahLst/>
              <a:cxnLst/>
              <a:rect l="l" t="t" r="r" b="b"/>
              <a:pathLst>
                <a:path w="268605" h="267335">
                  <a:moveTo>
                    <a:pt x="268084" y="21463"/>
                  </a:moveTo>
                  <a:lnTo>
                    <a:pt x="0" y="21463"/>
                  </a:lnTo>
                  <a:lnTo>
                    <a:pt x="0" y="245554"/>
                  </a:lnTo>
                  <a:lnTo>
                    <a:pt x="0" y="266992"/>
                  </a:lnTo>
                  <a:lnTo>
                    <a:pt x="268084" y="266992"/>
                  </a:lnTo>
                  <a:lnTo>
                    <a:pt x="268084" y="245554"/>
                  </a:lnTo>
                  <a:lnTo>
                    <a:pt x="268084" y="21463"/>
                  </a:lnTo>
                  <a:close/>
                </a:path>
                <a:path w="268605" h="267335">
                  <a:moveTo>
                    <a:pt x="268084" y="0"/>
                  </a:moveTo>
                  <a:lnTo>
                    <a:pt x="0" y="0"/>
                  </a:lnTo>
                  <a:lnTo>
                    <a:pt x="0" y="21437"/>
                  </a:lnTo>
                  <a:lnTo>
                    <a:pt x="268084" y="21437"/>
                  </a:lnTo>
                  <a:lnTo>
                    <a:pt x="268084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44092" y="3559025"/>
              <a:ext cx="537281" cy="266973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2413678" y="3559025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69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81374" y="3559025"/>
              <a:ext cx="537346" cy="266973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057275" y="3559035"/>
              <a:ext cx="2161540" cy="267335"/>
            </a:xfrm>
            <a:custGeom>
              <a:avLst/>
              <a:gdLst/>
              <a:ahLst/>
              <a:cxnLst/>
              <a:rect l="l" t="t" r="r" b="b"/>
              <a:pathLst>
                <a:path w="2161540" h="267335">
                  <a:moveTo>
                    <a:pt x="13677" y="0"/>
                  </a:moveTo>
                  <a:lnTo>
                    <a:pt x="0" y="0"/>
                  </a:lnTo>
                  <a:lnTo>
                    <a:pt x="0" y="266966"/>
                  </a:lnTo>
                  <a:lnTo>
                    <a:pt x="13677" y="266966"/>
                  </a:lnTo>
                  <a:lnTo>
                    <a:pt x="13677" y="0"/>
                  </a:lnTo>
                  <a:close/>
                </a:path>
                <a:path w="2161540" h="267335">
                  <a:moveTo>
                    <a:pt x="2161438" y="0"/>
                  </a:moveTo>
                  <a:lnTo>
                    <a:pt x="1893747" y="0"/>
                  </a:lnTo>
                  <a:lnTo>
                    <a:pt x="1893747" y="266966"/>
                  </a:lnTo>
                  <a:lnTo>
                    <a:pt x="2161438" y="266966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51424" y="3559025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52400" y="3559983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41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220674" y="3559025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226536" y="3559025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227513" y="3559983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41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69009" y="3825998"/>
              <a:ext cx="269650" cy="269312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38659" y="3825998"/>
              <a:ext cx="267696" cy="269312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06356" y="3825998"/>
              <a:ext cx="537736" cy="26931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876006" y="3825998"/>
              <a:ext cx="268605" cy="269875"/>
            </a:xfrm>
            <a:custGeom>
              <a:avLst/>
              <a:gdLst/>
              <a:ahLst/>
              <a:cxnLst/>
              <a:rect l="l" t="t" r="r" b="b"/>
              <a:pathLst>
                <a:path w="268605" h="269875">
                  <a:moveTo>
                    <a:pt x="26808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8086" y="269312"/>
                  </a:lnTo>
                  <a:lnTo>
                    <a:pt x="26808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44092" y="3825998"/>
              <a:ext cx="537281" cy="269312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2413678" y="3825998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69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81374" y="3825998"/>
              <a:ext cx="537346" cy="269312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057275" y="3826001"/>
              <a:ext cx="2161540" cy="269875"/>
            </a:xfrm>
            <a:custGeom>
              <a:avLst/>
              <a:gdLst/>
              <a:ahLst/>
              <a:cxnLst/>
              <a:rect l="l" t="t" r="r" b="b"/>
              <a:pathLst>
                <a:path w="2161540" h="269875">
                  <a:moveTo>
                    <a:pt x="13677" y="0"/>
                  </a:moveTo>
                  <a:lnTo>
                    <a:pt x="0" y="0"/>
                  </a:lnTo>
                  <a:lnTo>
                    <a:pt x="0" y="269316"/>
                  </a:lnTo>
                  <a:lnTo>
                    <a:pt x="13677" y="269316"/>
                  </a:lnTo>
                  <a:lnTo>
                    <a:pt x="13677" y="0"/>
                  </a:lnTo>
                  <a:close/>
                </a:path>
                <a:path w="2161540" h="269875">
                  <a:moveTo>
                    <a:pt x="2161438" y="0"/>
                  </a:moveTo>
                  <a:lnTo>
                    <a:pt x="1893747" y="0"/>
                  </a:lnTo>
                  <a:lnTo>
                    <a:pt x="1893747" y="269316"/>
                  </a:lnTo>
                  <a:lnTo>
                    <a:pt x="2161438" y="269316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51424" y="3825998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5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52400" y="3826972"/>
              <a:ext cx="0" cy="267970"/>
            </a:xfrm>
            <a:custGeom>
              <a:avLst/>
              <a:gdLst/>
              <a:ahLst/>
              <a:cxnLst/>
              <a:rect l="l" t="t" r="r" b="b"/>
              <a:pathLst>
                <a:path h="267970">
                  <a:moveTo>
                    <a:pt x="0" y="0"/>
                  </a:moveTo>
                  <a:lnTo>
                    <a:pt x="0" y="26736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220674" y="3825998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4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226536" y="3825998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4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227513" y="3826972"/>
              <a:ext cx="0" cy="267970"/>
            </a:xfrm>
            <a:custGeom>
              <a:avLst/>
              <a:gdLst/>
              <a:ahLst/>
              <a:cxnLst/>
              <a:rect l="l" t="t" r="r" b="b"/>
              <a:pathLst>
                <a:path h="267970">
                  <a:moveTo>
                    <a:pt x="0" y="0"/>
                  </a:moveTo>
                  <a:lnTo>
                    <a:pt x="0" y="26736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69009" y="4095310"/>
              <a:ext cx="269650" cy="266973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38659" y="4095310"/>
              <a:ext cx="267696" cy="266973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06356" y="4095310"/>
              <a:ext cx="537736" cy="266973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876006" y="4095310"/>
              <a:ext cx="268605" cy="267335"/>
            </a:xfrm>
            <a:custGeom>
              <a:avLst/>
              <a:gdLst/>
              <a:ahLst/>
              <a:cxnLst/>
              <a:rect l="l" t="t" r="r" b="b"/>
              <a:pathLst>
                <a:path w="268605" h="267335">
                  <a:moveTo>
                    <a:pt x="26808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8086" y="266973"/>
                  </a:lnTo>
                  <a:lnTo>
                    <a:pt x="26808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44092" y="4095310"/>
              <a:ext cx="537281" cy="26697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2413678" y="409531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69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81374" y="4095310"/>
              <a:ext cx="537346" cy="266973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057275" y="4095318"/>
              <a:ext cx="2161540" cy="267335"/>
            </a:xfrm>
            <a:custGeom>
              <a:avLst/>
              <a:gdLst/>
              <a:ahLst/>
              <a:cxnLst/>
              <a:rect l="l" t="t" r="r" b="b"/>
              <a:pathLst>
                <a:path w="2161540" h="267335">
                  <a:moveTo>
                    <a:pt x="13677" y="0"/>
                  </a:moveTo>
                  <a:lnTo>
                    <a:pt x="0" y="0"/>
                  </a:lnTo>
                  <a:lnTo>
                    <a:pt x="0" y="266979"/>
                  </a:lnTo>
                  <a:lnTo>
                    <a:pt x="13677" y="266979"/>
                  </a:lnTo>
                  <a:lnTo>
                    <a:pt x="13677" y="0"/>
                  </a:lnTo>
                  <a:close/>
                </a:path>
                <a:path w="2161540" h="267335">
                  <a:moveTo>
                    <a:pt x="2161438" y="0"/>
                  </a:moveTo>
                  <a:lnTo>
                    <a:pt x="1893747" y="0"/>
                  </a:lnTo>
                  <a:lnTo>
                    <a:pt x="1893747" y="266979"/>
                  </a:lnTo>
                  <a:lnTo>
                    <a:pt x="2161438" y="266979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51424" y="409531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052400" y="4096285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220674" y="409531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226536" y="409531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227513" y="4096285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69009" y="4362284"/>
              <a:ext cx="269650" cy="268922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38659" y="4362284"/>
              <a:ext cx="267696" cy="268922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06356" y="4362284"/>
              <a:ext cx="537736" cy="268922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876006" y="4362284"/>
              <a:ext cx="268605" cy="269240"/>
            </a:xfrm>
            <a:custGeom>
              <a:avLst/>
              <a:gdLst/>
              <a:ahLst/>
              <a:cxnLst/>
              <a:rect l="l" t="t" r="r" b="b"/>
              <a:pathLst>
                <a:path w="268605" h="269239">
                  <a:moveTo>
                    <a:pt x="26808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8086" y="268922"/>
                  </a:lnTo>
                  <a:lnTo>
                    <a:pt x="26808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144092" y="4362284"/>
              <a:ext cx="537281" cy="268922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2413678" y="4362284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69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681374" y="4362284"/>
              <a:ext cx="537346" cy="268922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057275" y="4362297"/>
              <a:ext cx="2161540" cy="280670"/>
            </a:xfrm>
            <a:custGeom>
              <a:avLst/>
              <a:gdLst/>
              <a:ahLst/>
              <a:cxnLst/>
              <a:rect l="l" t="t" r="r" b="b"/>
              <a:pathLst>
                <a:path w="2161540" h="280670">
                  <a:moveTo>
                    <a:pt x="281381" y="266966"/>
                  </a:moveTo>
                  <a:lnTo>
                    <a:pt x="13677" y="266966"/>
                  </a:lnTo>
                  <a:lnTo>
                    <a:pt x="13677" y="0"/>
                  </a:lnTo>
                  <a:lnTo>
                    <a:pt x="0" y="0"/>
                  </a:lnTo>
                  <a:lnTo>
                    <a:pt x="0" y="266966"/>
                  </a:lnTo>
                  <a:lnTo>
                    <a:pt x="5867" y="266966"/>
                  </a:lnTo>
                  <a:lnTo>
                    <a:pt x="5867" y="278663"/>
                  </a:lnTo>
                  <a:lnTo>
                    <a:pt x="0" y="278663"/>
                  </a:lnTo>
                  <a:lnTo>
                    <a:pt x="0" y="280606"/>
                  </a:lnTo>
                  <a:lnTo>
                    <a:pt x="281381" y="280606"/>
                  </a:lnTo>
                  <a:lnTo>
                    <a:pt x="281381" y="278663"/>
                  </a:lnTo>
                  <a:lnTo>
                    <a:pt x="281381" y="266966"/>
                  </a:lnTo>
                  <a:close/>
                </a:path>
                <a:path w="2161540" h="280670">
                  <a:moveTo>
                    <a:pt x="2161438" y="0"/>
                  </a:moveTo>
                  <a:lnTo>
                    <a:pt x="1893747" y="0"/>
                  </a:lnTo>
                  <a:lnTo>
                    <a:pt x="1893747" y="268922"/>
                  </a:lnTo>
                  <a:lnTo>
                    <a:pt x="2161438" y="268922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051424" y="4362284"/>
              <a:ext cx="12065" cy="280670"/>
            </a:xfrm>
            <a:custGeom>
              <a:avLst/>
              <a:gdLst/>
              <a:ahLst/>
              <a:cxnLst/>
              <a:rect l="l" t="t" r="r" b="b"/>
              <a:pathLst>
                <a:path w="12065" h="280670">
                  <a:moveTo>
                    <a:pt x="11723" y="0"/>
                  </a:moveTo>
                  <a:lnTo>
                    <a:pt x="0" y="0"/>
                  </a:lnTo>
                  <a:lnTo>
                    <a:pt x="0" y="280614"/>
                  </a:lnTo>
                  <a:lnTo>
                    <a:pt x="11723" y="280614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052400" y="4363259"/>
              <a:ext cx="0" cy="278765"/>
            </a:xfrm>
            <a:custGeom>
              <a:avLst/>
              <a:gdLst/>
              <a:ahLst/>
              <a:cxnLst/>
              <a:rect l="l" t="t" r="r" b="b"/>
              <a:pathLst>
                <a:path h="278764">
                  <a:moveTo>
                    <a:pt x="0" y="0"/>
                  </a:moveTo>
                  <a:lnTo>
                    <a:pt x="0" y="278666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051424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052400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051424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052400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63147" y="4642899"/>
              <a:ext cx="275590" cy="12065"/>
            </a:xfrm>
            <a:custGeom>
              <a:avLst/>
              <a:gdLst/>
              <a:ahLst/>
              <a:cxnLst/>
              <a:rect l="l" t="t" r="r" b="b"/>
              <a:pathLst>
                <a:path w="275590" h="12064">
                  <a:moveTo>
                    <a:pt x="27551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75512" y="11692"/>
                  </a:lnTo>
                  <a:lnTo>
                    <a:pt x="27551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064124" y="4643874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4">
                  <a:moveTo>
                    <a:pt x="0" y="0"/>
                  </a:moveTo>
                  <a:lnTo>
                    <a:pt x="27355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338656" y="4629264"/>
              <a:ext cx="269875" cy="13970"/>
            </a:xfrm>
            <a:custGeom>
              <a:avLst/>
              <a:gdLst/>
              <a:ahLst/>
              <a:cxnLst/>
              <a:rect l="l" t="t" r="r" b="b"/>
              <a:pathLst>
                <a:path w="269875" h="13970">
                  <a:moveTo>
                    <a:pt x="269646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9646" y="13639"/>
                  </a:lnTo>
                  <a:lnTo>
                    <a:pt x="269646" y="11696"/>
                  </a:lnTo>
                  <a:lnTo>
                    <a:pt x="26964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338659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339636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350383" y="4642899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4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351360" y="4643874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608302" y="4629264"/>
              <a:ext cx="267970" cy="13970"/>
            </a:xfrm>
            <a:custGeom>
              <a:avLst/>
              <a:gdLst/>
              <a:ahLst/>
              <a:cxnLst/>
              <a:rect l="l" t="t" r="r" b="b"/>
              <a:pathLst>
                <a:path w="267969" h="13970">
                  <a:moveTo>
                    <a:pt x="267703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7703" y="13639"/>
                  </a:lnTo>
                  <a:lnTo>
                    <a:pt x="267703" y="11696"/>
                  </a:lnTo>
                  <a:lnTo>
                    <a:pt x="26770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608310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609287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20033" y="4642899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39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621010" y="464387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876006" y="4629264"/>
              <a:ext cx="270510" cy="13970"/>
            </a:xfrm>
            <a:custGeom>
              <a:avLst/>
              <a:gdLst/>
              <a:ahLst/>
              <a:cxnLst/>
              <a:rect l="l" t="t" r="r" b="b"/>
              <a:pathLst>
                <a:path w="270510" h="13970">
                  <a:moveTo>
                    <a:pt x="270040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70040" y="13639"/>
                  </a:lnTo>
                  <a:lnTo>
                    <a:pt x="270040" y="11696"/>
                  </a:lnTo>
                  <a:lnTo>
                    <a:pt x="270040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876006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76983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87730" y="4642899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4" h="12064">
                  <a:moveTo>
                    <a:pt x="25831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8316" y="11692"/>
                  </a:lnTo>
                  <a:lnTo>
                    <a:pt x="25831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888707" y="4643874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25636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146046" y="4629264"/>
              <a:ext cx="267970" cy="13970"/>
            </a:xfrm>
            <a:custGeom>
              <a:avLst/>
              <a:gdLst/>
              <a:ahLst/>
              <a:cxnLst/>
              <a:rect l="l" t="t" r="r" b="b"/>
              <a:pathLst>
                <a:path w="267969" h="13970">
                  <a:moveTo>
                    <a:pt x="267690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7690" y="13639"/>
                  </a:lnTo>
                  <a:lnTo>
                    <a:pt x="267690" y="11696"/>
                  </a:lnTo>
                  <a:lnTo>
                    <a:pt x="267690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146046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147023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157771" y="4642899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39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158747" y="4643874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953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413673" y="4629264"/>
              <a:ext cx="269875" cy="13970"/>
            </a:xfrm>
            <a:custGeom>
              <a:avLst/>
              <a:gdLst/>
              <a:ahLst/>
              <a:cxnLst/>
              <a:rect l="l" t="t" r="r" b="b"/>
              <a:pathLst>
                <a:path w="269875" h="13970">
                  <a:moveTo>
                    <a:pt x="269646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9646" y="13639"/>
                  </a:lnTo>
                  <a:lnTo>
                    <a:pt x="269646" y="11696"/>
                  </a:lnTo>
                  <a:lnTo>
                    <a:pt x="26964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413678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414654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425401" y="4642899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4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426378" y="4643874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683319" y="4629264"/>
              <a:ext cx="267970" cy="13970"/>
            </a:xfrm>
            <a:custGeom>
              <a:avLst/>
              <a:gdLst/>
              <a:ahLst/>
              <a:cxnLst/>
              <a:rect l="l" t="t" r="r" b="b"/>
              <a:pathLst>
                <a:path w="267969" h="13970">
                  <a:moveTo>
                    <a:pt x="267703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7703" y="13639"/>
                  </a:lnTo>
                  <a:lnTo>
                    <a:pt x="267703" y="11696"/>
                  </a:lnTo>
                  <a:lnTo>
                    <a:pt x="26770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683328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684304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695051" y="4642899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39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696029" y="464387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951022" y="4362297"/>
              <a:ext cx="281940" cy="280670"/>
            </a:xfrm>
            <a:custGeom>
              <a:avLst/>
              <a:gdLst/>
              <a:ahLst/>
              <a:cxnLst/>
              <a:rect l="l" t="t" r="r" b="b"/>
              <a:pathLst>
                <a:path w="281939" h="280670">
                  <a:moveTo>
                    <a:pt x="281368" y="0"/>
                  </a:moveTo>
                  <a:lnTo>
                    <a:pt x="269646" y="0"/>
                  </a:lnTo>
                  <a:lnTo>
                    <a:pt x="269646" y="266966"/>
                  </a:lnTo>
                  <a:lnTo>
                    <a:pt x="0" y="266966"/>
                  </a:lnTo>
                  <a:lnTo>
                    <a:pt x="0" y="278663"/>
                  </a:lnTo>
                  <a:lnTo>
                    <a:pt x="0" y="280606"/>
                  </a:lnTo>
                  <a:lnTo>
                    <a:pt x="281368" y="280606"/>
                  </a:lnTo>
                  <a:lnTo>
                    <a:pt x="281368" y="278663"/>
                  </a:lnTo>
                  <a:lnTo>
                    <a:pt x="275501" y="278663"/>
                  </a:lnTo>
                  <a:lnTo>
                    <a:pt x="275501" y="266966"/>
                  </a:lnTo>
                  <a:lnTo>
                    <a:pt x="281368" y="266966"/>
                  </a:lnTo>
                  <a:lnTo>
                    <a:pt x="28136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951024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952001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962748" y="4642899"/>
              <a:ext cx="264160" cy="12065"/>
            </a:xfrm>
            <a:custGeom>
              <a:avLst/>
              <a:gdLst/>
              <a:ahLst/>
              <a:cxnLst/>
              <a:rect l="l" t="t" r="r" b="b"/>
              <a:pathLst>
                <a:path w="264160" h="12064">
                  <a:moveTo>
                    <a:pt x="263788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63788" y="11692"/>
                  </a:lnTo>
                  <a:lnTo>
                    <a:pt x="263788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963725" y="4643874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1834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226536" y="4362284"/>
              <a:ext cx="12065" cy="280670"/>
            </a:xfrm>
            <a:custGeom>
              <a:avLst/>
              <a:gdLst/>
              <a:ahLst/>
              <a:cxnLst/>
              <a:rect l="l" t="t" r="r" b="b"/>
              <a:pathLst>
                <a:path w="12064" h="280670">
                  <a:moveTo>
                    <a:pt x="11723" y="0"/>
                  </a:moveTo>
                  <a:lnTo>
                    <a:pt x="0" y="0"/>
                  </a:lnTo>
                  <a:lnTo>
                    <a:pt x="0" y="280614"/>
                  </a:lnTo>
                  <a:lnTo>
                    <a:pt x="11723" y="280614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227513" y="4363259"/>
              <a:ext cx="0" cy="278765"/>
            </a:xfrm>
            <a:custGeom>
              <a:avLst/>
              <a:gdLst/>
              <a:ahLst/>
              <a:cxnLst/>
              <a:rect l="l" t="t" r="r" b="b"/>
              <a:pathLst>
                <a:path h="278764">
                  <a:moveTo>
                    <a:pt x="0" y="0"/>
                  </a:moveTo>
                  <a:lnTo>
                    <a:pt x="0" y="278666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226536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227513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226536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227513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8260" y="2472649"/>
              <a:ext cx="169996" cy="2168756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859933" y="2461476"/>
              <a:ext cx="12065" cy="2193290"/>
            </a:xfrm>
            <a:custGeom>
              <a:avLst/>
              <a:gdLst/>
              <a:ahLst/>
              <a:cxnLst/>
              <a:rect l="l" t="t" r="r" b="b"/>
              <a:pathLst>
                <a:path w="12065" h="2193290">
                  <a:moveTo>
                    <a:pt x="11723" y="0"/>
                  </a:moveTo>
                  <a:lnTo>
                    <a:pt x="0" y="0"/>
                  </a:lnTo>
                  <a:lnTo>
                    <a:pt x="0" y="2193115"/>
                  </a:lnTo>
                  <a:lnTo>
                    <a:pt x="11723" y="2193115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60910" y="2462531"/>
              <a:ext cx="0" cy="2191385"/>
            </a:xfrm>
            <a:custGeom>
              <a:avLst/>
              <a:gdLst/>
              <a:ahLst/>
              <a:cxnLst/>
              <a:rect l="l" t="t" r="r" b="b"/>
              <a:pathLst>
                <a:path h="2191385">
                  <a:moveTo>
                    <a:pt x="0" y="0"/>
                  </a:moveTo>
                  <a:lnTo>
                    <a:pt x="0" y="219108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414118" y="2461476"/>
              <a:ext cx="12065" cy="2193290"/>
            </a:xfrm>
            <a:custGeom>
              <a:avLst/>
              <a:gdLst/>
              <a:ahLst/>
              <a:cxnLst/>
              <a:rect l="l" t="t" r="r" b="b"/>
              <a:pathLst>
                <a:path w="12064" h="2193290">
                  <a:moveTo>
                    <a:pt x="11723" y="0"/>
                  </a:moveTo>
                  <a:lnTo>
                    <a:pt x="0" y="0"/>
                  </a:lnTo>
                  <a:lnTo>
                    <a:pt x="0" y="2193115"/>
                  </a:lnTo>
                  <a:lnTo>
                    <a:pt x="11723" y="2193115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415095" y="2462531"/>
              <a:ext cx="0" cy="2191385"/>
            </a:xfrm>
            <a:custGeom>
              <a:avLst/>
              <a:gdLst/>
              <a:ahLst/>
              <a:cxnLst/>
              <a:rect l="l" t="t" r="r" b="b"/>
              <a:pathLst>
                <a:path h="2191385">
                  <a:moveTo>
                    <a:pt x="0" y="0"/>
                  </a:moveTo>
                  <a:lnTo>
                    <a:pt x="0" y="219108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9636" y="4680380"/>
              <a:ext cx="2516571" cy="194871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859933" y="4654592"/>
              <a:ext cx="12065" cy="238760"/>
            </a:xfrm>
            <a:custGeom>
              <a:avLst/>
              <a:gdLst/>
              <a:ahLst/>
              <a:cxnLst/>
              <a:rect l="l" t="t" r="r" b="b"/>
              <a:pathLst>
                <a:path w="12065" h="238760">
                  <a:moveTo>
                    <a:pt x="11723" y="0"/>
                  </a:moveTo>
                  <a:lnTo>
                    <a:pt x="0" y="0"/>
                  </a:lnTo>
                  <a:lnTo>
                    <a:pt x="0" y="238132"/>
                  </a:lnTo>
                  <a:lnTo>
                    <a:pt x="11723" y="23813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60910" y="4655566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1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59933" y="489272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60910" y="489369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9933" y="489272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60910" y="489369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71657" y="4892724"/>
              <a:ext cx="2542540" cy="12065"/>
            </a:xfrm>
            <a:custGeom>
              <a:avLst/>
              <a:gdLst/>
              <a:ahLst/>
              <a:cxnLst/>
              <a:rect l="l" t="t" r="r" b="b"/>
              <a:pathLst>
                <a:path w="2542540" h="12064">
                  <a:moveTo>
                    <a:pt x="2542461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42461" y="11692"/>
                  </a:lnTo>
                  <a:lnTo>
                    <a:pt x="2542461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72634" y="4893699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5">
                  <a:moveTo>
                    <a:pt x="0" y="0"/>
                  </a:moveTo>
                  <a:lnTo>
                    <a:pt x="2540507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414118" y="4654592"/>
              <a:ext cx="12065" cy="238760"/>
            </a:xfrm>
            <a:custGeom>
              <a:avLst/>
              <a:gdLst/>
              <a:ahLst/>
              <a:cxnLst/>
              <a:rect l="l" t="t" r="r" b="b"/>
              <a:pathLst>
                <a:path w="12064" h="238760">
                  <a:moveTo>
                    <a:pt x="11723" y="0"/>
                  </a:moveTo>
                  <a:lnTo>
                    <a:pt x="0" y="0"/>
                  </a:lnTo>
                  <a:lnTo>
                    <a:pt x="0" y="238132"/>
                  </a:lnTo>
                  <a:lnTo>
                    <a:pt x="11723" y="23813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415095" y="4655566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1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414118" y="489272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415095" y="489369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414118" y="489272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415095" y="489369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3195" y="2263925"/>
              <a:ext cx="2516734" cy="194871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3605609" y="2214070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4" h="25400">
                  <a:moveTo>
                    <a:pt x="11723" y="0"/>
                  </a:moveTo>
                  <a:lnTo>
                    <a:pt x="0" y="0"/>
                  </a:lnTo>
                  <a:lnTo>
                    <a:pt x="0" y="25333"/>
                  </a:lnTo>
                  <a:lnTo>
                    <a:pt x="11723" y="2533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606586" y="2215045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33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605609" y="221407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606586" y="221504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617333" y="2214070"/>
              <a:ext cx="2542540" cy="12065"/>
            </a:xfrm>
            <a:custGeom>
              <a:avLst/>
              <a:gdLst/>
              <a:ahLst/>
              <a:cxnLst/>
              <a:rect l="l" t="t" r="r" b="b"/>
              <a:pathLst>
                <a:path w="2542540" h="12064">
                  <a:moveTo>
                    <a:pt x="2542461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42461" y="11692"/>
                  </a:lnTo>
                  <a:lnTo>
                    <a:pt x="2542461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618310" y="2215045"/>
              <a:ext cx="2541270" cy="0"/>
            </a:xfrm>
            <a:custGeom>
              <a:avLst/>
              <a:gdLst/>
              <a:ahLst/>
              <a:cxnLst/>
              <a:rect l="l" t="t" r="r" b="b"/>
              <a:pathLst>
                <a:path w="2541270">
                  <a:moveTo>
                    <a:pt x="0" y="0"/>
                  </a:moveTo>
                  <a:lnTo>
                    <a:pt x="254067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159957" y="2214070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4" h="25400">
                  <a:moveTo>
                    <a:pt x="11723" y="0"/>
                  </a:moveTo>
                  <a:lnTo>
                    <a:pt x="0" y="0"/>
                  </a:lnTo>
                  <a:lnTo>
                    <a:pt x="0" y="25333"/>
                  </a:lnTo>
                  <a:lnTo>
                    <a:pt x="11723" y="2533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160934" y="2215045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33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159957" y="221407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160934" y="221504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605609" y="2239404"/>
              <a:ext cx="12065" cy="222250"/>
            </a:xfrm>
            <a:custGeom>
              <a:avLst/>
              <a:gdLst/>
              <a:ahLst/>
              <a:cxnLst/>
              <a:rect l="l" t="t" r="r" b="b"/>
              <a:pathLst>
                <a:path w="12064" h="222250">
                  <a:moveTo>
                    <a:pt x="11723" y="0"/>
                  </a:moveTo>
                  <a:lnTo>
                    <a:pt x="0" y="0"/>
                  </a:lnTo>
                  <a:lnTo>
                    <a:pt x="0" y="222153"/>
                  </a:lnTo>
                  <a:lnTo>
                    <a:pt x="11723" y="22215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606586" y="2240378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4">
                  <a:moveTo>
                    <a:pt x="0" y="0"/>
                  </a:moveTo>
                  <a:lnTo>
                    <a:pt x="0" y="22020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159957" y="2239404"/>
              <a:ext cx="12065" cy="222250"/>
            </a:xfrm>
            <a:custGeom>
              <a:avLst/>
              <a:gdLst/>
              <a:ahLst/>
              <a:cxnLst/>
              <a:rect l="l" t="t" r="r" b="b"/>
              <a:pathLst>
                <a:path w="12064" h="222250">
                  <a:moveTo>
                    <a:pt x="11723" y="0"/>
                  </a:moveTo>
                  <a:lnTo>
                    <a:pt x="0" y="0"/>
                  </a:lnTo>
                  <a:lnTo>
                    <a:pt x="0" y="222153"/>
                  </a:lnTo>
                  <a:lnTo>
                    <a:pt x="11723" y="22215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160934" y="2240378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4">
                  <a:moveTo>
                    <a:pt x="0" y="0"/>
                  </a:moveTo>
                  <a:lnTo>
                    <a:pt x="0" y="22020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3195" y="2472649"/>
              <a:ext cx="171950" cy="2168756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12732" y="2486890"/>
              <a:ext cx="537346" cy="266973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4082382" y="248689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50078" y="2486890"/>
              <a:ext cx="537834" cy="266973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4620216" y="248689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887912" y="2486890"/>
              <a:ext cx="537346" cy="266973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5157563" y="248689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425259" y="2486890"/>
              <a:ext cx="537346" cy="266973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5694908" y="248689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795146" y="2461557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4" h="25400">
                  <a:moveTo>
                    <a:pt x="11723" y="0"/>
                  </a:moveTo>
                  <a:lnTo>
                    <a:pt x="0" y="0"/>
                  </a:lnTo>
                  <a:lnTo>
                    <a:pt x="0" y="25333"/>
                  </a:lnTo>
                  <a:lnTo>
                    <a:pt x="11723" y="2533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796123" y="2462531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33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795146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796123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806869" y="2461557"/>
              <a:ext cx="275590" cy="12065"/>
            </a:xfrm>
            <a:custGeom>
              <a:avLst/>
              <a:gdLst/>
              <a:ahLst/>
              <a:cxnLst/>
              <a:rect l="l" t="t" r="r" b="b"/>
              <a:pathLst>
                <a:path w="275589" h="12064">
                  <a:moveTo>
                    <a:pt x="27551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75512" y="11692"/>
                  </a:lnTo>
                  <a:lnTo>
                    <a:pt x="27551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807847" y="2462531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55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082382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083359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094105" y="2461557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5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095082" y="2462531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352032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353009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363756" y="2461557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39" h="12064">
                  <a:moveTo>
                    <a:pt x="25636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6362" y="11692"/>
                  </a:lnTo>
                  <a:lnTo>
                    <a:pt x="25636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364733" y="2462531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506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620216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621193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631940" y="2461557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5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632917" y="2462531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889867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890843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901590" y="2461557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39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902567" y="2462531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157563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158539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169286" y="2461557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5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170263" y="2462531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427212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428189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438937" y="2461557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39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439914" y="2462531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694908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695886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706633" y="2461557"/>
              <a:ext cx="264160" cy="12065"/>
            </a:xfrm>
            <a:custGeom>
              <a:avLst/>
              <a:gdLst/>
              <a:ahLst/>
              <a:cxnLst/>
              <a:rect l="l" t="t" r="r" b="b"/>
              <a:pathLst>
                <a:path w="264160" h="12064">
                  <a:moveTo>
                    <a:pt x="263788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63788" y="11692"/>
                  </a:lnTo>
                  <a:lnTo>
                    <a:pt x="263788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707610" y="24625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834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970421" y="2461557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4" h="25400">
                  <a:moveTo>
                    <a:pt x="11723" y="0"/>
                  </a:moveTo>
                  <a:lnTo>
                    <a:pt x="0" y="0"/>
                  </a:lnTo>
                  <a:lnTo>
                    <a:pt x="0" y="25333"/>
                  </a:lnTo>
                  <a:lnTo>
                    <a:pt x="11723" y="2533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971398" y="2462531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33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970421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971398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800995" y="2473261"/>
              <a:ext cx="281940" cy="280670"/>
            </a:xfrm>
            <a:custGeom>
              <a:avLst/>
              <a:gdLst/>
              <a:ahLst/>
              <a:cxnLst/>
              <a:rect l="l" t="t" r="r" b="b"/>
              <a:pathLst>
                <a:path w="281939" h="280669">
                  <a:moveTo>
                    <a:pt x="281381" y="0"/>
                  </a:moveTo>
                  <a:lnTo>
                    <a:pt x="5867" y="0"/>
                  </a:lnTo>
                  <a:lnTo>
                    <a:pt x="5867" y="13639"/>
                  </a:lnTo>
                  <a:lnTo>
                    <a:pt x="0" y="13639"/>
                  </a:lnTo>
                  <a:lnTo>
                    <a:pt x="0" y="280606"/>
                  </a:lnTo>
                  <a:lnTo>
                    <a:pt x="13677" y="280606"/>
                  </a:lnTo>
                  <a:lnTo>
                    <a:pt x="13677" y="13639"/>
                  </a:lnTo>
                  <a:lnTo>
                    <a:pt x="281381" y="13639"/>
                  </a:lnTo>
                  <a:lnTo>
                    <a:pt x="281381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795146" y="248689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796123" y="2487865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30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082377" y="2473261"/>
              <a:ext cx="1894205" cy="280670"/>
            </a:xfrm>
            <a:custGeom>
              <a:avLst/>
              <a:gdLst/>
              <a:ahLst/>
              <a:cxnLst/>
              <a:rect l="l" t="t" r="r" b="b"/>
              <a:pathLst>
                <a:path w="1894204" h="280669">
                  <a:moveTo>
                    <a:pt x="537730" y="0"/>
                  </a:moveTo>
                  <a:lnTo>
                    <a:pt x="269646" y="0"/>
                  </a:lnTo>
                  <a:lnTo>
                    <a:pt x="0" y="0"/>
                  </a:lnTo>
                  <a:lnTo>
                    <a:pt x="0" y="13639"/>
                  </a:lnTo>
                  <a:lnTo>
                    <a:pt x="269646" y="13639"/>
                  </a:lnTo>
                  <a:lnTo>
                    <a:pt x="537730" y="13639"/>
                  </a:lnTo>
                  <a:lnTo>
                    <a:pt x="537730" y="0"/>
                  </a:lnTo>
                  <a:close/>
                </a:path>
                <a:path w="1894204" h="280669">
                  <a:moveTo>
                    <a:pt x="1893900" y="13639"/>
                  </a:moveTo>
                  <a:lnTo>
                    <a:pt x="1888032" y="13639"/>
                  </a:lnTo>
                  <a:lnTo>
                    <a:pt x="1888032" y="0"/>
                  </a:lnTo>
                  <a:lnTo>
                    <a:pt x="1612531" y="0"/>
                  </a:lnTo>
                  <a:lnTo>
                    <a:pt x="1344828" y="0"/>
                  </a:lnTo>
                  <a:lnTo>
                    <a:pt x="1075182" y="0"/>
                  </a:lnTo>
                  <a:lnTo>
                    <a:pt x="807478" y="0"/>
                  </a:lnTo>
                  <a:lnTo>
                    <a:pt x="537832" y="0"/>
                  </a:lnTo>
                  <a:lnTo>
                    <a:pt x="537832" y="13639"/>
                  </a:lnTo>
                  <a:lnTo>
                    <a:pt x="1882178" y="13639"/>
                  </a:lnTo>
                  <a:lnTo>
                    <a:pt x="1882178" y="280606"/>
                  </a:lnTo>
                  <a:lnTo>
                    <a:pt x="1893900" y="280606"/>
                  </a:lnTo>
                  <a:lnTo>
                    <a:pt x="1893900" y="13639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970421" y="248689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971398" y="2487865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30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812732" y="2753799"/>
              <a:ext cx="537346" cy="269312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4082382" y="2753799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70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" name="object 2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50078" y="2753799"/>
              <a:ext cx="537834" cy="269312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4620216" y="2753799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70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887912" y="2753799"/>
              <a:ext cx="537346" cy="269312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5157563" y="2753799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70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" name="object 30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425259" y="2753799"/>
              <a:ext cx="537346" cy="269312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3800995" y="2753804"/>
              <a:ext cx="2162175" cy="269875"/>
            </a:xfrm>
            <a:custGeom>
              <a:avLst/>
              <a:gdLst/>
              <a:ahLst/>
              <a:cxnLst/>
              <a:rect l="l" t="t" r="r" b="b"/>
              <a:pathLst>
                <a:path w="2162175" h="269875">
                  <a:moveTo>
                    <a:pt x="13677" y="0"/>
                  </a:moveTo>
                  <a:lnTo>
                    <a:pt x="0" y="0"/>
                  </a:lnTo>
                  <a:lnTo>
                    <a:pt x="0" y="269316"/>
                  </a:lnTo>
                  <a:lnTo>
                    <a:pt x="13677" y="269316"/>
                  </a:lnTo>
                  <a:lnTo>
                    <a:pt x="13677" y="0"/>
                  </a:lnTo>
                  <a:close/>
                </a:path>
                <a:path w="2162175" h="269875">
                  <a:moveTo>
                    <a:pt x="2161603" y="0"/>
                  </a:moveTo>
                  <a:lnTo>
                    <a:pt x="1893912" y="0"/>
                  </a:lnTo>
                  <a:lnTo>
                    <a:pt x="1893912" y="269316"/>
                  </a:lnTo>
                  <a:lnTo>
                    <a:pt x="2161603" y="269316"/>
                  </a:lnTo>
                  <a:lnTo>
                    <a:pt x="216160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795146" y="2753799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4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796123" y="2754839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h="267335">
                  <a:moveTo>
                    <a:pt x="0" y="0"/>
                  </a:moveTo>
                  <a:lnTo>
                    <a:pt x="0" y="267298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964559" y="2753799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4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970421" y="2753799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4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971398" y="2754839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h="267335">
                  <a:moveTo>
                    <a:pt x="0" y="0"/>
                  </a:moveTo>
                  <a:lnTo>
                    <a:pt x="0" y="267298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" name="object 30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812732" y="3023112"/>
              <a:ext cx="537346" cy="266973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4082382" y="3023112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" name="object 30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50078" y="3023112"/>
              <a:ext cx="537834" cy="266973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4620216" y="3023112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" name="object 31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887912" y="3023112"/>
              <a:ext cx="537346" cy="266973"/>
            </a:xfrm>
            <a:prstGeom prst="rect">
              <a:avLst/>
            </a:prstGeom>
          </p:spPr>
        </p:pic>
        <p:sp>
          <p:nvSpPr>
            <p:cNvPr id="312" name="object 312"/>
            <p:cNvSpPr/>
            <p:nvPr/>
          </p:nvSpPr>
          <p:spPr>
            <a:xfrm>
              <a:off x="5157563" y="3023112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" name="object 31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425259" y="3023112"/>
              <a:ext cx="537346" cy="266973"/>
            </a:xfrm>
            <a:prstGeom prst="rect">
              <a:avLst/>
            </a:prstGeom>
          </p:spPr>
        </p:pic>
        <p:sp>
          <p:nvSpPr>
            <p:cNvPr id="314" name="object 314"/>
            <p:cNvSpPr/>
            <p:nvPr/>
          </p:nvSpPr>
          <p:spPr>
            <a:xfrm>
              <a:off x="3800995" y="3023120"/>
              <a:ext cx="2162175" cy="267335"/>
            </a:xfrm>
            <a:custGeom>
              <a:avLst/>
              <a:gdLst/>
              <a:ahLst/>
              <a:cxnLst/>
              <a:rect l="l" t="t" r="r" b="b"/>
              <a:pathLst>
                <a:path w="2162175" h="267335">
                  <a:moveTo>
                    <a:pt x="13677" y="0"/>
                  </a:moveTo>
                  <a:lnTo>
                    <a:pt x="0" y="0"/>
                  </a:lnTo>
                  <a:lnTo>
                    <a:pt x="0" y="266966"/>
                  </a:lnTo>
                  <a:lnTo>
                    <a:pt x="13677" y="266966"/>
                  </a:lnTo>
                  <a:lnTo>
                    <a:pt x="13677" y="0"/>
                  </a:lnTo>
                  <a:close/>
                </a:path>
                <a:path w="2162175" h="267335">
                  <a:moveTo>
                    <a:pt x="2161603" y="0"/>
                  </a:moveTo>
                  <a:lnTo>
                    <a:pt x="1893912" y="0"/>
                  </a:lnTo>
                  <a:lnTo>
                    <a:pt x="1893912" y="266966"/>
                  </a:lnTo>
                  <a:lnTo>
                    <a:pt x="2161603" y="266966"/>
                  </a:lnTo>
                  <a:lnTo>
                    <a:pt x="216160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795146" y="3023112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796123" y="3024086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964559" y="3023112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970421" y="3023112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971398" y="3024086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812732" y="3290085"/>
              <a:ext cx="537346" cy="26892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4082382" y="3290085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70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350078" y="3290085"/>
              <a:ext cx="537834" cy="268922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4620216" y="3290085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70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887912" y="3290085"/>
              <a:ext cx="537346" cy="268922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5157563" y="3290085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70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425259" y="3290085"/>
              <a:ext cx="537346" cy="268922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3800995" y="3290087"/>
              <a:ext cx="2162175" cy="269240"/>
            </a:xfrm>
            <a:custGeom>
              <a:avLst/>
              <a:gdLst/>
              <a:ahLst/>
              <a:cxnLst/>
              <a:rect l="l" t="t" r="r" b="b"/>
              <a:pathLst>
                <a:path w="2162175" h="269239">
                  <a:moveTo>
                    <a:pt x="13677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13677" y="268922"/>
                  </a:lnTo>
                  <a:lnTo>
                    <a:pt x="13677" y="0"/>
                  </a:lnTo>
                  <a:close/>
                </a:path>
                <a:path w="2162175" h="269239">
                  <a:moveTo>
                    <a:pt x="2161603" y="0"/>
                  </a:moveTo>
                  <a:lnTo>
                    <a:pt x="1893912" y="0"/>
                  </a:lnTo>
                  <a:lnTo>
                    <a:pt x="1893912" y="268922"/>
                  </a:lnTo>
                  <a:lnTo>
                    <a:pt x="2161603" y="268922"/>
                  </a:lnTo>
                  <a:lnTo>
                    <a:pt x="216160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795146" y="3290085"/>
              <a:ext cx="12065" cy="269240"/>
            </a:xfrm>
            <a:custGeom>
              <a:avLst/>
              <a:gdLst/>
              <a:ahLst/>
              <a:cxnLst/>
              <a:rect l="l" t="t" r="r" b="b"/>
              <a:pathLst>
                <a:path w="12064" h="269239">
                  <a:moveTo>
                    <a:pt x="11723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11723" y="26892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796123" y="3291060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h="267335">
                  <a:moveTo>
                    <a:pt x="0" y="0"/>
                  </a:moveTo>
                  <a:lnTo>
                    <a:pt x="0" y="26697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964559" y="3290085"/>
              <a:ext cx="12065" cy="269240"/>
            </a:xfrm>
            <a:custGeom>
              <a:avLst/>
              <a:gdLst/>
              <a:ahLst/>
              <a:cxnLst/>
              <a:rect l="l" t="t" r="r" b="b"/>
              <a:pathLst>
                <a:path w="12064" h="269239">
                  <a:moveTo>
                    <a:pt x="11723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11723" y="26892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5970421" y="3290085"/>
              <a:ext cx="12065" cy="269240"/>
            </a:xfrm>
            <a:custGeom>
              <a:avLst/>
              <a:gdLst/>
              <a:ahLst/>
              <a:cxnLst/>
              <a:rect l="l" t="t" r="r" b="b"/>
              <a:pathLst>
                <a:path w="12064" h="269239">
                  <a:moveTo>
                    <a:pt x="11723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11723" y="26892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971398" y="3291060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h="267335">
                  <a:moveTo>
                    <a:pt x="0" y="0"/>
                  </a:moveTo>
                  <a:lnTo>
                    <a:pt x="0" y="26697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812732" y="3559025"/>
              <a:ext cx="537346" cy="266973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4082382" y="3559025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350078" y="3559025"/>
              <a:ext cx="537834" cy="266973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4620216" y="3559025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887912" y="3559025"/>
              <a:ext cx="537346" cy="266973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5157563" y="3559025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425259" y="3559025"/>
              <a:ext cx="537346" cy="266973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3800995" y="3559035"/>
              <a:ext cx="2162175" cy="267335"/>
            </a:xfrm>
            <a:custGeom>
              <a:avLst/>
              <a:gdLst/>
              <a:ahLst/>
              <a:cxnLst/>
              <a:rect l="l" t="t" r="r" b="b"/>
              <a:pathLst>
                <a:path w="2162175" h="267335">
                  <a:moveTo>
                    <a:pt x="13677" y="0"/>
                  </a:moveTo>
                  <a:lnTo>
                    <a:pt x="0" y="0"/>
                  </a:lnTo>
                  <a:lnTo>
                    <a:pt x="0" y="266966"/>
                  </a:lnTo>
                  <a:lnTo>
                    <a:pt x="13677" y="266966"/>
                  </a:lnTo>
                  <a:lnTo>
                    <a:pt x="13677" y="0"/>
                  </a:lnTo>
                  <a:close/>
                </a:path>
                <a:path w="2162175" h="267335">
                  <a:moveTo>
                    <a:pt x="2161603" y="0"/>
                  </a:moveTo>
                  <a:lnTo>
                    <a:pt x="1893912" y="0"/>
                  </a:lnTo>
                  <a:lnTo>
                    <a:pt x="1893912" y="266966"/>
                  </a:lnTo>
                  <a:lnTo>
                    <a:pt x="2161603" y="266966"/>
                  </a:lnTo>
                  <a:lnTo>
                    <a:pt x="216160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795146" y="3559025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796123" y="3559983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41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964559" y="3559025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970421" y="3559025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971398" y="3559983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41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" name="object 34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812732" y="3825998"/>
              <a:ext cx="537346" cy="269312"/>
            </a:xfrm>
            <a:prstGeom prst="rect">
              <a:avLst/>
            </a:prstGeom>
          </p:spPr>
        </p:pic>
        <p:sp>
          <p:nvSpPr>
            <p:cNvPr id="347" name="object 347"/>
            <p:cNvSpPr/>
            <p:nvPr/>
          </p:nvSpPr>
          <p:spPr>
            <a:xfrm>
              <a:off x="4082382" y="3825998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70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350078" y="3825998"/>
              <a:ext cx="537834" cy="269312"/>
            </a:xfrm>
            <a:prstGeom prst="rect">
              <a:avLst/>
            </a:prstGeom>
          </p:spPr>
        </p:pic>
        <p:sp>
          <p:nvSpPr>
            <p:cNvPr id="349" name="object 349"/>
            <p:cNvSpPr/>
            <p:nvPr/>
          </p:nvSpPr>
          <p:spPr>
            <a:xfrm>
              <a:off x="4620216" y="3825998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70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887912" y="3825998"/>
              <a:ext cx="537346" cy="269312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5157563" y="3825998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70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425259" y="3825998"/>
              <a:ext cx="537346" cy="269312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3800995" y="3826001"/>
              <a:ext cx="2162175" cy="269875"/>
            </a:xfrm>
            <a:custGeom>
              <a:avLst/>
              <a:gdLst/>
              <a:ahLst/>
              <a:cxnLst/>
              <a:rect l="l" t="t" r="r" b="b"/>
              <a:pathLst>
                <a:path w="2162175" h="269875">
                  <a:moveTo>
                    <a:pt x="13677" y="0"/>
                  </a:moveTo>
                  <a:lnTo>
                    <a:pt x="0" y="0"/>
                  </a:lnTo>
                  <a:lnTo>
                    <a:pt x="0" y="269316"/>
                  </a:lnTo>
                  <a:lnTo>
                    <a:pt x="13677" y="269316"/>
                  </a:lnTo>
                  <a:lnTo>
                    <a:pt x="13677" y="0"/>
                  </a:lnTo>
                  <a:close/>
                </a:path>
                <a:path w="2162175" h="269875">
                  <a:moveTo>
                    <a:pt x="2161603" y="0"/>
                  </a:moveTo>
                  <a:lnTo>
                    <a:pt x="1893912" y="0"/>
                  </a:lnTo>
                  <a:lnTo>
                    <a:pt x="1893912" y="269316"/>
                  </a:lnTo>
                  <a:lnTo>
                    <a:pt x="2161603" y="269316"/>
                  </a:lnTo>
                  <a:lnTo>
                    <a:pt x="216160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795146" y="3825998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4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796123" y="3826972"/>
              <a:ext cx="0" cy="267970"/>
            </a:xfrm>
            <a:custGeom>
              <a:avLst/>
              <a:gdLst/>
              <a:ahLst/>
              <a:cxnLst/>
              <a:rect l="l" t="t" r="r" b="b"/>
              <a:pathLst>
                <a:path h="267970">
                  <a:moveTo>
                    <a:pt x="0" y="0"/>
                  </a:moveTo>
                  <a:lnTo>
                    <a:pt x="0" y="26736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964559" y="3825998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4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970421" y="3825998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4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971398" y="3826972"/>
              <a:ext cx="0" cy="267970"/>
            </a:xfrm>
            <a:custGeom>
              <a:avLst/>
              <a:gdLst/>
              <a:ahLst/>
              <a:cxnLst/>
              <a:rect l="l" t="t" r="r" b="b"/>
              <a:pathLst>
                <a:path h="267970">
                  <a:moveTo>
                    <a:pt x="0" y="0"/>
                  </a:moveTo>
                  <a:lnTo>
                    <a:pt x="0" y="26736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812732" y="4095310"/>
              <a:ext cx="537346" cy="266973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4082382" y="409531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350078" y="4095310"/>
              <a:ext cx="537834" cy="266973"/>
            </a:xfrm>
            <a:prstGeom prst="rect">
              <a:avLst/>
            </a:prstGeom>
          </p:spPr>
        </p:pic>
        <p:sp>
          <p:nvSpPr>
            <p:cNvPr id="362" name="object 362"/>
            <p:cNvSpPr/>
            <p:nvPr/>
          </p:nvSpPr>
          <p:spPr>
            <a:xfrm>
              <a:off x="4620216" y="409531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" name="object 36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887912" y="4095310"/>
              <a:ext cx="537346" cy="266973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5157563" y="409531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" name="object 36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425259" y="4095310"/>
              <a:ext cx="537346" cy="266973"/>
            </a:xfrm>
            <a:prstGeom prst="rect">
              <a:avLst/>
            </a:prstGeom>
          </p:spPr>
        </p:pic>
        <p:sp>
          <p:nvSpPr>
            <p:cNvPr id="366" name="object 366"/>
            <p:cNvSpPr/>
            <p:nvPr/>
          </p:nvSpPr>
          <p:spPr>
            <a:xfrm>
              <a:off x="3800995" y="4095318"/>
              <a:ext cx="2162175" cy="267335"/>
            </a:xfrm>
            <a:custGeom>
              <a:avLst/>
              <a:gdLst/>
              <a:ahLst/>
              <a:cxnLst/>
              <a:rect l="l" t="t" r="r" b="b"/>
              <a:pathLst>
                <a:path w="2162175" h="267335">
                  <a:moveTo>
                    <a:pt x="13677" y="0"/>
                  </a:moveTo>
                  <a:lnTo>
                    <a:pt x="0" y="0"/>
                  </a:lnTo>
                  <a:lnTo>
                    <a:pt x="0" y="266979"/>
                  </a:lnTo>
                  <a:lnTo>
                    <a:pt x="13677" y="266979"/>
                  </a:lnTo>
                  <a:lnTo>
                    <a:pt x="13677" y="0"/>
                  </a:lnTo>
                  <a:close/>
                </a:path>
                <a:path w="2162175" h="267335">
                  <a:moveTo>
                    <a:pt x="2161603" y="0"/>
                  </a:moveTo>
                  <a:lnTo>
                    <a:pt x="1893912" y="0"/>
                  </a:lnTo>
                  <a:lnTo>
                    <a:pt x="1893912" y="266979"/>
                  </a:lnTo>
                  <a:lnTo>
                    <a:pt x="2161603" y="266979"/>
                  </a:lnTo>
                  <a:lnTo>
                    <a:pt x="216160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795146" y="409531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796123" y="4096285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964559" y="409531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970421" y="409531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4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971398" y="4096285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" name="object 37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812732" y="4362284"/>
              <a:ext cx="537346" cy="268922"/>
            </a:xfrm>
            <a:prstGeom prst="rect">
              <a:avLst/>
            </a:prstGeom>
          </p:spPr>
        </p:pic>
        <p:sp>
          <p:nvSpPr>
            <p:cNvPr id="373" name="object 373"/>
            <p:cNvSpPr/>
            <p:nvPr/>
          </p:nvSpPr>
          <p:spPr>
            <a:xfrm>
              <a:off x="4082382" y="4362284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70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350078" y="4362284"/>
              <a:ext cx="537834" cy="268922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4620216" y="4362284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70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" name="object 37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887912" y="4362284"/>
              <a:ext cx="537346" cy="268922"/>
            </a:xfrm>
            <a:prstGeom prst="rect">
              <a:avLst/>
            </a:prstGeom>
          </p:spPr>
        </p:pic>
        <p:sp>
          <p:nvSpPr>
            <p:cNvPr id="377" name="object 377"/>
            <p:cNvSpPr/>
            <p:nvPr/>
          </p:nvSpPr>
          <p:spPr>
            <a:xfrm>
              <a:off x="5157563" y="4362284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70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" name="object 37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425259" y="4362284"/>
              <a:ext cx="537346" cy="268922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3800995" y="4362297"/>
              <a:ext cx="2162175" cy="280670"/>
            </a:xfrm>
            <a:custGeom>
              <a:avLst/>
              <a:gdLst/>
              <a:ahLst/>
              <a:cxnLst/>
              <a:rect l="l" t="t" r="r" b="b"/>
              <a:pathLst>
                <a:path w="2162175" h="280670">
                  <a:moveTo>
                    <a:pt x="281381" y="266966"/>
                  </a:moveTo>
                  <a:lnTo>
                    <a:pt x="13677" y="266966"/>
                  </a:lnTo>
                  <a:lnTo>
                    <a:pt x="13677" y="0"/>
                  </a:lnTo>
                  <a:lnTo>
                    <a:pt x="0" y="0"/>
                  </a:lnTo>
                  <a:lnTo>
                    <a:pt x="0" y="266966"/>
                  </a:lnTo>
                  <a:lnTo>
                    <a:pt x="5867" y="266966"/>
                  </a:lnTo>
                  <a:lnTo>
                    <a:pt x="5867" y="278663"/>
                  </a:lnTo>
                  <a:lnTo>
                    <a:pt x="0" y="278663"/>
                  </a:lnTo>
                  <a:lnTo>
                    <a:pt x="0" y="280606"/>
                  </a:lnTo>
                  <a:lnTo>
                    <a:pt x="281381" y="280606"/>
                  </a:lnTo>
                  <a:lnTo>
                    <a:pt x="281381" y="278663"/>
                  </a:lnTo>
                  <a:lnTo>
                    <a:pt x="281381" y="266966"/>
                  </a:lnTo>
                  <a:close/>
                </a:path>
                <a:path w="2162175" h="280670">
                  <a:moveTo>
                    <a:pt x="2161603" y="0"/>
                  </a:moveTo>
                  <a:lnTo>
                    <a:pt x="1893912" y="0"/>
                  </a:lnTo>
                  <a:lnTo>
                    <a:pt x="1893912" y="268922"/>
                  </a:lnTo>
                  <a:lnTo>
                    <a:pt x="2161603" y="268922"/>
                  </a:lnTo>
                  <a:lnTo>
                    <a:pt x="216160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795146" y="4362284"/>
              <a:ext cx="12065" cy="280670"/>
            </a:xfrm>
            <a:custGeom>
              <a:avLst/>
              <a:gdLst/>
              <a:ahLst/>
              <a:cxnLst/>
              <a:rect l="l" t="t" r="r" b="b"/>
              <a:pathLst>
                <a:path w="12064" h="280670">
                  <a:moveTo>
                    <a:pt x="11723" y="0"/>
                  </a:moveTo>
                  <a:lnTo>
                    <a:pt x="0" y="0"/>
                  </a:lnTo>
                  <a:lnTo>
                    <a:pt x="0" y="280614"/>
                  </a:lnTo>
                  <a:lnTo>
                    <a:pt x="11723" y="280614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796123" y="4363259"/>
              <a:ext cx="0" cy="278765"/>
            </a:xfrm>
            <a:custGeom>
              <a:avLst/>
              <a:gdLst/>
              <a:ahLst/>
              <a:cxnLst/>
              <a:rect l="l" t="t" r="r" b="b"/>
              <a:pathLst>
                <a:path h="278764">
                  <a:moveTo>
                    <a:pt x="0" y="0"/>
                  </a:moveTo>
                  <a:lnTo>
                    <a:pt x="0" y="278666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795146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796123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795146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796123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806869" y="4642899"/>
              <a:ext cx="275590" cy="12065"/>
            </a:xfrm>
            <a:custGeom>
              <a:avLst/>
              <a:gdLst/>
              <a:ahLst/>
              <a:cxnLst/>
              <a:rect l="l" t="t" r="r" b="b"/>
              <a:pathLst>
                <a:path w="275589" h="12064">
                  <a:moveTo>
                    <a:pt x="27551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75512" y="11692"/>
                  </a:lnTo>
                  <a:lnTo>
                    <a:pt x="27551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807847" y="4643874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5">
                  <a:moveTo>
                    <a:pt x="0" y="0"/>
                  </a:moveTo>
                  <a:lnTo>
                    <a:pt x="27355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082377" y="4629264"/>
              <a:ext cx="269875" cy="13970"/>
            </a:xfrm>
            <a:custGeom>
              <a:avLst/>
              <a:gdLst/>
              <a:ahLst/>
              <a:cxnLst/>
              <a:rect l="l" t="t" r="r" b="b"/>
              <a:pathLst>
                <a:path w="269875" h="13970">
                  <a:moveTo>
                    <a:pt x="269646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9646" y="13639"/>
                  </a:lnTo>
                  <a:lnTo>
                    <a:pt x="269646" y="11696"/>
                  </a:lnTo>
                  <a:lnTo>
                    <a:pt x="26964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082382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083359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094105" y="4642899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5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095082" y="4643874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352023" y="4629264"/>
              <a:ext cx="268605" cy="13970"/>
            </a:xfrm>
            <a:custGeom>
              <a:avLst/>
              <a:gdLst/>
              <a:ahLst/>
              <a:cxnLst/>
              <a:rect l="l" t="t" r="r" b="b"/>
              <a:pathLst>
                <a:path w="268604" h="13970">
                  <a:moveTo>
                    <a:pt x="268084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8084" y="13639"/>
                  </a:lnTo>
                  <a:lnTo>
                    <a:pt x="268084" y="11696"/>
                  </a:lnTo>
                  <a:lnTo>
                    <a:pt x="268084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352032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353009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363756" y="4642899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39" h="12064">
                  <a:moveTo>
                    <a:pt x="25636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6362" y="11692"/>
                  </a:lnTo>
                  <a:lnTo>
                    <a:pt x="25636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364733" y="464387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506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620209" y="4629264"/>
              <a:ext cx="269875" cy="13970"/>
            </a:xfrm>
            <a:custGeom>
              <a:avLst/>
              <a:gdLst/>
              <a:ahLst/>
              <a:cxnLst/>
              <a:rect l="l" t="t" r="r" b="b"/>
              <a:pathLst>
                <a:path w="269875" h="13970">
                  <a:moveTo>
                    <a:pt x="269646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9646" y="13639"/>
                  </a:lnTo>
                  <a:lnTo>
                    <a:pt x="269646" y="11696"/>
                  </a:lnTo>
                  <a:lnTo>
                    <a:pt x="26964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620216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621193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631940" y="4642899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5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632917" y="4643874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889855" y="4629264"/>
              <a:ext cx="267970" cy="13970"/>
            </a:xfrm>
            <a:custGeom>
              <a:avLst/>
              <a:gdLst/>
              <a:ahLst/>
              <a:cxnLst/>
              <a:rect l="l" t="t" r="r" b="b"/>
              <a:pathLst>
                <a:path w="267970" h="13970">
                  <a:moveTo>
                    <a:pt x="267703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7703" y="13639"/>
                  </a:lnTo>
                  <a:lnTo>
                    <a:pt x="267703" y="11696"/>
                  </a:lnTo>
                  <a:lnTo>
                    <a:pt x="26770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889867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890843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901590" y="4642899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39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902567" y="464387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157559" y="4629264"/>
              <a:ext cx="269875" cy="13970"/>
            </a:xfrm>
            <a:custGeom>
              <a:avLst/>
              <a:gdLst/>
              <a:ahLst/>
              <a:cxnLst/>
              <a:rect l="l" t="t" r="r" b="b"/>
              <a:pathLst>
                <a:path w="269875" h="13970">
                  <a:moveTo>
                    <a:pt x="269646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9646" y="13639"/>
                  </a:lnTo>
                  <a:lnTo>
                    <a:pt x="269646" y="11696"/>
                  </a:lnTo>
                  <a:lnTo>
                    <a:pt x="26964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5157563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5158539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5169286" y="4642899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5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5170263" y="4643874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5427205" y="4629264"/>
              <a:ext cx="267970" cy="13970"/>
            </a:xfrm>
            <a:custGeom>
              <a:avLst/>
              <a:gdLst/>
              <a:ahLst/>
              <a:cxnLst/>
              <a:rect l="l" t="t" r="r" b="b"/>
              <a:pathLst>
                <a:path w="267970" h="13970">
                  <a:moveTo>
                    <a:pt x="267703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7703" y="13639"/>
                  </a:lnTo>
                  <a:lnTo>
                    <a:pt x="267703" y="11696"/>
                  </a:lnTo>
                  <a:lnTo>
                    <a:pt x="26770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427212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428189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438937" y="4642899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39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439914" y="464387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694908" y="4362297"/>
              <a:ext cx="281940" cy="280670"/>
            </a:xfrm>
            <a:custGeom>
              <a:avLst/>
              <a:gdLst/>
              <a:ahLst/>
              <a:cxnLst/>
              <a:rect l="l" t="t" r="r" b="b"/>
              <a:pathLst>
                <a:path w="281939" h="280670">
                  <a:moveTo>
                    <a:pt x="281368" y="0"/>
                  </a:moveTo>
                  <a:lnTo>
                    <a:pt x="269646" y="0"/>
                  </a:lnTo>
                  <a:lnTo>
                    <a:pt x="269646" y="266966"/>
                  </a:lnTo>
                  <a:lnTo>
                    <a:pt x="0" y="266966"/>
                  </a:lnTo>
                  <a:lnTo>
                    <a:pt x="0" y="278663"/>
                  </a:lnTo>
                  <a:lnTo>
                    <a:pt x="0" y="280606"/>
                  </a:lnTo>
                  <a:lnTo>
                    <a:pt x="281368" y="280606"/>
                  </a:lnTo>
                  <a:lnTo>
                    <a:pt x="281368" y="278663"/>
                  </a:lnTo>
                  <a:lnTo>
                    <a:pt x="275501" y="278663"/>
                  </a:lnTo>
                  <a:lnTo>
                    <a:pt x="275501" y="266966"/>
                  </a:lnTo>
                  <a:lnTo>
                    <a:pt x="281368" y="266966"/>
                  </a:lnTo>
                  <a:lnTo>
                    <a:pt x="28136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694908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695886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706633" y="4642899"/>
              <a:ext cx="264160" cy="12065"/>
            </a:xfrm>
            <a:custGeom>
              <a:avLst/>
              <a:gdLst/>
              <a:ahLst/>
              <a:cxnLst/>
              <a:rect l="l" t="t" r="r" b="b"/>
              <a:pathLst>
                <a:path w="264160" h="12064">
                  <a:moveTo>
                    <a:pt x="263788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63788" y="11692"/>
                  </a:lnTo>
                  <a:lnTo>
                    <a:pt x="263788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707610" y="4643874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834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970421" y="4362284"/>
              <a:ext cx="12065" cy="280670"/>
            </a:xfrm>
            <a:custGeom>
              <a:avLst/>
              <a:gdLst/>
              <a:ahLst/>
              <a:cxnLst/>
              <a:rect l="l" t="t" r="r" b="b"/>
              <a:pathLst>
                <a:path w="12064" h="280670">
                  <a:moveTo>
                    <a:pt x="11723" y="0"/>
                  </a:moveTo>
                  <a:lnTo>
                    <a:pt x="0" y="0"/>
                  </a:lnTo>
                  <a:lnTo>
                    <a:pt x="0" y="280614"/>
                  </a:lnTo>
                  <a:lnTo>
                    <a:pt x="11723" y="280614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971398" y="4363259"/>
              <a:ext cx="0" cy="278765"/>
            </a:xfrm>
            <a:custGeom>
              <a:avLst/>
              <a:gdLst/>
              <a:ahLst/>
              <a:cxnLst/>
              <a:rect l="l" t="t" r="r" b="b"/>
              <a:pathLst>
                <a:path h="278764">
                  <a:moveTo>
                    <a:pt x="0" y="0"/>
                  </a:moveTo>
                  <a:lnTo>
                    <a:pt x="0" y="278666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970421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971398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970421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5971398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2144" y="2472649"/>
              <a:ext cx="169996" cy="2168756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3605609" y="2461476"/>
              <a:ext cx="12065" cy="2193290"/>
            </a:xfrm>
            <a:custGeom>
              <a:avLst/>
              <a:gdLst/>
              <a:ahLst/>
              <a:cxnLst/>
              <a:rect l="l" t="t" r="r" b="b"/>
              <a:pathLst>
                <a:path w="12064" h="2193290">
                  <a:moveTo>
                    <a:pt x="11723" y="0"/>
                  </a:moveTo>
                  <a:lnTo>
                    <a:pt x="0" y="0"/>
                  </a:lnTo>
                  <a:lnTo>
                    <a:pt x="0" y="2193115"/>
                  </a:lnTo>
                  <a:lnTo>
                    <a:pt x="11723" y="2193115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606586" y="2462531"/>
              <a:ext cx="0" cy="2191385"/>
            </a:xfrm>
            <a:custGeom>
              <a:avLst/>
              <a:gdLst/>
              <a:ahLst/>
              <a:cxnLst/>
              <a:rect l="l" t="t" r="r" b="b"/>
              <a:pathLst>
                <a:path h="2191385">
                  <a:moveTo>
                    <a:pt x="0" y="0"/>
                  </a:moveTo>
                  <a:lnTo>
                    <a:pt x="0" y="219108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6159957" y="2461476"/>
              <a:ext cx="12065" cy="2193290"/>
            </a:xfrm>
            <a:custGeom>
              <a:avLst/>
              <a:gdLst/>
              <a:ahLst/>
              <a:cxnLst/>
              <a:rect l="l" t="t" r="r" b="b"/>
              <a:pathLst>
                <a:path w="12064" h="2193290">
                  <a:moveTo>
                    <a:pt x="11723" y="0"/>
                  </a:moveTo>
                  <a:lnTo>
                    <a:pt x="0" y="0"/>
                  </a:lnTo>
                  <a:lnTo>
                    <a:pt x="0" y="2193115"/>
                  </a:lnTo>
                  <a:lnTo>
                    <a:pt x="11723" y="2193115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6160934" y="2462531"/>
              <a:ext cx="0" cy="2191385"/>
            </a:xfrm>
            <a:custGeom>
              <a:avLst/>
              <a:gdLst/>
              <a:ahLst/>
              <a:cxnLst/>
              <a:rect l="l" t="t" r="r" b="b"/>
              <a:pathLst>
                <a:path h="2191385">
                  <a:moveTo>
                    <a:pt x="0" y="0"/>
                  </a:moveTo>
                  <a:lnTo>
                    <a:pt x="0" y="219108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4" name="object 4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3195" y="4680380"/>
              <a:ext cx="2516734" cy="194871"/>
            </a:xfrm>
            <a:prstGeom prst="rect">
              <a:avLst/>
            </a:prstGeom>
          </p:spPr>
        </p:pic>
        <p:sp>
          <p:nvSpPr>
            <p:cNvPr id="435" name="object 435"/>
            <p:cNvSpPr/>
            <p:nvPr/>
          </p:nvSpPr>
          <p:spPr>
            <a:xfrm>
              <a:off x="3605609" y="4654592"/>
              <a:ext cx="12065" cy="238760"/>
            </a:xfrm>
            <a:custGeom>
              <a:avLst/>
              <a:gdLst/>
              <a:ahLst/>
              <a:cxnLst/>
              <a:rect l="l" t="t" r="r" b="b"/>
              <a:pathLst>
                <a:path w="12064" h="238760">
                  <a:moveTo>
                    <a:pt x="11723" y="0"/>
                  </a:moveTo>
                  <a:lnTo>
                    <a:pt x="0" y="0"/>
                  </a:lnTo>
                  <a:lnTo>
                    <a:pt x="0" y="238132"/>
                  </a:lnTo>
                  <a:lnTo>
                    <a:pt x="11723" y="23813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606586" y="4655566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1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605609" y="489272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606586" y="489369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605609" y="489272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606586" y="489369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617333" y="4892724"/>
              <a:ext cx="2542540" cy="12065"/>
            </a:xfrm>
            <a:custGeom>
              <a:avLst/>
              <a:gdLst/>
              <a:ahLst/>
              <a:cxnLst/>
              <a:rect l="l" t="t" r="r" b="b"/>
              <a:pathLst>
                <a:path w="2542540" h="12064">
                  <a:moveTo>
                    <a:pt x="2542461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42461" y="11692"/>
                  </a:lnTo>
                  <a:lnTo>
                    <a:pt x="2542461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618310" y="4893699"/>
              <a:ext cx="2541270" cy="0"/>
            </a:xfrm>
            <a:custGeom>
              <a:avLst/>
              <a:gdLst/>
              <a:ahLst/>
              <a:cxnLst/>
              <a:rect l="l" t="t" r="r" b="b"/>
              <a:pathLst>
                <a:path w="2541270">
                  <a:moveTo>
                    <a:pt x="0" y="0"/>
                  </a:moveTo>
                  <a:lnTo>
                    <a:pt x="254067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6159957" y="4654592"/>
              <a:ext cx="12065" cy="238760"/>
            </a:xfrm>
            <a:custGeom>
              <a:avLst/>
              <a:gdLst/>
              <a:ahLst/>
              <a:cxnLst/>
              <a:rect l="l" t="t" r="r" b="b"/>
              <a:pathLst>
                <a:path w="12064" h="238760">
                  <a:moveTo>
                    <a:pt x="11723" y="0"/>
                  </a:moveTo>
                  <a:lnTo>
                    <a:pt x="0" y="0"/>
                  </a:lnTo>
                  <a:lnTo>
                    <a:pt x="0" y="238132"/>
                  </a:lnTo>
                  <a:lnTo>
                    <a:pt x="11723" y="23813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6160934" y="4655566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1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6159957" y="489272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6160934" y="489369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6159957" y="489272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6160934" y="489369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9" name="object 4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7080" y="2263925"/>
              <a:ext cx="2515757" cy="194871"/>
            </a:xfrm>
            <a:prstGeom prst="rect">
              <a:avLst/>
            </a:prstGeom>
          </p:spPr>
        </p:pic>
        <p:sp>
          <p:nvSpPr>
            <p:cNvPr id="450" name="object 450"/>
            <p:cNvSpPr/>
            <p:nvPr/>
          </p:nvSpPr>
          <p:spPr>
            <a:xfrm>
              <a:off x="6349494" y="2214070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4" h="25400">
                  <a:moveTo>
                    <a:pt x="11723" y="0"/>
                  </a:moveTo>
                  <a:lnTo>
                    <a:pt x="0" y="0"/>
                  </a:lnTo>
                  <a:lnTo>
                    <a:pt x="0" y="25333"/>
                  </a:lnTo>
                  <a:lnTo>
                    <a:pt x="11723" y="2533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6350471" y="2215045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33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349494" y="221407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350471" y="221504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361218" y="2214070"/>
              <a:ext cx="2542540" cy="12065"/>
            </a:xfrm>
            <a:custGeom>
              <a:avLst/>
              <a:gdLst/>
              <a:ahLst/>
              <a:cxnLst/>
              <a:rect l="l" t="t" r="r" b="b"/>
              <a:pathLst>
                <a:path w="2542540" h="12064">
                  <a:moveTo>
                    <a:pt x="2542461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42461" y="11692"/>
                  </a:lnTo>
                  <a:lnTo>
                    <a:pt x="2542461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362195" y="2215045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4">
                  <a:moveTo>
                    <a:pt x="0" y="0"/>
                  </a:moveTo>
                  <a:lnTo>
                    <a:pt x="2540507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8903679" y="2214070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11723" y="0"/>
                  </a:moveTo>
                  <a:lnTo>
                    <a:pt x="0" y="0"/>
                  </a:lnTo>
                  <a:lnTo>
                    <a:pt x="0" y="25333"/>
                  </a:lnTo>
                  <a:lnTo>
                    <a:pt x="11723" y="2533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8904657" y="2215045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33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8903679" y="221407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8904657" y="221504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6349494" y="2239404"/>
              <a:ext cx="12065" cy="222250"/>
            </a:xfrm>
            <a:custGeom>
              <a:avLst/>
              <a:gdLst/>
              <a:ahLst/>
              <a:cxnLst/>
              <a:rect l="l" t="t" r="r" b="b"/>
              <a:pathLst>
                <a:path w="12064" h="222250">
                  <a:moveTo>
                    <a:pt x="11723" y="0"/>
                  </a:moveTo>
                  <a:lnTo>
                    <a:pt x="0" y="0"/>
                  </a:lnTo>
                  <a:lnTo>
                    <a:pt x="0" y="222153"/>
                  </a:lnTo>
                  <a:lnTo>
                    <a:pt x="11723" y="22215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6350471" y="2240378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4">
                  <a:moveTo>
                    <a:pt x="0" y="0"/>
                  </a:moveTo>
                  <a:lnTo>
                    <a:pt x="0" y="22020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8903679" y="2239404"/>
              <a:ext cx="12065" cy="222250"/>
            </a:xfrm>
            <a:custGeom>
              <a:avLst/>
              <a:gdLst/>
              <a:ahLst/>
              <a:cxnLst/>
              <a:rect l="l" t="t" r="r" b="b"/>
              <a:pathLst>
                <a:path w="12065" h="222250">
                  <a:moveTo>
                    <a:pt x="11723" y="0"/>
                  </a:moveTo>
                  <a:lnTo>
                    <a:pt x="0" y="0"/>
                  </a:lnTo>
                  <a:lnTo>
                    <a:pt x="0" y="222153"/>
                  </a:lnTo>
                  <a:lnTo>
                    <a:pt x="11723" y="22215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8904657" y="2240378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h="220344">
                  <a:moveTo>
                    <a:pt x="0" y="0"/>
                  </a:moveTo>
                  <a:lnTo>
                    <a:pt x="0" y="22020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4" name="object 4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7080" y="2472649"/>
              <a:ext cx="170974" cy="2168756"/>
            </a:xfrm>
            <a:prstGeom prst="rect">
              <a:avLst/>
            </a:prstGeom>
          </p:spPr>
        </p:pic>
        <p:pic>
          <p:nvPicPr>
            <p:cNvPr id="465" name="object 46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556616" y="2486890"/>
              <a:ext cx="537671" cy="266973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6826592" y="248689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" name="object 46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094288" y="2486890"/>
              <a:ext cx="537346" cy="266973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7363938" y="248689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631634" y="2486890"/>
              <a:ext cx="537346" cy="266973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7901285" y="248689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168981" y="2486890"/>
              <a:ext cx="537346" cy="266973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8438631" y="248689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6539031" y="2461557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11723" y="0"/>
                  </a:moveTo>
                  <a:lnTo>
                    <a:pt x="0" y="0"/>
                  </a:lnTo>
                  <a:lnTo>
                    <a:pt x="0" y="25333"/>
                  </a:lnTo>
                  <a:lnTo>
                    <a:pt x="11723" y="2533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6540007" y="2462531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33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6539031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6540007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6550755" y="2461557"/>
              <a:ext cx="276225" cy="12065"/>
            </a:xfrm>
            <a:custGeom>
              <a:avLst/>
              <a:gdLst/>
              <a:ahLst/>
              <a:cxnLst/>
              <a:rect l="l" t="t" r="r" b="b"/>
              <a:pathLst>
                <a:path w="276225" h="12064">
                  <a:moveTo>
                    <a:pt x="27590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75902" y="11692"/>
                  </a:lnTo>
                  <a:lnTo>
                    <a:pt x="27590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6551731" y="2462531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>
                  <a:moveTo>
                    <a:pt x="0" y="0"/>
                  </a:moveTo>
                  <a:lnTo>
                    <a:pt x="273883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826592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827570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6838316" y="2461557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5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6839293" y="2462531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096242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097219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107966" y="2461557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40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7108943" y="2462531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7363938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364915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7375662" y="2461557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5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7376639" y="2462531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7633589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7634565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7645313" y="2461557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40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646289" y="2462531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7901285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7902261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7913009" y="2461557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5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7913985" y="2462531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8170935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8171912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8182659" y="2461557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40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183636" y="2462531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8438631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8439608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8450355" y="2461557"/>
              <a:ext cx="264160" cy="12065"/>
            </a:xfrm>
            <a:custGeom>
              <a:avLst/>
              <a:gdLst/>
              <a:ahLst/>
              <a:cxnLst/>
              <a:rect l="l" t="t" r="r" b="b"/>
              <a:pathLst>
                <a:path w="264159" h="12064">
                  <a:moveTo>
                    <a:pt x="263788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63788" y="11692"/>
                  </a:lnTo>
                  <a:lnTo>
                    <a:pt x="263788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8451332" y="24625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834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8714143" y="2461557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11723" y="0"/>
                  </a:moveTo>
                  <a:lnTo>
                    <a:pt x="0" y="0"/>
                  </a:lnTo>
                  <a:lnTo>
                    <a:pt x="0" y="25333"/>
                  </a:lnTo>
                  <a:lnTo>
                    <a:pt x="11723" y="2533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8715119" y="2462531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33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714143" y="24615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8715119" y="246253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6544881" y="2473261"/>
              <a:ext cx="281940" cy="280670"/>
            </a:xfrm>
            <a:custGeom>
              <a:avLst/>
              <a:gdLst/>
              <a:ahLst/>
              <a:cxnLst/>
              <a:rect l="l" t="t" r="r" b="b"/>
              <a:pathLst>
                <a:path w="281940" h="280669">
                  <a:moveTo>
                    <a:pt x="281774" y="0"/>
                  </a:moveTo>
                  <a:lnTo>
                    <a:pt x="5867" y="0"/>
                  </a:lnTo>
                  <a:lnTo>
                    <a:pt x="5867" y="13639"/>
                  </a:lnTo>
                  <a:lnTo>
                    <a:pt x="0" y="13639"/>
                  </a:lnTo>
                  <a:lnTo>
                    <a:pt x="0" y="280606"/>
                  </a:lnTo>
                  <a:lnTo>
                    <a:pt x="13677" y="280606"/>
                  </a:lnTo>
                  <a:lnTo>
                    <a:pt x="13677" y="13639"/>
                  </a:lnTo>
                  <a:lnTo>
                    <a:pt x="281774" y="13639"/>
                  </a:lnTo>
                  <a:lnTo>
                    <a:pt x="281774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6539031" y="248689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6540007" y="2487865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30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6826593" y="2473261"/>
              <a:ext cx="1893570" cy="280670"/>
            </a:xfrm>
            <a:custGeom>
              <a:avLst/>
              <a:gdLst/>
              <a:ahLst/>
              <a:cxnLst/>
              <a:rect l="l" t="t" r="r" b="b"/>
              <a:pathLst>
                <a:path w="1893570" h="280669">
                  <a:moveTo>
                    <a:pt x="1893404" y="13639"/>
                  </a:moveTo>
                  <a:lnTo>
                    <a:pt x="1887550" y="13639"/>
                  </a:lnTo>
                  <a:lnTo>
                    <a:pt x="1887550" y="0"/>
                  </a:lnTo>
                  <a:lnTo>
                    <a:pt x="1612036" y="0"/>
                  </a:lnTo>
                  <a:lnTo>
                    <a:pt x="0" y="0"/>
                  </a:lnTo>
                  <a:lnTo>
                    <a:pt x="0" y="13639"/>
                  </a:lnTo>
                  <a:lnTo>
                    <a:pt x="1881682" y="13639"/>
                  </a:lnTo>
                  <a:lnTo>
                    <a:pt x="1881682" y="280606"/>
                  </a:lnTo>
                  <a:lnTo>
                    <a:pt x="1893404" y="280606"/>
                  </a:lnTo>
                  <a:lnTo>
                    <a:pt x="1893404" y="13639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8714143" y="248689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715119" y="2487865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30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7" name="object 51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556616" y="2753799"/>
              <a:ext cx="537671" cy="269312"/>
            </a:xfrm>
            <a:prstGeom prst="rect">
              <a:avLst/>
            </a:prstGeom>
          </p:spPr>
        </p:pic>
        <p:sp>
          <p:nvSpPr>
            <p:cNvPr id="518" name="object 518"/>
            <p:cNvSpPr/>
            <p:nvPr/>
          </p:nvSpPr>
          <p:spPr>
            <a:xfrm>
              <a:off x="6826592" y="2753799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70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9" name="object 51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094288" y="2753799"/>
              <a:ext cx="537346" cy="269312"/>
            </a:xfrm>
            <a:prstGeom prst="rect">
              <a:avLst/>
            </a:prstGeom>
          </p:spPr>
        </p:pic>
        <p:sp>
          <p:nvSpPr>
            <p:cNvPr id="520" name="object 520"/>
            <p:cNvSpPr/>
            <p:nvPr/>
          </p:nvSpPr>
          <p:spPr>
            <a:xfrm>
              <a:off x="7363938" y="2753799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70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1" name="object 52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631634" y="2753799"/>
              <a:ext cx="537346" cy="269312"/>
            </a:xfrm>
            <a:prstGeom prst="rect">
              <a:avLst/>
            </a:prstGeom>
          </p:spPr>
        </p:pic>
        <p:sp>
          <p:nvSpPr>
            <p:cNvPr id="522" name="object 522"/>
            <p:cNvSpPr/>
            <p:nvPr/>
          </p:nvSpPr>
          <p:spPr>
            <a:xfrm>
              <a:off x="7901285" y="2753799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70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3" name="object 52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168981" y="2753799"/>
              <a:ext cx="537346" cy="269312"/>
            </a:xfrm>
            <a:prstGeom prst="rect">
              <a:avLst/>
            </a:prstGeom>
          </p:spPr>
        </p:pic>
        <p:sp>
          <p:nvSpPr>
            <p:cNvPr id="524" name="object 524"/>
            <p:cNvSpPr/>
            <p:nvPr/>
          </p:nvSpPr>
          <p:spPr>
            <a:xfrm>
              <a:off x="6544881" y="2753804"/>
              <a:ext cx="2161540" cy="269875"/>
            </a:xfrm>
            <a:custGeom>
              <a:avLst/>
              <a:gdLst/>
              <a:ahLst/>
              <a:cxnLst/>
              <a:rect l="l" t="t" r="r" b="b"/>
              <a:pathLst>
                <a:path w="2161540" h="269875">
                  <a:moveTo>
                    <a:pt x="13677" y="0"/>
                  </a:moveTo>
                  <a:lnTo>
                    <a:pt x="0" y="0"/>
                  </a:lnTo>
                  <a:lnTo>
                    <a:pt x="0" y="269316"/>
                  </a:lnTo>
                  <a:lnTo>
                    <a:pt x="13677" y="269316"/>
                  </a:lnTo>
                  <a:lnTo>
                    <a:pt x="13677" y="0"/>
                  </a:lnTo>
                  <a:close/>
                </a:path>
                <a:path w="2161540" h="269875">
                  <a:moveTo>
                    <a:pt x="2161438" y="0"/>
                  </a:moveTo>
                  <a:lnTo>
                    <a:pt x="1893747" y="0"/>
                  </a:lnTo>
                  <a:lnTo>
                    <a:pt x="1893747" y="269316"/>
                  </a:lnTo>
                  <a:lnTo>
                    <a:pt x="2161438" y="269316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6539031" y="2753799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5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6540007" y="2754839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h="267335">
                  <a:moveTo>
                    <a:pt x="0" y="0"/>
                  </a:moveTo>
                  <a:lnTo>
                    <a:pt x="0" y="267298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8708281" y="2753799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5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8714143" y="2753799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5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8715119" y="2754839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h="267335">
                  <a:moveTo>
                    <a:pt x="0" y="0"/>
                  </a:moveTo>
                  <a:lnTo>
                    <a:pt x="0" y="267298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0" name="object 53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556616" y="3023112"/>
              <a:ext cx="537671" cy="266973"/>
            </a:xfrm>
            <a:prstGeom prst="rect">
              <a:avLst/>
            </a:prstGeom>
          </p:spPr>
        </p:pic>
        <p:sp>
          <p:nvSpPr>
            <p:cNvPr id="531" name="object 531"/>
            <p:cNvSpPr/>
            <p:nvPr/>
          </p:nvSpPr>
          <p:spPr>
            <a:xfrm>
              <a:off x="6826592" y="3023112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2" name="object 53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094288" y="3023112"/>
              <a:ext cx="537346" cy="266973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7363938" y="3023112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631634" y="3023112"/>
              <a:ext cx="537346" cy="266973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7901285" y="3023112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6" name="object 53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68981" y="3023112"/>
              <a:ext cx="537346" cy="266973"/>
            </a:xfrm>
            <a:prstGeom prst="rect">
              <a:avLst/>
            </a:prstGeom>
          </p:spPr>
        </p:pic>
        <p:sp>
          <p:nvSpPr>
            <p:cNvPr id="537" name="object 537"/>
            <p:cNvSpPr/>
            <p:nvPr/>
          </p:nvSpPr>
          <p:spPr>
            <a:xfrm>
              <a:off x="6544881" y="3023120"/>
              <a:ext cx="2161540" cy="267335"/>
            </a:xfrm>
            <a:custGeom>
              <a:avLst/>
              <a:gdLst/>
              <a:ahLst/>
              <a:cxnLst/>
              <a:rect l="l" t="t" r="r" b="b"/>
              <a:pathLst>
                <a:path w="2161540" h="267335">
                  <a:moveTo>
                    <a:pt x="13677" y="0"/>
                  </a:moveTo>
                  <a:lnTo>
                    <a:pt x="0" y="0"/>
                  </a:lnTo>
                  <a:lnTo>
                    <a:pt x="0" y="266966"/>
                  </a:lnTo>
                  <a:lnTo>
                    <a:pt x="13677" y="266966"/>
                  </a:lnTo>
                  <a:lnTo>
                    <a:pt x="13677" y="0"/>
                  </a:lnTo>
                  <a:close/>
                </a:path>
                <a:path w="2161540" h="267335">
                  <a:moveTo>
                    <a:pt x="2161438" y="0"/>
                  </a:moveTo>
                  <a:lnTo>
                    <a:pt x="1893747" y="0"/>
                  </a:lnTo>
                  <a:lnTo>
                    <a:pt x="1893747" y="266966"/>
                  </a:lnTo>
                  <a:lnTo>
                    <a:pt x="2161438" y="266966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6539031" y="3023112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6540007" y="3024086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8708281" y="3023112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8714143" y="3023112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8715119" y="3024086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3" name="object 54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556616" y="3290085"/>
              <a:ext cx="537671" cy="268922"/>
            </a:xfrm>
            <a:prstGeom prst="rect">
              <a:avLst/>
            </a:prstGeom>
          </p:spPr>
        </p:pic>
        <p:sp>
          <p:nvSpPr>
            <p:cNvPr id="544" name="object 544"/>
            <p:cNvSpPr/>
            <p:nvPr/>
          </p:nvSpPr>
          <p:spPr>
            <a:xfrm>
              <a:off x="6826592" y="3290085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70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5" name="object 54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094288" y="3290085"/>
              <a:ext cx="537346" cy="268922"/>
            </a:xfrm>
            <a:prstGeom prst="rect">
              <a:avLst/>
            </a:prstGeom>
          </p:spPr>
        </p:pic>
        <p:sp>
          <p:nvSpPr>
            <p:cNvPr id="546" name="object 546"/>
            <p:cNvSpPr/>
            <p:nvPr/>
          </p:nvSpPr>
          <p:spPr>
            <a:xfrm>
              <a:off x="7363938" y="3290085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70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7" name="object 54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631634" y="3290085"/>
              <a:ext cx="537346" cy="268922"/>
            </a:xfrm>
            <a:prstGeom prst="rect">
              <a:avLst/>
            </a:prstGeom>
          </p:spPr>
        </p:pic>
        <p:sp>
          <p:nvSpPr>
            <p:cNvPr id="548" name="object 548"/>
            <p:cNvSpPr/>
            <p:nvPr/>
          </p:nvSpPr>
          <p:spPr>
            <a:xfrm>
              <a:off x="7901285" y="3290085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70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9" name="object 54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68981" y="3290085"/>
              <a:ext cx="537346" cy="268922"/>
            </a:xfrm>
            <a:prstGeom prst="rect">
              <a:avLst/>
            </a:prstGeom>
          </p:spPr>
        </p:pic>
        <p:sp>
          <p:nvSpPr>
            <p:cNvPr id="550" name="object 550"/>
            <p:cNvSpPr/>
            <p:nvPr/>
          </p:nvSpPr>
          <p:spPr>
            <a:xfrm>
              <a:off x="6544881" y="3290087"/>
              <a:ext cx="2161540" cy="269240"/>
            </a:xfrm>
            <a:custGeom>
              <a:avLst/>
              <a:gdLst/>
              <a:ahLst/>
              <a:cxnLst/>
              <a:rect l="l" t="t" r="r" b="b"/>
              <a:pathLst>
                <a:path w="2161540" h="269239">
                  <a:moveTo>
                    <a:pt x="13677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13677" y="268922"/>
                  </a:lnTo>
                  <a:lnTo>
                    <a:pt x="13677" y="0"/>
                  </a:lnTo>
                  <a:close/>
                </a:path>
                <a:path w="2161540" h="269239">
                  <a:moveTo>
                    <a:pt x="2161438" y="0"/>
                  </a:moveTo>
                  <a:lnTo>
                    <a:pt x="1893747" y="0"/>
                  </a:lnTo>
                  <a:lnTo>
                    <a:pt x="1893747" y="268922"/>
                  </a:lnTo>
                  <a:lnTo>
                    <a:pt x="2161438" y="268922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6539031" y="3290085"/>
              <a:ext cx="12065" cy="269240"/>
            </a:xfrm>
            <a:custGeom>
              <a:avLst/>
              <a:gdLst/>
              <a:ahLst/>
              <a:cxnLst/>
              <a:rect l="l" t="t" r="r" b="b"/>
              <a:pathLst>
                <a:path w="12065" h="269239">
                  <a:moveTo>
                    <a:pt x="11723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11723" y="26892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6540007" y="3291060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h="267335">
                  <a:moveTo>
                    <a:pt x="0" y="0"/>
                  </a:moveTo>
                  <a:lnTo>
                    <a:pt x="0" y="26697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8708281" y="3290085"/>
              <a:ext cx="12065" cy="269240"/>
            </a:xfrm>
            <a:custGeom>
              <a:avLst/>
              <a:gdLst/>
              <a:ahLst/>
              <a:cxnLst/>
              <a:rect l="l" t="t" r="r" b="b"/>
              <a:pathLst>
                <a:path w="12065" h="269239">
                  <a:moveTo>
                    <a:pt x="11723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11723" y="26892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8714143" y="3290085"/>
              <a:ext cx="12065" cy="269240"/>
            </a:xfrm>
            <a:custGeom>
              <a:avLst/>
              <a:gdLst/>
              <a:ahLst/>
              <a:cxnLst/>
              <a:rect l="l" t="t" r="r" b="b"/>
              <a:pathLst>
                <a:path w="12065" h="269239">
                  <a:moveTo>
                    <a:pt x="11723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11723" y="26892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8715119" y="3291060"/>
              <a:ext cx="0" cy="267335"/>
            </a:xfrm>
            <a:custGeom>
              <a:avLst/>
              <a:gdLst/>
              <a:ahLst/>
              <a:cxnLst/>
              <a:rect l="l" t="t" r="r" b="b"/>
              <a:pathLst>
                <a:path h="267335">
                  <a:moveTo>
                    <a:pt x="0" y="0"/>
                  </a:moveTo>
                  <a:lnTo>
                    <a:pt x="0" y="26697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6" name="object 55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556616" y="3559025"/>
              <a:ext cx="537671" cy="266973"/>
            </a:xfrm>
            <a:prstGeom prst="rect">
              <a:avLst/>
            </a:prstGeom>
          </p:spPr>
        </p:pic>
        <p:sp>
          <p:nvSpPr>
            <p:cNvPr id="557" name="object 557"/>
            <p:cNvSpPr/>
            <p:nvPr/>
          </p:nvSpPr>
          <p:spPr>
            <a:xfrm>
              <a:off x="6826592" y="3559025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8" name="object 55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094288" y="3559025"/>
              <a:ext cx="537346" cy="266973"/>
            </a:xfrm>
            <a:prstGeom prst="rect">
              <a:avLst/>
            </a:prstGeom>
          </p:spPr>
        </p:pic>
        <p:sp>
          <p:nvSpPr>
            <p:cNvPr id="559" name="object 559"/>
            <p:cNvSpPr/>
            <p:nvPr/>
          </p:nvSpPr>
          <p:spPr>
            <a:xfrm>
              <a:off x="7363938" y="3559025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0" name="object 56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631634" y="3559025"/>
              <a:ext cx="537346" cy="266973"/>
            </a:xfrm>
            <a:prstGeom prst="rect">
              <a:avLst/>
            </a:prstGeom>
          </p:spPr>
        </p:pic>
        <p:sp>
          <p:nvSpPr>
            <p:cNvPr id="561" name="object 561"/>
            <p:cNvSpPr/>
            <p:nvPr/>
          </p:nvSpPr>
          <p:spPr>
            <a:xfrm>
              <a:off x="7901285" y="3559025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2" name="object 56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168981" y="3559025"/>
              <a:ext cx="537346" cy="266973"/>
            </a:xfrm>
            <a:prstGeom prst="rect">
              <a:avLst/>
            </a:prstGeom>
          </p:spPr>
        </p:pic>
        <p:sp>
          <p:nvSpPr>
            <p:cNvPr id="563" name="object 563"/>
            <p:cNvSpPr/>
            <p:nvPr/>
          </p:nvSpPr>
          <p:spPr>
            <a:xfrm>
              <a:off x="6544881" y="3559035"/>
              <a:ext cx="2161540" cy="267335"/>
            </a:xfrm>
            <a:custGeom>
              <a:avLst/>
              <a:gdLst/>
              <a:ahLst/>
              <a:cxnLst/>
              <a:rect l="l" t="t" r="r" b="b"/>
              <a:pathLst>
                <a:path w="2161540" h="267335">
                  <a:moveTo>
                    <a:pt x="13677" y="0"/>
                  </a:moveTo>
                  <a:lnTo>
                    <a:pt x="0" y="0"/>
                  </a:lnTo>
                  <a:lnTo>
                    <a:pt x="0" y="266966"/>
                  </a:lnTo>
                  <a:lnTo>
                    <a:pt x="13677" y="266966"/>
                  </a:lnTo>
                  <a:lnTo>
                    <a:pt x="13677" y="0"/>
                  </a:lnTo>
                  <a:close/>
                </a:path>
                <a:path w="2161540" h="267335">
                  <a:moveTo>
                    <a:pt x="2161438" y="0"/>
                  </a:moveTo>
                  <a:lnTo>
                    <a:pt x="1893747" y="0"/>
                  </a:lnTo>
                  <a:lnTo>
                    <a:pt x="1893747" y="266966"/>
                  </a:lnTo>
                  <a:lnTo>
                    <a:pt x="2161438" y="266966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6539031" y="3559025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6540007" y="3559983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41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8708281" y="3559025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8714143" y="3559025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8715119" y="3559983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41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9" name="object 56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556616" y="3825998"/>
              <a:ext cx="537671" cy="269312"/>
            </a:xfrm>
            <a:prstGeom prst="rect">
              <a:avLst/>
            </a:prstGeom>
          </p:spPr>
        </p:pic>
        <p:sp>
          <p:nvSpPr>
            <p:cNvPr id="570" name="object 570"/>
            <p:cNvSpPr/>
            <p:nvPr/>
          </p:nvSpPr>
          <p:spPr>
            <a:xfrm>
              <a:off x="6826592" y="3825998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70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1" name="object 57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094288" y="3825998"/>
              <a:ext cx="537346" cy="269312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7363938" y="3825998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70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3" name="object 57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631634" y="3825998"/>
              <a:ext cx="537346" cy="269312"/>
            </a:xfrm>
            <a:prstGeom prst="rect">
              <a:avLst/>
            </a:prstGeom>
          </p:spPr>
        </p:pic>
        <p:sp>
          <p:nvSpPr>
            <p:cNvPr id="574" name="object 574"/>
            <p:cNvSpPr/>
            <p:nvPr/>
          </p:nvSpPr>
          <p:spPr>
            <a:xfrm>
              <a:off x="7901285" y="3825998"/>
              <a:ext cx="267970" cy="269875"/>
            </a:xfrm>
            <a:custGeom>
              <a:avLst/>
              <a:gdLst/>
              <a:ahLst/>
              <a:cxnLst/>
              <a:rect l="l" t="t" r="r" b="b"/>
              <a:pathLst>
                <a:path w="267970" h="269875">
                  <a:moveTo>
                    <a:pt x="267696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267696" y="26931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5" name="object 57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168981" y="3825998"/>
              <a:ext cx="537346" cy="269312"/>
            </a:xfrm>
            <a:prstGeom prst="rect">
              <a:avLst/>
            </a:prstGeom>
          </p:spPr>
        </p:pic>
        <p:sp>
          <p:nvSpPr>
            <p:cNvPr id="576" name="object 576"/>
            <p:cNvSpPr/>
            <p:nvPr/>
          </p:nvSpPr>
          <p:spPr>
            <a:xfrm>
              <a:off x="6544881" y="3826001"/>
              <a:ext cx="2161540" cy="269875"/>
            </a:xfrm>
            <a:custGeom>
              <a:avLst/>
              <a:gdLst/>
              <a:ahLst/>
              <a:cxnLst/>
              <a:rect l="l" t="t" r="r" b="b"/>
              <a:pathLst>
                <a:path w="2161540" h="269875">
                  <a:moveTo>
                    <a:pt x="13677" y="0"/>
                  </a:moveTo>
                  <a:lnTo>
                    <a:pt x="0" y="0"/>
                  </a:lnTo>
                  <a:lnTo>
                    <a:pt x="0" y="269316"/>
                  </a:lnTo>
                  <a:lnTo>
                    <a:pt x="13677" y="269316"/>
                  </a:lnTo>
                  <a:lnTo>
                    <a:pt x="13677" y="0"/>
                  </a:lnTo>
                  <a:close/>
                </a:path>
                <a:path w="2161540" h="269875">
                  <a:moveTo>
                    <a:pt x="2161438" y="0"/>
                  </a:moveTo>
                  <a:lnTo>
                    <a:pt x="1893747" y="0"/>
                  </a:lnTo>
                  <a:lnTo>
                    <a:pt x="1893747" y="269316"/>
                  </a:lnTo>
                  <a:lnTo>
                    <a:pt x="2161438" y="269316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6539031" y="3825998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5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6540007" y="3826972"/>
              <a:ext cx="0" cy="267970"/>
            </a:xfrm>
            <a:custGeom>
              <a:avLst/>
              <a:gdLst/>
              <a:ahLst/>
              <a:cxnLst/>
              <a:rect l="l" t="t" r="r" b="b"/>
              <a:pathLst>
                <a:path h="267970">
                  <a:moveTo>
                    <a:pt x="0" y="0"/>
                  </a:moveTo>
                  <a:lnTo>
                    <a:pt x="0" y="26736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8708281" y="3825998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5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8714143" y="3825998"/>
              <a:ext cx="12065" cy="269875"/>
            </a:xfrm>
            <a:custGeom>
              <a:avLst/>
              <a:gdLst/>
              <a:ahLst/>
              <a:cxnLst/>
              <a:rect l="l" t="t" r="r" b="b"/>
              <a:pathLst>
                <a:path w="12065" h="269875">
                  <a:moveTo>
                    <a:pt x="11723" y="0"/>
                  </a:moveTo>
                  <a:lnTo>
                    <a:pt x="0" y="0"/>
                  </a:lnTo>
                  <a:lnTo>
                    <a:pt x="0" y="269312"/>
                  </a:lnTo>
                  <a:lnTo>
                    <a:pt x="11723" y="26931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8715119" y="3826972"/>
              <a:ext cx="0" cy="267970"/>
            </a:xfrm>
            <a:custGeom>
              <a:avLst/>
              <a:gdLst/>
              <a:ahLst/>
              <a:cxnLst/>
              <a:rect l="l" t="t" r="r" b="b"/>
              <a:pathLst>
                <a:path h="267970">
                  <a:moveTo>
                    <a:pt x="0" y="0"/>
                  </a:moveTo>
                  <a:lnTo>
                    <a:pt x="0" y="26736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2" name="object 58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556616" y="4095310"/>
              <a:ext cx="537671" cy="266973"/>
            </a:xfrm>
            <a:prstGeom prst="rect">
              <a:avLst/>
            </a:prstGeom>
          </p:spPr>
        </p:pic>
        <p:sp>
          <p:nvSpPr>
            <p:cNvPr id="583" name="object 583"/>
            <p:cNvSpPr/>
            <p:nvPr/>
          </p:nvSpPr>
          <p:spPr>
            <a:xfrm>
              <a:off x="6826592" y="409531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4" name="object 58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094288" y="4095310"/>
              <a:ext cx="537346" cy="266973"/>
            </a:xfrm>
            <a:prstGeom prst="rect">
              <a:avLst/>
            </a:prstGeom>
          </p:spPr>
        </p:pic>
        <p:sp>
          <p:nvSpPr>
            <p:cNvPr id="585" name="object 585"/>
            <p:cNvSpPr/>
            <p:nvPr/>
          </p:nvSpPr>
          <p:spPr>
            <a:xfrm>
              <a:off x="7363938" y="409531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6" name="object 58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631634" y="4095310"/>
              <a:ext cx="537346" cy="266973"/>
            </a:xfrm>
            <a:prstGeom prst="rect">
              <a:avLst/>
            </a:prstGeom>
          </p:spPr>
        </p:pic>
        <p:sp>
          <p:nvSpPr>
            <p:cNvPr id="587" name="object 587"/>
            <p:cNvSpPr/>
            <p:nvPr/>
          </p:nvSpPr>
          <p:spPr>
            <a:xfrm>
              <a:off x="7901285" y="4095310"/>
              <a:ext cx="267970" cy="267335"/>
            </a:xfrm>
            <a:custGeom>
              <a:avLst/>
              <a:gdLst/>
              <a:ahLst/>
              <a:cxnLst/>
              <a:rect l="l" t="t" r="r" b="b"/>
              <a:pathLst>
                <a:path w="267970" h="267335">
                  <a:moveTo>
                    <a:pt x="267696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267696" y="266973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8" name="object 58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168981" y="4095310"/>
              <a:ext cx="537346" cy="266973"/>
            </a:xfrm>
            <a:prstGeom prst="rect">
              <a:avLst/>
            </a:prstGeom>
          </p:spPr>
        </p:pic>
        <p:sp>
          <p:nvSpPr>
            <p:cNvPr id="589" name="object 589"/>
            <p:cNvSpPr/>
            <p:nvPr/>
          </p:nvSpPr>
          <p:spPr>
            <a:xfrm>
              <a:off x="6544881" y="4095318"/>
              <a:ext cx="2161540" cy="267335"/>
            </a:xfrm>
            <a:custGeom>
              <a:avLst/>
              <a:gdLst/>
              <a:ahLst/>
              <a:cxnLst/>
              <a:rect l="l" t="t" r="r" b="b"/>
              <a:pathLst>
                <a:path w="2161540" h="267335">
                  <a:moveTo>
                    <a:pt x="13677" y="0"/>
                  </a:moveTo>
                  <a:lnTo>
                    <a:pt x="0" y="0"/>
                  </a:lnTo>
                  <a:lnTo>
                    <a:pt x="0" y="266979"/>
                  </a:lnTo>
                  <a:lnTo>
                    <a:pt x="13677" y="266979"/>
                  </a:lnTo>
                  <a:lnTo>
                    <a:pt x="13677" y="0"/>
                  </a:lnTo>
                  <a:close/>
                </a:path>
                <a:path w="2161540" h="267335">
                  <a:moveTo>
                    <a:pt x="2161438" y="0"/>
                  </a:moveTo>
                  <a:lnTo>
                    <a:pt x="1893747" y="0"/>
                  </a:lnTo>
                  <a:lnTo>
                    <a:pt x="1893747" y="266979"/>
                  </a:lnTo>
                  <a:lnTo>
                    <a:pt x="2161438" y="266979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6539031" y="409531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6540007" y="4096285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8708281" y="409531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8714143" y="4095310"/>
              <a:ext cx="12065" cy="267335"/>
            </a:xfrm>
            <a:custGeom>
              <a:avLst/>
              <a:gdLst/>
              <a:ahLst/>
              <a:cxnLst/>
              <a:rect l="l" t="t" r="r" b="b"/>
              <a:pathLst>
                <a:path w="12065" h="267335">
                  <a:moveTo>
                    <a:pt x="11723" y="0"/>
                  </a:moveTo>
                  <a:lnTo>
                    <a:pt x="0" y="0"/>
                  </a:lnTo>
                  <a:lnTo>
                    <a:pt x="0" y="266973"/>
                  </a:lnTo>
                  <a:lnTo>
                    <a:pt x="11723" y="266973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8715119" y="4096285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5" name="object 59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556616" y="4362284"/>
              <a:ext cx="537671" cy="268922"/>
            </a:xfrm>
            <a:prstGeom prst="rect">
              <a:avLst/>
            </a:prstGeom>
          </p:spPr>
        </p:pic>
        <p:sp>
          <p:nvSpPr>
            <p:cNvPr id="596" name="object 596"/>
            <p:cNvSpPr/>
            <p:nvPr/>
          </p:nvSpPr>
          <p:spPr>
            <a:xfrm>
              <a:off x="6826592" y="4362284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70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7" name="object 59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094288" y="4362284"/>
              <a:ext cx="537346" cy="268922"/>
            </a:xfrm>
            <a:prstGeom prst="rect">
              <a:avLst/>
            </a:prstGeom>
          </p:spPr>
        </p:pic>
        <p:sp>
          <p:nvSpPr>
            <p:cNvPr id="598" name="object 598"/>
            <p:cNvSpPr/>
            <p:nvPr/>
          </p:nvSpPr>
          <p:spPr>
            <a:xfrm>
              <a:off x="7363938" y="4362284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70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9" name="object 59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631634" y="4362284"/>
              <a:ext cx="537346" cy="268922"/>
            </a:xfrm>
            <a:prstGeom prst="rect">
              <a:avLst/>
            </a:prstGeom>
          </p:spPr>
        </p:pic>
        <p:sp>
          <p:nvSpPr>
            <p:cNvPr id="600" name="object 600"/>
            <p:cNvSpPr/>
            <p:nvPr/>
          </p:nvSpPr>
          <p:spPr>
            <a:xfrm>
              <a:off x="7901285" y="4362284"/>
              <a:ext cx="267970" cy="269240"/>
            </a:xfrm>
            <a:custGeom>
              <a:avLst/>
              <a:gdLst/>
              <a:ahLst/>
              <a:cxnLst/>
              <a:rect l="l" t="t" r="r" b="b"/>
              <a:pathLst>
                <a:path w="267970" h="269239">
                  <a:moveTo>
                    <a:pt x="267696" y="0"/>
                  </a:moveTo>
                  <a:lnTo>
                    <a:pt x="0" y="0"/>
                  </a:lnTo>
                  <a:lnTo>
                    <a:pt x="0" y="268922"/>
                  </a:lnTo>
                  <a:lnTo>
                    <a:pt x="267696" y="268922"/>
                  </a:lnTo>
                  <a:lnTo>
                    <a:pt x="26769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1" name="object 60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168981" y="4362284"/>
              <a:ext cx="537346" cy="268922"/>
            </a:xfrm>
            <a:prstGeom prst="rect">
              <a:avLst/>
            </a:prstGeom>
          </p:spPr>
        </p:pic>
        <p:sp>
          <p:nvSpPr>
            <p:cNvPr id="602" name="object 602"/>
            <p:cNvSpPr/>
            <p:nvPr/>
          </p:nvSpPr>
          <p:spPr>
            <a:xfrm>
              <a:off x="6544881" y="4362297"/>
              <a:ext cx="2161540" cy="280670"/>
            </a:xfrm>
            <a:custGeom>
              <a:avLst/>
              <a:gdLst/>
              <a:ahLst/>
              <a:cxnLst/>
              <a:rect l="l" t="t" r="r" b="b"/>
              <a:pathLst>
                <a:path w="2161540" h="280670">
                  <a:moveTo>
                    <a:pt x="281774" y="266966"/>
                  </a:moveTo>
                  <a:lnTo>
                    <a:pt x="13677" y="266966"/>
                  </a:lnTo>
                  <a:lnTo>
                    <a:pt x="13677" y="0"/>
                  </a:lnTo>
                  <a:lnTo>
                    <a:pt x="0" y="0"/>
                  </a:lnTo>
                  <a:lnTo>
                    <a:pt x="0" y="266966"/>
                  </a:lnTo>
                  <a:lnTo>
                    <a:pt x="5867" y="266966"/>
                  </a:lnTo>
                  <a:lnTo>
                    <a:pt x="5867" y="278663"/>
                  </a:lnTo>
                  <a:lnTo>
                    <a:pt x="0" y="278663"/>
                  </a:lnTo>
                  <a:lnTo>
                    <a:pt x="0" y="280606"/>
                  </a:lnTo>
                  <a:lnTo>
                    <a:pt x="281774" y="280606"/>
                  </a:lnTo>
                  <a:lnTo>
                    <a:pt x="281774" y="278663"/>
                  </a:lnTo>
                  <a:lnTo>
                    <a:pt x="281774" y="266966"/>
                  </a:lnTo>
                  <a:close/>
                </a:path>
                <a:path w="2161540" h="280670">
                  <a:moveTo>
                    <a:pt x="2161438" y="0"/>
                  </a:moveTo>
                  <a:lnTo>
                    <a:pt x="1893747" y="0"/>
                  </a:lnTo>
                  <a:lnTo>
                    <a:pt x="1893747" y="268922"/>
                  </a:lnTo>
                  <a:lnTo>
                    <a:pt x="2161438" y="268922"/>
                  </a:lnTo>
                  <a:lnTo>
                    <a:pt x="216143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6539031" y="4362284"/>
              <a:ext cx="12065" cy="280670"/>
            </a:xfrm>
            <a:custGeom>
              <a:avLst/>
              <a:gdLst/>
              <a:ahLst/>
              <a:cxnLst/>
              <a:rect l="l" t="t" r="r" b="b"/>
              <a:pathLst>
                <a:path w="12065" h="280670">
                  <a:moveTo>
                    <a:pt x="11723" y="0"/>
                  </a:moveTo>
                  <a:lnTo>
                    <a:pt x="0" y="0"/>
                  </a:lnTo>
                  <a:lnTo>
                    <a:pt x="0" y="280614"/>
                  </a:lnTo>
                  <a:lnTo>
                    <a:pt x="11723" y="280614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6540007" y="4363259"/>
              <a:ext cx="0" cy="278765"/>
            </a:xfrm>
            <a:custGeom>
              <a:avLst/>
              <a:gdLst/>
              <a:ahLst/>
              <a:cxnLst/>
              <a:rect l="l" t="t" r="r" b="b"/>
              <a:pathLst>
                <a:path h="278764">
                  <a:moveTo>
                    <a:pt x="0" y="0"/>
                  </a:moveTo>
                  <a:lnTo>
                    <a:pt x="0" y="278666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6539031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6540007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6539031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6540007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6550755" y="4642899"/>
              <a:ext cx="276225" cy="12065"/>
            </a:xfrm>
            <a:custGeom>
              <a:avLst/>
              <a:gdLst/>
              <a:ahLst/>
              <a:cxnLst/>
              <a:rect l="l" t="t" r="r" b="b"/>
              <a:pathLst>
                <a:path w="276225" h="12064">
                  <a:moveTo>
                    <a:pt x="27590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75902" y="11692"/>
                  </a:lnTo>
                  <a:lnTo>
                    <a:pt x="27590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6551731" y="4643874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>
                  <a:moveTo>
                    <a:pt x="0" y="0"/>
                  </a:moveTo>
                  <a:lnTo>
                    <a:pt x="273883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6826593" y="4629264"/>
              <a:ext cx="269875" cy="13970"/>
            </a:xfrm>
            <a:custGeom>
              <a:avLst/>
              <a:gdLst/>
              <a:ahLst/>
              <a:cxnLst/>
              <a:rect l="l" t="t" r="r" b="b"/>
              <a:pathLst>
                <a:path w="269875" h="13970">
                  <a:moveTo>
                    <a:pt x="269646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9646" y="13639"/>
                  </a:lnTo>
                  <a:lnTo>
                    <a:pt x="269646" y="11696"/>
                  </a:lnTo>
                  <a:lnTo>
                    <a:pt x="26964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6826592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6827570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6838316" y="4642899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5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6839293" y="4643874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7096239" y="4629264"/>
              <a:ext cx="267970" cy="13970"/>
            </a:xfrm>
            <a:custGeom>
              <a:avLst/>
              <a:gdLst/>
              <a:ahLst/>
              <a:cxnLst/>
              <a:rect l="l" t="t" r="r" b="b"/>
              <a:pathLst>
                <a:path w="267970" h="13970">
                  <a:moveTo>
                    <a:pt x="267690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7690" y="13639"/>
                  </a:lnTo>
                  <a:lnTo>
                    <a:pt x="267690" y="11696"/>
                  </a:lnTo>
                  <a:lnTo>
                    <a:pt x="267690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7096242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7097219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7107966" y="4642899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40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7108943" y="464387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7363930" y="4629264"/>
              <a:ext cx="269875" cy="13970"/>
            </a:xfrm>
            <a:custGeom>
              <a:avLst/>
              <a:gdLst/>
              <a:ahLst/>
              <a:cxnLst/>
              <a:rect l="l" t="t" r="r" b="b"/>
              <a:pathLst>
                <a:path w="269875" h="13970">
                  <a:moveTo>
                    <a:pt x="269659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9659" y="13639"/>
                  </a:lnTo>
                  <a:lnTo>
                    <a:pt x="269659" y="11696"/>
                  </a:lnTo>
                  <a:lnTo>
                    <a:pt x="269659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7363938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7364915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7375662" y="4642899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5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7376639" y="4643874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7633589" y="4629264"/>
              <a:ext cx="267970" cy="13970"/>
            </a:xfrm>
            <a:custGeom>
              <a:avLst/>
              <a:gdLst/>
              <a:ahLst/>
              <a:cxnLst/>
              <a:rect l="l" t="t" r="r" b="b"/>
              <a:pathLst>
                <a:path w="267970" h="13970">
                  <a:moveTo>
                    <a:pt x="267690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7690" y="13639"/>
                  </a:lnTo>
                  <a:lnTo>
                    <a:pt x="267690" y="11696"/>
                  </a:lnTo>
                  <a:lnTo>
                    <a:pt x="267690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7633589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634565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645313" y="4642899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40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646289" y="464387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901279" y="4629264"/>
              <a:ext cx="269875" cy="13970"/>
            </a:xfrm>
            <a:custGeom>
              <a:avLst/>
              <a:gdLst/>
              <a:ahLst/>
              <a:cxnLst/>
              <a:rect l="l" t="t" r="r" b="b"/>
              <a:pathLst>
                <a:path w="269875" h="13970">
                  <a:moveTo>
                    <a:pt x="269646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9646" y="13639"/>
                  </a:lnTo>
                  <a:lnTo>
                    <a:pt x="269646" y="11696"/>
                  </a:lnTo>
                  <a:lnTo>
                    <a:pt x="269646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901285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902261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7913009" y="4642899"/>
              <a:ext cx="258445" cy="12065"/>
            </a:xfrm>
            <a:custGeom>
              <a:avLst/>
              <a:gdLst/>
              <a:ahLst/>
              <a:cxnLst/>
              <a:rect l="l" t="t" r="r" b="b"/>
              <a:pathLst>
                <a:path w="258445" h="12064">
                  <a:moveTo>
                    <a:pt x="257926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7926" y="11692"/>
                  </a:lnTo>
                  <a:lnTo>
                    <a:pt x="257926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7913985" y="4643874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255972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8170926" y="4629264"/>
              <a:ext cx="267970" cy="13970"/>
            </a:xfrm>
            <a:custGeom>
              <a:avLst/>
              <a:gdLst/>
              <a:ahLst/>
              <a:cxnLst/>
              <a:rect l="l" t="t" r="r" b="b"/>
              <a:pathLst>
                <a:path w="267970" h="13970">
                  <a:moveTo>
                    <a:pt x="267703" y="0"/>
                  </a:moveTo>
                  <a:lnTo>
                    <a:pt x="0" y="0"/>
                  </a:lnTo>
                  <a:lnTo>
                    <a:pt x="0" y="11696"/>
                  </a:lnTo>
                  <a:lnTo>
                    <a:pt x="0" y="13639"/>
                  </a:lnTo>
                  <a:lnTo>
                    <a:pt x="267703" y="13639"/>
                  </a:lnTo>
                  <a:lnTo>
                    <a:pt x="267703" y="11696"/>
                  </a:lnTo>
                  <a:lnTo>
                    <a:pt x="267703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8170935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8171912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8182659" y="4642899"/>
              <a:ext cx="256540" cy="12065"/>
            </a:xfrm>
            <a:custGeom>
              <a:avLst/>
              <a:gdLst/>
              <a:ahLst/>
              <a:cxnLst/>
              <a:rect l="l" t="t" r="r" b="b"/>
              <a:pathLst>
                <a:path w="256540" h="12064">
                  <a:moveTo>
                    <a:pt x="255972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5972" y="11692"/>
                  </a:lnTo>
                  <a:lnTo>
                    <a:pt x="255972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8183636" y="464387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0" y="0"/>
                  </a:moveTo>
                  <a:lnTo>
                    <a:pt x="254018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8438629" y="4362297"/>
              <a:ext cx="281940" cy="280670"/>
            </a:xfrm>
            <a:custGeom>
              <a:avLst/>
              <a:gdLst/>
              <a:ahLst/>
              <a:cxnLst/>
              <a:rect l="l" t="t" r="r" b="b"/>
              <a:pathLst>
                <a:path w="281940" h="280670">
                  <a:moveTo>
                    <a:pt x="281368" y="0"/>
                  </a:moveTo>
                  <a:lnTo>
                    <a:pt x="269646" y="0"/>
                  </a:lnTo>
                  <a:lnTo>
                    <a:pt x="269646" y="266966"/>
                  </a:lnTo>
                  <a:lnTo>
                    <a:pt x="0" y="266966"/>
                  </a:lnTo>
                  <a:lnTo>
                    <a:pt x="0" y="278663"/>
                  </a:lnTo>
                  <a:lnTo>
                    <a:pt x="0" y="280606"/>
                  </a:lnTo>
                  <a:lnTo>
                    <a:pt x="281368" y="280606"/>
                  </a:lnTo>
                  <a:lnTo>
                    <a:pt x="281368" y="278663"/>
                  </a:lnTo>
                  <a:lnTo>
                    <a:pt x="275513" y="278663"/>
                  </a:lnTo>
                  <a:lnTo>
                    <a:pt x="275513" y="266966"/>
                  </a:lnTo>
                  <a:lnTo>
                    <a:pt x="281368" y="266966"/>
                  </a:lnTo>
                  <a:lnTo>
                    <a:pt x="281368" y="0"/>
                  </a:lnTo>
                  <a:close/>
                </a:path>
              </a:pathLst>
            </a:custGeom>
            <a:solidFill>
              <a:srgbClr val="009E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8438631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439608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8450355" y="4642899"/>
              <a:ext cx="264160" cy="12065"/>
            </a:xfrm>
            <a:custGeom>
              <a:avLst/>
              <a:gdLst/>
              <a:ahLst/>
              <a:cxnLst/>
              <a:rect l="l" t="t" r="r" b="b"/>
              <a:pathLst>
                <a:path w="264159" h="12064">
                  <a:moveTo>
                    <a:pt x="263788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63788" y="11692"/>
                  </a:lnTo>
                  <a:lnTo>
                    <a:pt x="263788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8451332" y="4643874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1834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8714143" y="4362284"/>
              <a:ext cx="12065" cy="280670"/>
            </a:xfrm>
            <a:custGeom>
              <a:avLst/>
              <a:gdLst/>
              <a:ahLst/>
              <a:cxnLst/>
              <a:rect l="l" t="t" r="r" b="b"/>
              <a:pathLst>
                <a:path w="12065" h="280670">
                  <a:moveTo>
                    <a:pt x="11723" y="0"/>
                  </a:moveTo>
                  <a:lnTo>
                    <a:pt x="0" y="0"/>
                  </a:lnTo>
                  <a:lnTo>
                    <a:pt x="0" y="280614"/>
                  </a:lnTo>
                  <a:lnTo>
                    <a:pt x="11723" y="280614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8715119" y="4363259"/>
              <a:ext cx="0" cy="278765"/>
            </a:xfrm>
            <a:custGeom>
              <a:avLst/>
              <a:gdLst/>
              <a:ahLst/>
              <a:cxnLst/>
              <a:rect l="l" t="t" r="r" b="b"/>
              <a:pathLst>
                <a:path h="278764">
                  <a:moveTo>
                    <a:pt x="0" y="0"/>
                  </a:moveTo>
                  <a:lnTo>
                    <a:pt x="0" y="278666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8714143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8715119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8714143" y="464289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8715119" y="464387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2" name="object 6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5867" y="2472649"/>
              <a:ext cx="170811" cy="2168756"/>
            </a:xfrm>
            <a:prstGeom prst="rect">
              <a:avLst/>
            </a:prstGeom>
          </p:spPr>
        </p:pic>
        <p:sp>
          <p:nvSpPr>
            <p:cNvPr id="653" name="object 653"/>
            <p:cNvSpPr/>
            <p:nvPr/>
          </p:nvSpPr>
          <p:spPr>
            <a:xfrm>
              <a:off x="6349494" y="2461476"/>
              <a:ext cx="12065" cy="2193290"/>
            </a:xfrm>
            <a:custGeom>
              <a:avLst/>
              <a:gdLst/>
              <a:ahLst/>
              <a:cxnLst/>
              <a:rect l="l" t="t" r="r" b="b"/>
              <a:pathLst>
                <a:path w="12064" h="2193290">
                  <a:moveTo>
                    <a:pt x="11723" y="0"/>
                  </a:moveTo>
                  <a:lnTo>
                    <a:pt x="0" y="0"/>
                  </a:lnTo>
                  <a:lnTo>
                    <a:pt x="0" y="2193115"/>
                  </a:lnTo>
                  <a:lnTo>
                    <a:pt x="11723" y="2193115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6350471" y="2462531"/>
              <a:ext cx="0" cy="2191385"/>
            </a:xfrm>
            <a:custGeom>
              <a:avLst/>
              <a:gdLst/>
              <a:ahLst/>
              <a:cxnLst/>
              <a:rect l="l" t="t" r="r" b="b"/>
              <a:pathLst>
                <a:path h="2191385">
                  <a:moveTo>
                    <a:pt x="0" y="0"/>
                  </a:moveTo>
                  <a:lnTo>
                    <a:pt x="0" y="219108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8903679" y="2461476"/>
              <a:ext cx="12065" cy="2193290"/>
            </a:xfrm>
            <a:custGeom>
              <a:avLst/>
              <a:gdLst/>
              <a:ahLst/>
              <a:cxnLst/>
              <a:rect l="l" t="t" r="r" b="b"/>
              <a:pathLst>
                <a:path w="12065" h="2193290">
                  <a:moveTo>
                    <a:pt x="11723" y="0"/>
                  </a:moveTo>
                  <a:lnTo>
                    <a:pt x="0" y="0"/>
                  </a:lnTo>
                  <a:lnTo>
                    <a:pt x="0" y="2193115"/>
                  </a:lnTo>
                  <a:lnTo>
                    <a:pt x="11723" y="2193115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8904657" y="2462531"/>
              <a:ext cx="0" cy="2191385"/>
            </a:xfrm>
            <a:custGeom>
              <a:avLst/>
              <a:gdLst/>
              <a:ahLst/>
              <a:cxnLst/>
              <a:rect l="l" t="t" r="r" b="b"/>
              <a:pathLst>
                <a:path h="2191385">
                  <a:moveTo>
                    <a:pt x="0" y="0"/>
                  </a:moveTo>
                  <a:lnTo>
                    <a:pt x="0" y="2191085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7" name="object 6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7080" y="4680380"/>
              <a:ext cx="2515757" cy="194871"/>
            </a:xfrm>
            <a:prstGeom prst="rect">
              <a:avLst/>
            </a:prstGeom>
          </p:spPr>
        </p:pic>
        <p:sp>
          <p:nvSpPr>
            <p:cNvPr id="658" name="object 658"/>
            <p:cNvSpPr/>
            <p:nvPr/>
          </p:nvSpPr>
          <p:spPr>
            <a:xfrm>
              <a:off x="6349494" y="4654592"/>
              <a:ext cx="12065" cy="238760"/>
            </a:xfrm>
            <a:custGeom>
              <a:avLst/>
              <a:gdLst/>
              <a:ahLst/>
              <a:cxnLst/>
              <a:rect l="l" t="t" r="r" b="b"/>
              <a:pathLst>
                <a:path w="12064" h="238760">
                  <a:moveTo>
                    <a:pt x="11723" y="0"/>
                  </a:moveTo>
                  <a:lnTo>
                    <a:pt x="0" y="0"/>
                  </a:lnTo>
                  <a:lnTo>
                    <a:pt x="0" y="238132"/>
                  </a:lnTo>
                  <a:lnTo>
                    <a:pt x="11723" y="23813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6350471" y="4655566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1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6349494" y="489272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6350471" y="489369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6349494" y="489272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6350471" y="489369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0"/>
                  </a:moveTo>
                  <a:lnTo>
                    <a:pt x="9769" y="0"/>
                  </a:lnTo>
                </a:path>
                <a:path w="10160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6361218" y="4892724"/>
              <a:ext cx="2542540" cy="12065"/>
            </a:xfrm>
            <a:custGeom>
              <a:avLst/>
              <a:gdLst/>
              <a:ahLst/>
              <a:cxnLst/>
              <a:rect l="l" t="t" r="r" b="b"/>
              <a:pathLst>
                <a:path w="2542540" h="12064">
                  <a:moveTo>
                    <a:pt x="2542461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2542461" y="11692"/>
                  </a:lnTo>
                  <a:lnTo>
                    <a:pt x="2542461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6362195" y="4893699"/>
              <a:ext cx="2540635" cy="0"/>
            </a:xfrm>
            <a:custGeom>
              <a:avLst/>
              <a:gdLst/>
              <a:ahLst/>
              <a:cxnLst/>
              <a:rect l="l" t="t" r="r" b="b"/>
              <a:pathLst>
                <a:path w="2540634">
                  <a:moveTo>
                    <a:pt x="0" y="0"/>
                  </a:moveTo>
                  <a:lnTo>
                    <a:pt x="2540507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8903679" y="4654592"/>
              <a:ext cx="12065" cy="238760"/>
            </a:xfrm>
            <a:custGeom>
              <a:avLst/>
              <a:gdLst/>
              <a:ahLst/>
              <a:cxnLst/>
              <a:rect l="l" t="t" r="r" b="b"/>
              <a:pathLst>
                <a:path w="12065" h="238760">
                  <a:moveTo>
                    <a:pt x="11723" y="0"/>
                  </a:moveTo>
                  <a:lnTo>
                    <a:pt x="0" y="0"/>
                  </a:lnTo>
                  <a:lnTo>
                    <a:pt x="0" y="238132"/>
                  </a:lnTo>
                  <a:lnTo>
                    <a:pt x="11723" y="23813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8904657" y="4655566"/>
              <a:ext cx="0" cy="236220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184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8903679" y="489272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8904657" y="489369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8903679" y="489272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723" y="0"/>
                  </a:moveTo>
                  <a:lnTo>
                    <a:pt x="0" y="0"/>
                  </a:lnTo>
                  <a:lnTo>
                    <a:pt x="0" y="11692"/>
                  </a:lnTo>
                  <a:lnTo>
                    <a:pt x="11723" y="11692"/>
                  </a:lnTo>
                  <a:lnTo>
                    <a:pt x="11723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8904657" y="489369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9769" y="0"/>
                  </a:lnTo>
                </a:path>
                <a:path w="10159" h="10160">
                  <a:moveTo>
                    <a:pt x="0" y="0"/>
                  </a:moveTo>
                  <a:lnTo>
                    <a:pt x="0" y="9743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768095" y="220432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815" y="0"/>
                  </a:moveTo>
                  <a:lnTo>
                    <a:pt x="0" y="0"/>
                  </a:lnTo>
                  <a:lnTo>
                    <a:pt x="0" y="7794"/>
                  </a:lnTo>
                  <a:lnTo>
                    <a:pt x="7815" y="7794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769072" y="220530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768095" y="220432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815" y="0"/>
                  </a:moveTo>
                  <a:lnTo>
                    <a:pt x="0" y="0"/>
                  </a:lnTo>
                  <a:lnTo>
                    <a:pt x="0" y="7794"/>
                  </a:lnTo>
                  <a:lnTo>
                    <a:pt x="7815" y="7794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769072" y="220530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775911" y="2204327"/>
              <a:ext cx="2736215" cy="8255"/>
            </a:xfrm>
            <a:custGeom>
              <a:avLst/>
              <a:gdLst/>
              <a:ahLst/>
              <a:cxnLst/>
              <a:rect l="l" t="t" r="r" b="b"/>
              <a:pathLst>
                <a:path w="2736215" h="8255">
                  <a:moveTo>
                    <a:pt x="2735906" y="0"/>
                  </a:moveTo>
                  <a:lnTo>
                    <a:pt x="0" y="0"/>
                  </a:lnTo>
                  <a:lnTo>
                    <a:pt x="0" y="7794"/>
                  </a:lnTo>
                  <a:lnTo>
                    <a:pt x="2735906" y="7794"/>
                  </a:lnTo>
                  <a:lnTo>
                    <a:pt x="27359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776888" y="2205301"/>
              <a:ext cx="2734310" cy="0"/>
            </a:xfrm>
            <a:custGeom>
              <a:avLst/>
              <a:gdLst/>
              <a:ahLst/>
              <a:cxnLst/>
              <a:rect l="l" t="t" r="r" b="b"/>
              <a:pathLst>
                <a:path w="2734310">
                  <a:moveTo>
                    <a:pt x="0" y="0"/>
                  </a:moveTo>
                  <a:lnTo>
                    <a:pt x="2733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3511818" y="220432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816" y="0"/>
                  </a:moveTo>
                  <a:lnTo>
                    <a:pt x="0" y="0"/>
                  </a:lnTo>
                  <a:lnTo>
                    <a:pt x="0" y="7794"/>
                  </a:lnTo>
                  <a:lnTo>
                    <a:pt x="7816" y="7794"/>
                  </a:lnTo>
                  <a:lnTo>
                    <a:pt x="7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3512795" y="220530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3519634" y="2204327"/>
              <a:ext cx="2736215" cy="8255"/>
            </a:xfrm>
            <a:custGeom>
              <a:avLst/>
              <a:gdLst/>
              <a:ahLst/>
              <a:cxnLst/>
              <a:rect l="l" t="t" r="r" b="b"/>
              <a:pathLst>
                <a:path w="2736215" h="8255">
                  <a:moveTo>
                    <a:pt x="2735906" y="0"/>
                  </a:moveTo>
                  <a:lnTo>
                    <a:pt x="0" y="0"/>
                  </a:lnTo>
                  <a:lnTo>
                    <a:pt x="0" y="7794"/>
                  </a:lnTo>
                  <a:lnTo>
                    <a:pt x="2735906" y="7794"/>
                  </a:lnTo>
                  <a:lnTo>
                    <a:pt x="27359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3520611" y="2205301"/>
              <a:ext cx="2734310" cy="0"/>
            </a:xfrm>
            <a:custGeom>
              <a:avLst/>
              <a:gdLst/>
              <a:ahLst/>
              <a:cxnLst/>
              <a:rect l="l" t="t" r="r" b="b"/>
              <a:pathLst>
                <a:path w="2734310">
                  <a:moveTo>
                    <a:pt x="0" y="0"/>
                  </a:moveTo>
                  <a:lnTo>
                    <a:pt x="2734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6255703" y="220432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816" y="0"/>
                  </a:moveTo>
                  <a:lnTo>
                    <a:pt x="0" y="0"/>
                  </a:lnTo>
                  <a:lnTo>
                    <a:pt x="0" y="7794"/>
                  </a:lnTo>
                  <a:lnTo>
                    <a:pt x="7816" y="7794"/>
                  </a:lnTo>
                  <a:lnTo>
                    <a:pt x="7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6256680" y="220530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263519" y="2204327"/>
              <a:ext cx="2738120" cy="8255"/>
            </a:xfrm>
            <a:custGeom>
              <a:avLst/>
              <a:gdLst/>
              <a:ahLst/>
              <a:cxnLst/>
              <a:rect l="l" t="t" r="r" b="b"/>
              <a:pathLst>
                <a:path w="2738120" h="8255">
                  <a:moveTo>
                    <a:pt x="2737860" y="0"/>
                  </a:moveTo>
                  <a:lnTo>
                    <a:pt x="0" y="0"/>
                  </a:lnTo>
                  <a:lnTo>
                    <a:pt x="0" y="7794"/>
                  </a:lnTo>
                  <a:lnTo>
                    <a:pt x="2737860" y="7794"/>
                  </a:lnTo>
                  <a:lnTo>
                    <a:pt x="2737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6264495" y="2205301"/>
              <a:ext cx="2736215" cy="0"/>
            </a:xfrm>
            <a:custGeom>
              <a:avLst/>
              <a:gdLst/>
              <a:ahLst/>
              <a:cxnLst/>
              <a:rect l="l" t="t" r="r" b="b"/>
              <a:pathLst>
                <a:path w="2736215">
                  <a:moveTo>
                    <a:pt x="0" y="0"/>
                  </a:moveTo>
                  <a:lnTo>
                    <a:pt x="27359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9001379" y="220432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815" y="0"/>
                  </a:moveTo>
                  <a:lnTo>
                    <a:pt x="0" y="0"/>
                  </a:lnTo>
                  <a:lnTo>
                    <a:pt x="0" y="7794"/>
                  </a:lnTo>
                  <a:lnTo>
                    <a:pt x="7815" y="7794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9002355" y="220530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9001379" y="220432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815" y="0"/>
                  </a:moveTo>
                  <a:lnTo>
                    <a:pt x="0" y="0"/>
                  </a:lnTo>
                  <a:lnTo>
                    <a:pt x="0" y="7794"/>
                  </a:lnTo>
                  <a:lnTo>
                    <a:pt x="7815" y="7794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9002355" y="220530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768095" y="2212105"/>
              <a:ext cx="8255" cy="2692400"/>
            </a:xfrm>
            <a:custGeom>
              <a:avLst/>
              <a:gdLst/>
              <a:ahLst/>
              <a:cxnLst/>
              <a:rect l="l" t="t" r="r" b="b"/>
              <a:pathLst>
                <a:path w="8254" h="2692400">
                  <a:moveTo>
                    <a:pt x="7815" y="0"/>
                  </a:moveTo>
                  <a:lnTo>
                    <a:pt x="0" y="0"/>
                  </a:lnTo>
                  <a:lnTo>
                    <a:pt x="0" y="2692311"/>
                  </a:lnTo>
                  <a:lnTo>
                    <a:pt x="7815" y="2692311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769072" y="2213096"/>
              <a:ext cx="0" cy="2690495"/>
            </a:xfrm>
            <a:custGeom>
              <a:avLst/>
              <a:gdLst/>
              <a:ahLst/>
              <a:cxnLst/>
              <a:rect l="l" t="t" r="r" b="b"/>
              <a:pathLst>
                <a:path h="2690495">
                  <a:moveTo>
                    <a:pt x="0" y="0"/>
                  </a:moveTo>
                  <a:lnTo>
                    <a:pt x="0" y="26903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3511818" y="2212105"/>
              <a:ext cx="8255" cy="2692400"/>
            </a:xfrm>
            <a:custGeom>
              <a:avLst/>
              <a:gdLst/>
              <a:ahLst/>
              <a:cxnLst/>
              <a:rect l="l" t="t" r="r" b="b"/>
              <a:pathLst>
                <a:path w="8254" h="2692400">
                  <a:moveTo>
                    <a:pt x="7816" y="0"/>
                  </a:moveTo>
                  <a:lnTo>
                    <a:pt x="0" y="0"/>
                  </a:lnTo>
                  <a:lnTo>
                    <a:pt x="0" y="2692311"/>
                  </a:lnTo>
                  <a:lnTo>
                    <a:pt x="7816" y="2692311"/>
                  </a:lnTo>
                  <a:lnTo>
                    <a:pt x="7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3512795" y="2213096"/>
              <a:ext cx="0" cy="2690495"/>
            </a:xfrm>
            <a:custGeom>
              <a:avLst/>
              <a:gdLst/>
              <a:ahLst/>
              <a:cxnLst/>
              <a:rect l="l" t="t" r="r" b="b"/>
              <a:pathLst>
                <a:path h="2690495">
                  <a:moveTo>
                    <a:pt x="0" y="0"/>
                  </a:moveTo>
                  <a:lnTo>
                    <a:pt x="0" y="26903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6255703" y="2212105"/>
              <a:ext cx="8255" cy="2692400"/>
            </a:xfrm>
            <a:custGeom>
              <a:avLst/>
              <a:gdLst/>
              <a:ahLst/>
              <a:cxnLst/>
              <a:rect l="l" t="t" r="r" b="b"/>
              <a:pathLst>
                <a:path w="8254" h="2692400">
                  <a:moveTo>
                    <a:pt x="7816" y="0"/>
                  </a:moveTo>
                  <a:lnTo>
                    <a:pt x="0" y="0"/>
                  </a:lnTo>
                  <a:lnTo>
                    <a:pt x="0" y="2692311"/>
                  </a:lnTo>
                  <a:lnTo>
                    <a:pt x="7816" y="2692311"/>
                  </a:lnTo>
                  <a:lnTo>
                    <a:pt x="7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6256680" y="2213096"/>
              <a:ext cx="0" cy="2690495"/>
            </a:xfrm>
            <a:custGeom>
              <a:avLst/>
              <a:gdLst/>
              <a:ahLst/>
              <a:cxnLst/>
              <a:rect l="l" t="t" r="r" b="b"/>
              <a:pathLst>
                <a:path h="2690495">
                  <a:moveTo>
                    <a:pt x="0" y="0"/>
                  </a:moveTo>
                  <a:lnTo>
                    <a:pt x="0" y="26903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9001379" y="2212105"/>
              <a:ext cx="8255" cy="2692400"/>
            </a:xfrm>
            <a:custGeom>
              <a:avLst/>
              <a:gdLst/>
              <a:ahLst/>
              <a:cxnLst/>
              <a:rect l="l" t="t" r="r" b="b"/>
              <a:pathLst>
                <a:path w="8254" h="2692400">
                  <a:moveTo>
                    <a:pt x="7815" y="0"/>
                  </a:moveTo>
                  <a:lnTo>
                    <a:pt x="0" y="0"/>
                  </a:lnTo>
                  <a:lnTo>
                    <a:pt x="0" y="2692311"/>
                  </a:lnTo>
                  <a:lnTo>
                    <a:pt x="7815" y="2692311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9002355" y="2213096"/>
              <a:ext cx="0" cy="2690495"/>
            </a:xfrm>
            <a:custGeom>
              <a:avLst/>
              <a:gdLst/>
              <a:ahLst/>
              <a:cxnLst/>
              <a:rect l="l" t="t" r="r" b="b"/>
              <a:pathLst>
                <a:path h="2690495">
                  <a:moveTo>
                    <a:pt x="0" y="0"/>
                  </a:moveTo>
                  <a:lnTo>
                    <a:pt x="0" y="26903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8" name="object 698"/>
          <p:cNvSpPr txBox="1"/>
          <p:nvPr/>
        </p:nvSpPr>
        <p:spPr>
          <a:xfrm>
            <a:off x="775911" y="4880024"/>
            <a:ext cx="273621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16610">
              <a:lnSpc>
                <a:spcPct val="100000"/>
              </a:lnSpc>
              <a:spcBef>
                <a:spcPts val="135"/>
              </a:spcBef>
            </a:pPr>
            <a:r>
              <a:rPr sz="1500" spc="15" dirty="0">
                <a:solidFill>
                  <a:srgbClr val="FFFF00"/>
                </a:solidFill>
                <a:latin typeface="Times New Roman"/>
                <a:cs typeface="Times New Roman"/>
              </a:rPr>
              <a:t>Keadaan</a:t>
            </a:r>
            <a:r>
              <a:rPr sz="1500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00" spc="15" dirty="0">
                <a:solidFill>
                  <a:srgbClr val="FFFF00"/>
                </a:solidFill>
                <a:latin typeface="Times New Roman"/>
                <a:cs typeface="Times New Roman"/>
              </a:rPr>
              <a:t>awal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99" name="object 699"/>
          <p:cNvSpPr txBox="1"/>
          <p:nvPr/>
        </p:nvSpPr>
        <p:spPr>
          <a:xfrm>
            <a:off x="3519634" y="4880024"/>
            <a:ext cx="273621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9410">
              <a:lnSpc>
                <a:spcPct val="100000"/>
              </a:lnSpc>
              <a:spcBef>
                <a:spcPts val="135"/>
              </a:spcBef>
            </a:pPr>
            <a:r>
              <a:rPr sz="1500" spc="15" dirty="0">
                <a:solidFill>
                  <a:srgbClr val="FFFF00"/>
                </a:solidFill>
                <a:latin typeface="Times New Roman"/>
                <a:cs typeface="Times New Roman"/>
              </a:rPr>
              <a:t>Koin</a:t>
            </a:r>
            <a:r>
              <a:rPr sz="15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00" spc="15" dirty="0">
                <a:solidFill>
                  <a:srgbClr val="FFFF00"/>
                </a:solidFill>
                <a:latin typeface="Times New Roman"/>
                <a:cs typeface="Times New Roman"/>
              </a:rPr>
              <a:t>hitam</a:t>
            </a:r>
            <a:r>
              <a:rPr sz="1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FFFF00"/>
                </a:solidFill>
                <a:latin typeface="Times New Roman"/>
                <a:cs typeface="Times New Roman"/>
              </a:rPr>
              <a:t>ditaruh</a:t>
            </a:r>
            <a:r>
              <a:rPr sz="15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00" spc="15" dirty="0">
                <a:solidFill>
                  <a:srgbClr val="FFFF00"/>
                </a:solidFill>
                <a:latin typeface="Times New Roman"/>
                <a:cs typeface="Times New Roman"/>
              </a:rPr>
              <a:t>di</a:t>
            </a:r>
            <a:r>
              <a:rPr sz="15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FFFF00"/>
                </a:solidFill>
                <a:latin typeface="Times New Roman"/>
                <a:cs typeface="Times New Roman"/>
              </a:rPr>
              <a:t>sini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00" name="object 700"/>
          <p:cNvSpPr txBox="1"/>
          <p:nvPr/>
        </p:nvSpPr>
        <p:spPr>
          <a:xfrm>
            <a:off x="6263519" y="4880024"/>
            <a:ext cx="273812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03275">
              <a:lnSpc>
                <a:spcPct val="100000"/>
              </a:lnSpc>
              <a:spcBef>
                <a:spcPts val="135"/>
              </a:spcBef>
            </a:pPr>
            <a:r>
              <a:rPr sz="1500" spc="15" dirty="0">
                <a:solidFill>
                  <a:srgbClr val="FFFF00"/>
                </a:solidFill>
                <a:latin typeface="Times New Roman"/>
                <a:cs typeface="Times New Roman"/>
              </a:rPr>
              <a:t>Keadaan</a:t>
            </a:r>
            <a:r>
              <a:rPr sz="15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FFFF00"/>
                </a:solidFill>
                <a:latin typeface="Times New Roman"/>
                <a:cs typeface="Times New Roman"/>
              </a:rPr>
              <a:t>akhir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701" name="object 701"/>
          <p:cNvGrpSpPr/>
          <p:nvPr/>
        </p:nvGrpSpPr>
        <p:grpSpPr>
          <a:xfrm>
            <a:off x="767933" y="3818885"/>
            <a:ext cx="8241665" cy="2952750"/>
            <a:chOff x="767933" y="3818885"/>
            <a:chExt cx="8241665" cy="2952750"/>
          </a:xfrm>
        </p:grpSpPr>
        <p:sp>
          <p:nvSpPr>
            <p:cNvPr id="702" name="object 702"/>
            <p:cNvSpPr/>
            <p:nvPr/>
          </p:nvSpPr>
          <p:spPr>
            <a:xfrm>
              <a:off x="768095" y="490441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815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7815" y="7795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769072" y="490539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775911" y="4904417"/>
              <a:ext cx="2736215" cy="8255"/>
            </a:xfrm>
            <a:custGeom>
              <a:avLst/>
              <a:gdLst/>
              <a:ahLst/>
              <a:cxnLst/>
              <a:rect l="l" t="t" r="r" b="b"/>
              <a:pathLst>
                <a:path w="2736215" h="8254">
                  <a:moveTo>
                    <a:pt x="2735906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2735906" y="7795"/>
                  </a:lnTo>
                  <a:lnTo>
                    <a:pt x="27359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776888" y="4905391"/>
              <a:ext cx="2734310" cy="0"/>
            </a:xfrm>
            <a:custGeom>
              <a:avLst/>
              <a:gdLst/>
              <a:ahLst/>
              <a:cxnLst/>
              <a:rect l="l" t="t" r="r" b="b"/>
              <a:pathLst>
                <a:path w="2734310">
                  <a:moveTo>
                    <a:pt x="0" y="0"/>
                  </a:moveTo>
                  <a:lnTo>
                    <a:pt x="2733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3511818" y="490441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816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7816" y="7795"/>
                  </a:lnTo>
                  <a:lnTo>
                    <a:pt x="7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3512795" y="490539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3519634" y="4904417"/>
              <a:ext cx="2736215" cy="8255"/>
            </a:xfrm>
            <a:custGeom>
              <a:avLst/>
              <a:gdLst/>
              <a:ahLst/>
              <a:cxnLst/>
              <a:rect l="l" t="t" r="r" b="b"/>
              <a:pathLst>
                <a:path w="2736215" h="8254">
                  <a:moveTo>
                    <a:pt x="2735906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2735906" y="7795"/>
                  </a:lnTo>
                  <a:lnTo>
                    <a:pt x="27359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3520611" y="4905391"/>
              <a:ext cx="2734310" cy="0"/>
            </a:xfrm>
            <a:custGeom>
              <a:avLst/>
              <a:gdLst/>
              <a:ahLst/>
              <a:cxnLst/>
              <a:rect l="l" t="t" r="r" b="b"/>
              <a:pathLst>
                <a:path w="2734310">
                  <a:moveTo>
                    <a:pt x="0" y="0"/>
                  </a:moveTo>
                  <a:lnTo>
                    <a:pt x="2734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6255703" y="490441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816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7816" y="7795"/>
                  </a:lnTo>
                  <a:lnTo>
                    <a:pt x="7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6256680" y="490539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6263519" y="4904417"/>
              <a:ext cx="2738120" cy="8255"/>
            </a:xfrm>
            <a:custGeom>
              <a:avLst/>
              <a:gdLst/>
              <a:ahLst/>
              <a:cxnLst/>
              <a:rect l="l" t="t" r="r" b="b"/>
              <a:pathLst>
                <a:path w="2738120" h="8254">
                  <a:moveTo>
                    <a:pt x="2737860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2737860" y="7795"/>
                  </a:lnTo>
                  <a:lnTo>
                    <a:pt x="2737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6264496" y="4905391"/>
              <a:ext cx="2736215" cy="0"/>
            </a:xfrm>
            <a:custGeom>
              <a:avLst/>
              <a:gdLst/>
              <a:ahLst/>
              <a:cxnLst/>
              <a:rect l="l" t="t" r="r" b="b"/>
              <a:pathLst>
                <a:path w="2736215">
                  <a:moveTo>
                    <a:pt x="0" y="0"/>
                  </a:moveTo>
                  <a:lnTo>
                    <a:pt x="27359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9001379" y="490441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815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7815" y="7795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9002356" y="490539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768095" y="4912212"/>
              <a:ext cx="8255" cy="224154"/>
            </a:xfrm>
            <a:custGeom>
              <a:avLst/>
              <a:gdLst/>
              <a:ahLst/>
              <a:cxnLst/>
              <a:rect l="l" t="t" r="r" b="b"/>
              <a:pathLst>
                <a:path w="8254" h="224154">
                  <a:moveTo>
                    <a:pt x="7815" y="0"/>
                  </a:moveTo>
                  <a:lnTo>
                    <a:pt x="0" y="0"/>
                  </a:lnTo>
                  <a:lnTo>
                    <a:pt x="0" y="224102"/>
                  </a:lnTo>
                  <a:lnTo>
                    <a:pt x="7815" y="224102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769072" y="4913186"/>
              <a:ext cx="0" cy="222250"/>
            </a:xfrm>
            <a:custGeom>
              <a:avLst/>
              <a:gdLst/>
              <a:ahLst/>
              <a:cxnLst/>
              <a:rect l="l" t="t" r="r" b="b"/>
              <a:pathLst>
                <a:path h="222250">
                  <a:moveTo>
                    <a:pt x="0" y="0"/>
                  </a:moveTo>
                  <a:lnTo>
                    <a:pt x="0" y="2221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768095" y="513631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815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7815" y="7795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769072" y="513728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768095" y="513631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815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7815" y="7795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769072" y="513728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775911" y="5136314"/>
              <a:ext cx="2736215" cy="8255"/>
            </a:xfrm>
            <a:custGeom>
              <a:avLst/>
              <a:gdLst/>
              <a:ahLst/>
              <a:cxnLst/>
              <a:rect l="l" t="t" r="r" b="b"/>
              <a:pathLst>
                <a:path w="2736215" h="8254">
                  <a:moveTo>
                    <a:pt x="2735906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2735906" y="7795"/>
                  </a:lnTo>
                  <a:lnTo>
                    <a:pt x="27359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776888" y="5137288"/>
              <a:ext cx="2734310" cy="0"/>
            </a:xfrm>
            <a:custGeom>
              <a:avLst/>
              <a:gdLst/>
              <a:ahLst/>
              <a:cxnLst/>
              <a:rect l="l" t="t" r="r" b="b"/>
              <a:pathLst>
                <a:path w="2734310">
                  <a:moveTo>
                    <a:pt x="0" y="0"/>
                  </a:moveTo>
                  <a:lnTo>
                    <a:pt x="2733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3511818" y="4912212"/>
              <a:ext cx="8255" cy="224154"/>
            </a:xfrm>
            <a:custGeom>
              <a:avLst/>
              <a:gdLst/>
              <a:ahLst/>
              <a:cxnLst/>
              <a:rect l="l" t="t" r="r" b="b"/>
              <a:pathLst>
                <a:path w="8254" h="224154">
                  <a:moveTo>
                    <a:pt x="7816" y="0"/>
                  </a:moveTo>
                  <a:lnTo>
                    <a:pt x="0" y="0"/>
                  </a:lnTo>
                  <a:lnTo>
                    <a:pt x="0" y="224102"/>
                  </a:lnTo>
                  <a:lnTo>
                    <a:pt x="7816" y="224102"/>
                  </a:lnTo>
                  <a:lnTo>
                    <a:pt x="7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3512795" y="4913186"/>
              <a:ext cx="0" cy="222250"/>
            </a:xfrm>
            <a:custGeom>
              <a:avLst/>
              <a:gdLst/>
              <a:ahLst/>
              <a:cxnLst/>
              <a:rect l="l" t="t" r="r" b="b"/>
              <a:pathLst>
                <a:path h="222250">
                  <a:moveTo>
                    <a:pt x="0" y="0"/>
                  </a:moveTo>
                  <a:lnTo>
                    <a:pt x="0" y="2221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3511818" y="513631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816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7816" y="7795"/>
                  </a:lnTo>
                  <a:lnTo>
                    <a:pt x="7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3512795" y="513728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3519634" y="5136314"/>
              <a:ext cx="2736215" cy="8255"/>
            </a:xfrm>
            <a:custGeom>
              <a:avLst/>
              <a:gdLst/>
              <a:ahLst/>
              <a:cxnLst/>
              <a:rect l="l" t="t" r="r" b="b"/>
              <a:pathLst>
                <a:path w="2736215" h="8254">
                  <a:moveTo>
                    <a:pt x="2735906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2735906" y="7795"/>
                  </a:lnTo>
                  <a:lnTo>
                    <a:pt x="27359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3520611" y="5137288"/>
              <a:ext cx="2734310" cy="0"/>
            </a:xfrm>
            <a:custGeom>
              <a:avLst/>
              <a:gdLst/>
              <a:ahLst/>
              <a:cxnLst/>
              <a:rect l="l" t="t" r="r" b="b"/>
              <a:pathLst>
                <a:path w="2734310">
                  <a:moveTo>
                    <a:pt x="0" y="0"/>
                  </a:moveTo>
                  <a:lnTo>
                    <a:pt x="2734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6255703" y="4912212"/>
              <a:ext cx="8255" cy="224154"/>
            </a:xfrm>
            <a:custGeom>
              <a:avLst/>
              <a:gdLst/>
              <a:ahLst/>
              <a:cxnLst/>
              <a:rect l="l" t="t" r="r" b="b"/>
              <a:pathLst>
                <a:path w="8254" h="224154">
                  <a:moveTo>
                    <a:pt x="7816" y="0"/>
                  </a:moveTo>
                  <a:lnTo>
                    <a:pt x="0" y="0"/>
                  </a:lnTo>
                  <a:lnTo>
                    <a:pt x="0" y="224102"/>
                  </a:lnTo>
                  <a:lnTo>
                    <a:pt x="7816" y="224102"/>
                  </a:lnTo>
                  <a:lnTo>
                    <a:pt x="7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6256680" y="4913186"/>
              <a:ext cx="0" cy="222250"/>
            </a:xfrm>
            <a:custGeom>
              <a:avLst/>
              <a:gdLst/>
              <a:ahLst/>
              <a:cxnLst/>
              <a:rect l="l" t="t" r="r" b="b"/>
              <a:pathLst>
                <a:path h="222250">
                  <a:moveTo>
                    <a:pt x="0" y="0"/>
                  </a:moveTo>
                  <a:lnTo>
                    <a:pt x="0" y="2221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6255703" y="513631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816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7816" y="7795"/>
                  </a:lnTo>
                  <a:lnTo>
                    <a:pt x="7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6256680" y="513728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6263519" y="5136314"/>
              <a:ext cx="2738120" cy="8255"/>
            </a:xfrm>
            <a:custGeom>
              <a:avLst/>
              <a:gdLst/>
              <a:ahLst/>
              <a:cxnLst/>
              <a:rect l="l" t="t" r="r" b="b"/>
              <a:pathLst>
                <a:path w="2738120" h="8254">
                  <a:moveTo>
                    <a:pt x="2737860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2737860" y="7795"/>
                  </a:lnTo>
                  <a:lnTo>
                    <a:pt x="2737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6264496" y="5137288"/>
              <a:ext cx="2736215" cy="0"/>
            </a:xfrm>
            <a:custGeom>
              <a:avLst/>
              <a:gdLst/>
              <a:ahLst/>
              <a:cxnLst/>
              <a:rect l="l" t="t" r="r" b="b"/>
              <a:pathLst>
                <a:path w="2736215">
                  <a:moveTo>
                    <a:pt x="0" y="0"/>
                  </a:moveTo>
                  <a:lnTo>
                    <a:pt x="27359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9001379" y="4912212"/>
              <a:ext cx="8255" cy="224154"/>
            </a:xfrm>
            <a:custGeom>
              <a:avLst/>
              <a:gdLst/>
              <a:ahLst/>
              <a:cxnLst/>
              <a:rect l="l" t="t" r="r" b="b"/>
              <a:pathLst>
                <a:path w="8254" h="224154">
                  <a:moveTo>
                    <a:pt x="7815" y="0"/>
                  </a:moveTo>
                  <a:lnTo>
                    <a:pt x="0" y="0"/>
                  </a:lnTo>
                  <a:lnTo>
                    <a:pt x="0" y="224102"/>
                  </a:lnTo>
                  <a:lnTo>
                    <a:pt x="7815" y="224102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9002356" y="4913186"/>
              <a:ext cx="0" cy="222250"/>
            </a:xfrm>
            <a:custGeom>
              <a:avLst/>
              <a:gdLst/>
              <a:ahLst/>
              <a:cxnLst/>
              <a:rect l="l" t="t" r="r" b="b"/>
              <a:pathLst>
                <a:path h="222250">
                  <a:moveTo>
                    <a:pt x="0" y="0"/>
                  </a:moveTo>
                  <a:lnTo>
                    <a:pt x="0" y="2221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9001379" y="513631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815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7815" y="7795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9002356" y="513728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9001379" y="513631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815" y="0"/>
                  </a:moveTo>
                  <a:lnTo>
                    <a:pt x="0" y="0"/>
                  </a:lnTo>
                  <a:lnTo>
                    <a:pt x="0" y="7795"/>
                  </a:lnTo>
                  <a:lnTo>
                    <a:pt x="7815" y="7795"/>
                  </a:lnTo>
                  <a:lnTo>
                    <a:pt x="7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9002356" y="513728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861" y="0"/>
                  </a:lnTo>
                </a:path>
                <a:path w="6350" h="6350">
                  <a:moveTo>
                    <a:pt x="0" y="0"/>
                  </a:moveTo>
                  <a:lnTo>
                    <a:pt x="0" y="5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4317511" y="3818885"/>
              <a:ext cx="460375" cy="1178560"/>
            </a:xfrm>
            <a:custGeom>
              <a:avLst/>
              <a:gdLst/>
              <a:ahLst/>
              <a:cxnLst/>
              <a:rect l="l" t="t" r="r" b="b"/>
              <a:pathLst>
                <a:path w="460375" h="1178560">
                  <a:moveTo>
                    <a:pt x="407048" y="88427"/>
                  </a:moveTo>
                  <a:lnTo>
                    <a:pt x="1628" y="1166386"/>
                  </a:lnTo>
                  <a:lnTo>
                    <a:pt x="0" y="1170576"/>
                  </a:lnTo>
                  <a:lnTo>
                    <a:pt x="2279" y="1175269"/>
                  </a:lnTo>
                  <a:lnTo>
                    <a:pt x="6350" y="1176844"/>
                  </a:lnTo>
                  <a:lnTo>
                    <a:pt x="10584" y="1178420"/>
                  </a:lnTo>
                  <a:lnTo>
                    <a:pt x="15306" y="1176292"/>
                  </a:lnTo>
                  <a:lnTo>
                    <a:pt x="16934" y="1172086"/>
                  </a:lnTo>
                  <a:lnTo>
                    <a:pt x="422206" y="94095"/>
                  </a:lnTo>
                  <a:lnTo>
                    <a:pt x="407048" y="88427"/>
                  </a:lnTo>
                  <a:close/>
                </a:path>
                <a:path w="460375" h="1178560">
                  <a:moveTo>
                    <a:pt x="455961" y="66857"/>
                  </a:moveTo>
                  <a:lnTo>
                    <a:pt x="418967" y="66857"/>
                  </a:lnTo>
                  <a:lnTo>
                    <a:pt x="427434" y="70007"/>
                  </a:lnTo>
                  <a:lnTo>
                    <a:pt x="429551" y="74684"/>
                  </a:lnTo>
                  <a:lnTo>
                    <a:pt x="427922" y="78890"/>
                  </a:lnTo>
                  <a:lnTo>
                    <a:pt x="422206" y="94095"/>
                  </a:lnTo>
                  <a:lnTo>
                    <a:pt x="460326" y="108348"/>
                  </a:lnTo>
                  <a:lnTo>
                    <a:pt x="455961" y="66857"/>
                  </a:lnTo>
                  <a:close/>
                </a:path>
                <a:path w="460375" h="1178560">
                  <a:moveTo>
                    <a:pt x="418967" y="66857"/>
                  </a:moveTo>
                  <a:lnTo>
                    <a:pt x="414245" y="68984"/>
                  </a:lnTo>
                  <a:lnTo>
                    <a:pt x="412779" y="73190"/>
                  </a:lnTo>
                  <a:lnTo>
                    <a:pt x="407048" y="88427"/>
                  </a:lnTo>
                  <a:lnTo>
                    <a:pt x="422206" y="94095"/>
                  </a:lnTo>
                  <a:lnTo>
                    <a:pt x="427922" y="78890"/>
                  </a:lnTo>
                  <a:lnTo>
                    <a:pt x="429551" y="74684"/>
                  </a:lnTo>
                  <a:lnTo>
                    <a:pt x="427434" y="70007"/>
                  </a:lnTo>
                  <a:lnTo>
                    <a:pt x="418967" y="66857"/>
                  </a:lnTo>
                  <a:close/>
                </a:path>
                <a:path w="460375" h="1178560">
                  <a:moveTo>
                    <a:pt x="448928" y="0"/>
                  </a:moveTo>
                  <a:lnTo>
                    <a:pt x="368814" y="74132"/>
                  </a:lnTo>
                  <a:lnTo>
                    <a:pt x="407048" y="88427"/>
                  </a:lnTo>
                  <a:lnTo>
                    <a:pt x="412779" y="73190"/>
                  </a:lnTo>
                  <a:lnTo>
                    <a:pt x="414245" y="68984"/>
                  </a:lnTo>
                  <a:lnTo>
                    <a:pt x="418967" y="66857"/>
                  </a:lnTo>
                  <a:lnTo>
                    <a:pt x="455961" y="66857"/>
                  </a:lnTo>
                  <a:lnTo>
                    <a:pt x="448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3" name="object 74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240267" y="6423660"/>
              <a:ext cx="466344" cy="347472"/>
            </a:xfrm>
            <a:prstGeom prst="rect">
              <a:avLst/>
            </a:prstGeom>
          </p:spPr>
        </p:pic>
      </p:grpSp>
      <p:sp>
        <p:nvSpPr>
          <p:cNvPr id="744" name="object 744"/>
          <p:cNvSpPr txBox="1"/>
          <p:nvPr/>
        </p:nvSpPr>
        <p:spPr>
          <a:xfrm>
            <a:off x="8301228" y="6475107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pPr marL="38100">
                <a:lnSpc>
                  <a:spcPts val="1430"/>
                </a:lnSpc>
              </a:pPr>
              <a:t>105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581660"/>
            <a:ext cx="7994650" cy="523176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65"/>
              </a:spcBef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pemain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bergantian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meletakkan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koinnya.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seorang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pemain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dapat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meletakan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karena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ada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posisi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dibolehkan,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permainan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kembali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pemain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lainnya.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2E2FF"/>
              </a:buClr>
              <a:buFont typeface="Arial MT"/>
              <a:buChar char="•"/>
            </a:pPr>
            <a:endParaRPr sz="3500">
              <a:latin typeface="Arial MT"/>
              <a:cs typeface="Arial MT"/>
            </a:endParaRPr>
          </a:p>
          <a:p>
            <a:pPr marL="355600" marR="481965" indent="-342900">
              <a:lnSpc>
                <a:spcPct val="80000"/>
              </a:lnSpc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kedua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pemain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bisa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lagi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meletakkan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koin,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maka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permainan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berakhir.</a:t>
            </a:r>
            <a:r>
              <a:rPr sz="28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Hal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terjadi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jika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seluruh kotak telah terisi,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atau ketika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seorang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pemain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memiliki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lagi,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atau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ketika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kedua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pemain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dapat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melakukan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penempatan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koin lagi.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2E2FF"/>
              </a:buClr>
              <a:buFont typeface="Arial MT"/>
              <a:buChar char="•"/>
            </a:pPr>
            <a:endParaRPr sz="3450">
              <a:latin typeface="Arial MT"/>
              <a:cs typeface="Arial MT"/>
            </a:endParaRPr>
          </a:p>
          <a:p>
            <a:pPr marL="355600" marR="644525" indent="-342900">
              <a:lnSpc>
                <a:spcPts val="2690"/>
              </a:lnSpc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Pemenangnya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pemain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memiliki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paling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banyak</a:t>
            </a:r>
            <a:r>
              <a:rPr sz="2800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atas papan.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0268" y="6423659"/>
            <a:ext cx="466344" cy="3474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01228" y="6475107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pPr marL="38100">
                <a:lnSpc>
                  <a:spcPts val="1430"/>
                </a:lnSpc>
              </a:pPr>
              <a:t>106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8529"/>
            <a:ext cx="7852409" cy="4634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19125" indent="-343535">
              <a:lnSpc>
                <a:spcPct val="100000"/>
              </a:lnSpc>
              <a:spcBef>
                <a:spcPts val="9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Greedy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dapat diaplikasikan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untuk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memenangkan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permainan.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2E2FF"/>
              </a:buClr>
              <a:buFont typeface="Arial MT"/>
              <a:buChar char="•"/>
            </a:pPr>
            <a:endParaRPr sz="405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berisi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sejumlah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langkah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untuk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melakukan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penempatan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menghasilkan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koin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maksimal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akhir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permainan.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2E2FF"/>
              </a:buClr>
              <a:buFont typeface="Arial MT"/>
              <a:buChar char="•"/>
            </a:pPr>
            <a:endParaRPr sz="4050">
              <a:latin typeface="Arial MT"/>
              <a:cs typeface="Arial MT"/>
            </a:endParaRPr>
          </a:p>
          <a:p>
            <a:pPr marL="355600" marR="243840" indent="-343535"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dipakai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oleh komputer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pada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tipe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permainan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komputer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vs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manusia.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0268" y="6423659"/>
            <a:ext cx="466344" cy="3474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01228" y="6475107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pPr marL="38100">
                <a:lnSpc>
                  <a:spcPts val="1430"/>
                </a:lnSpc>
              </a:pPr>
              <a:t>107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9701"/>
            <a:ext cx="8020684" cy="60985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Dua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strategi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greedy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heuristik:</a:t>
            </a:r>
            <a:endParaRPr sz="24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575"/>
              </a:spcBef>
              <a:buClr>
                <a:srgbClr val="E2E2F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4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endParaRPr sz="2400">
              <a:latin typeface="Arial MT"/>
              <a:cs typeface="Arial MT"/>
            </a:endParaRPr>
          </a:p>
          <a:p>
            <a:pPr marL="527685" marR="48069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langkah,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pemain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menuju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koordinat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menghasilkan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sebanyak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mungkin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lawan.</a:t>
            </a:r>
            <a:endParaRPr sz="2400">
              <a:latin typeface="Arial MT"/>
              <a:cs typeface="Arial MT"/>
            </a:endParaRPr>
          </a:p>
          <a:p>
            <a:pPr marL="527685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Strategi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ini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berusaha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memaksimalkan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pada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akhir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permainan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menghasilkan</a:t>
            </a:r>
            <a:r>
              <a:rPr sz="24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sebanyak-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banyaknya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lawan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langkah.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buClr>
                <a:srgbClr val="E2E2FF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4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jarak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tepi</a:t>
            </a:r>
            <a:endParaRPr sz="2400">
              <a:latin typeface="Arial MT"/>
              <a:cs typeface="Arial MT"/>
            </a:endParaRPr>
          </a:p>
          <a:p>
            <a:pPr marL="527685" marR="73660">
              <a:lnSpc>
                <a:spcPct val="106700"/>
              </a:lnSpc>
              <a:spcBef>
                <a:spcPts val="134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langkah,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pemain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menuju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koordinat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semakin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dekat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tepi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arena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permainan.</a:t>
            </a:r>
            <a:endParaRPr sz="2400">
              <a:latin typeface="Arial MT"/>
              <a:cs typeface="Arial MT"/>
            </a:endParaRPr>
          </a:p>
          <a:p>
            <a:pPr marL="527685" marR="238760">
              <a:lnSpc>
                <a:spcPct val="100000"/>
              </a:lnSpc>
              <a:spcBef>
                <a:spcPts val="5"/>
              </a:spcBef>
              <a:tabLst>
                <a:tab pos="588835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Strategi ini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berusaha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memaksimumkan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akhir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permainan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menguasai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daerah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tepi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sulit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dilangkahi</a:t>
            </a:r>
            <a:r>
              <a:rPr sz="240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lawan.	Bahkan untuk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pojok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area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sulit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dilangkahi</a:t>
            </a:r>
            <a:r>
              <a:rPr sz="24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lawan.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0268" y="6423659"/>
            <a:ext cx="466344" cy="3474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01228" y="6475107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pPr marL="38100">
                <a:lnSpc>
                  <a:spcPts val="1430"/>
                </a:lnSpc>
              </a:pPr>
              <a:t>108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288036"/>
              <a:ext cx="3308604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8272" y="288036"/>
              <a:ext cx="2532888" cy="1231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5088" y="288036"/>
              <a:ext cx="1848612" cy="123139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37133"/>
            <a:ext cx="58381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Arial"/>
                <a:cs typeface="Arial"/>
              </a:rPr>
              <a:t>Greedy</a:t>
            </a:r>
            <a:r>
              <a:rPr i="1" spc="-2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by</a:t>
            </a:r>
            <a:r>
              <a:rPr i="1" spc="-20" dirty="0">
                <a:latin typeface="Arial"/>
                <a:cs typeface="Arial"/>
              </a:rPr>
              <a:t> </a:t>
            </a:r>
            <a:r>
              <a:rPr dirty="0"/>
              <a:t>Jumlah</a:t>
            </a:r>
            <a:r>
              <a:rPr spc="-40" dirty="0"/>
              <a:t> </a:t>
            </a:r>
            <a:r>
              <a:rPr dirty="0"/>
              <a:t>Koin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324479"/>
            <a:ext cx="8066405" cy="50736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670"/>
              </a:spcBef>
              <a:buClr>
                <a:srgbClr val="E2E2F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kandidat</a:t>
            </a:r>
            <a:endParaRPr sz="2400">
              <a:latin typeface="Arial MT"/>
              <a:cs typeface="Arial MT"/>
            </a:endParaRPr>
          </a:p>
          <a:p>
            <a:pPr marL="6223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Langkah-langkah</a:t>
            </a:r>
            <a:r>
              <a:rPr sz="24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menghasilkan</a:t>
            </a:r>
            <a:r>
              <a:rPr sz="24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endParaRPr sz="2400">
              <a:latin typeface="Arial MT"/>
              <a:cs typeface="Arial MT"/>
            </a:endParaRPr>
          </a:p>
          <a:p>
            <a:pPr marL="6223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diapit.</a:t>
            </a:r>
            <a:endParaRPr sz="2400">
              <a:latin typeface="Arial MT"/>
              <a:cs typeface="Arial MT"/>
            </a:endParaRPr>
          </a:p>
          <a:p>
            <a:pPr marL="622300" indent="-610235">
              <a:lnSpc>
                <a:spcPct val="100000"/>
              </a:lnSpc>
              <a:spcBef>
                <a:spcPts val="575"/>
              </a:spcBef>
              <a:buClr>
                <a:srgbClr val="E2E2FF"/>
              </a:buClr>
              <a:buAutoNum type="arabicPeriod" startAt="2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endParaRPr sz="2400">
              <a:latin typeface="Arial MT"/>
              <a:cs typeface="Arial MT"/>
            </a:endParaRPr>
          </a:p>
          <a:p>
            <a:pPr marL="6223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Langkah-langkah</a:t>
            </a:r>
            <a:r>
              <a:rPr sz="24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kandidat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endParaRPr sz="2400">
              <a:latin typeface="Arial MT"/>
              <a:cs typeface="Arial MT"/>
            </a:endParaRPr>
          </a:p>
          <a:p>
            <a:pPr marL="6223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memiliki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diapit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paling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besar.</a:t>
            </a:r>
            <a:endParaRPr sz="2400">
              <a:latin typeface="Arial MT"/>
              <a:cs typeface="Arial MT"/>
            </a:endParaRPr>
          </a:p>
          <a:p>
            <a:pPr marL="622300" indent="-610235">
              <a:lnSpc>
                <a:spcPct val="100000"/>
              </a:lnSpc>
              <a:spcBef>
                <a:spcPts val="575"/>
              </a:spcBef>
              <a:buClr>
                <a:srgbClr val="E2E2FF"/>
              </a:buClr>
              <a:buAutoNum type="arabicPeriod" startAt="3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Fungsi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seleksi</a:t>
            </a:r>
            <a:endParaRPr sz="2400">
              <a:latin typeface="Arial MT"/>
              <a:cs typeface="Arial MT"/>
            </a:endParaRPr>
          </a:p>
          <a:p>
            <a:pPr marL="622300" marR="43307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Pilih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langkah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memiliki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diapit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paling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besar</a:t>
            </a:r>
            <a:endParaRPr sz="2400">
              <a:latin typeface="Arial MT"/>
              <a:cs typeface="Arial MT"/>
            </a:endParaRPr>
          </a:p>
          <a:p>
            <a:pPr marL="622300" indent="-610235">
              <a:lnSpc>
                <a:spcPct val="100000"/>
              </a:lnSpc>
              <a:spcBef>
                <a:spcPts val="580"/>
              </a:spcBef>
              <a:buClr>
                <a:srgbClr val="E2E2FF"/>
              </a:buClr>
              <a:buAutoNum type="arabicPeriod" startAt="4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Fungsi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kelayakan</a:t>
            </a:r>
            <a:endParaRPr sz="2400">
              <a:latin typeface="Arial MT"/>
              <a:cs typeface="Arial MT"/>
            </a:endParaRPr>
          </a:p>
          <a:p>
            <a:pPr marL="6223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Semua langkah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layak</a:t>
            </a:r>
            <a:endParaRPr sz="2400">
              <a:latin typeface="Arial MT"/>
              <a:cs typeface="Arial MT"/>
            </a:endParaRPr>
          </a:p>
          <a:p>
            <a:pPr marL="622300" indent="-610235">
              <a:lnSpc>
                <a:spcPct val="100000"/>
              </a:lnSpc>
              <a:spcBef>
                <a:spcPts val="575"/>
              </a:spcBef>
              <a:buClr>
                <a:srgbClr val="E2E2FF"/>
              </a:buClr>
              <a:buAutoNum type="arabicPeriod" startAt="5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Fungsi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obyektif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844" y="6446011"/>
            <a:ext cx="4498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Maksimumkan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lawan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40268" y="6423659"/>
            <a:ext cx="466344" cy="34747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26628" y="6460642"/>
            <a:ext cx="2819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106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61771"/>
            <a:ext cx="719709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Tinjau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masalah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penukaran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uang: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Strategi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langkah,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pilihlah</a:t>
            </a:r>
            <a:r>
              <a:rPr sz="24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nilai</a:t>
            </a:r>
            <a:endParaRPr sz="2400">
              <a:latin typeface="Arial MT"/>
              <a:cs typeface="Arial MT"/>
            </a:endParaRPr>
          </a:p>
          <a:p>
            <a:pPr marL="937894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terbesar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tersisa.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Misal: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 =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32,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tersedia: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1, 5,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10,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25</a:t>
            </a:r>
            <a:endParaRPr sz="24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tabLst>
                <a:tab pos="4747260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Langkah</a:t>
            </a:r>
            <a:r>
              <a:rPr sz="24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pilih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buah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25	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(Total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25)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44" y="3888485"/>
            <a:ext cx="40786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Langkah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 pilih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 buah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Langkah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 pilih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 buah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8823" y="3888485"/>
            <a:ext cx="3236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(Total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= 25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5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30)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(Total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= 25+5+1+1=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32)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985461"/>
            <a:ext cx="7390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  <a:tab pos="524192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Solusi: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minimum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4	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(solusi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optimal!)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86500" y="0"/>
            <a:ext cx="2857500" cy="6771640"/>
            <a:chOff x="6286500" y="0"/>
            <a:chExt cx="2857500" cy="67716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6500" y="0"/>
              <a:ext cx="2857499" cy="18790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0955" y="6423659"/>
              <a:ext cx="295655" cy="34747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1066764"/>
              <a:ext cx="4480693" cy="42733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0268" y="6423659"/>
              <a:ext cx="466344" cy="3474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326628" y="6460642"/>
            <a:ext cx="2819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107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28966"/>
            <a:ext cx="8041005" cy="50374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Elemen-elemen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greedy:</a:t>
            </a:r>
            <a:endParaRPr sz="2400">
              <a:latin typeface="Arial MT"/>
              <a:cs typeface="Arial MT"/>
            </a:endParaRPr>
          </a:p>
          <a:p>
            <a:pPr marL="960755" indent="-33909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96139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kandidat,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  <a:p>
            <a:pPr marL="961390" indent="-339725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96202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solusi,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961390" indent="-33972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96202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Fungsi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seleksi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r>
              <a:rPr sz="24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2400">
              <a:latin typeface="Arial MT"/>
              <a:cs typeface="Arial MT"/>
            </a:endParaRPr>
          </a:p>
          <a:p>
            <a:pPr marL="961390" indent="-33972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96202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Fungsi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kelayakan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feasible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2400">
              <a:latin typeface="Arial MT"/>
              <a:cs typeface="Arial MT"/>
            </a:endParaRPr>
          </a:p>
          <a:p>
            <a:pPr marL="960755" indent="-33909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96139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Fungsi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obyektif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kata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lain:</a:t>
            </a:r>
            <a:endParaRPr sz="2400">
              <a:latin typeface="Arial MT"/>
              <a:cs typeface="Arial MT"/>
            </a:endParaRPr>
          </a:p>
          <a:p>
            <a:pPr marL="622300" marR="880744">
              <a:lnSpc>
                <a:spcPts val="2590"/>
              </a:lnSpc>
              <a:spcBef>
                <a:spcPts val="61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4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melibatkan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pencarian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sebuah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bagian,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kandidat,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;</a:t>
            </a:r>
            <a:endParaRPr sz="2400">
              <a:latin typeface="Arial MT"/>
              <a:cs typeface="Arial MT"/>
            </a:endParaRPr>
          </a:p>
          <a:p>
            <a:pPr marL="622300" marR="5080">
              <a:lnSpc>
                <a:spcPts val="2590"/>
              </a:lnSpc>
              <a:spcBef>
                <a:spcPts val="58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hal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ini,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harus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memenuhi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beberapa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kriteria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ditentukan,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yaitu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menyatakan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suatu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dioptimisasi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oleh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fungsi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obyektif.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0956" y="6423659"/>
            <a:ext cx="295655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28625"/>
            <a:ext cx="8043545" cy="544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masalah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penukaran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uang:</a:t>
            </a:r>
            <a:endParaRPr sz="2400">
              <a:latin typeface="Arial MT"/>
              <a:cs typeface="Arial MT"/>
            </a:endParaRPr>
          </a:p>
          <a:p>
            <a:pPr marL="622300" marR="650875" indent="-610235">
              <a:lnSpc>
                <a:spcPct val="80100"/>
              </a:lnSpc>
              <a:spcBef>
                <a:spcPts val="570"/>
              </a:spcBef>
              <a:buClr>
                <a:srgbClr val="E2E2FF"/>
              </a:buClr>
              <a:buFont typeface="Arial MT"/>
              <a:buChar char="•"/>
              <a:tabLst>
                <a:tab pos="622300" algn="l"/>
                <a:tab pos="622935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Himpunan</a:t>
            </a:r>
            <a:r>
              <a:rPr sz="240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kandidat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merepresentasikan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nilai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1,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5,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10,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25, paling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sedikit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mengandung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satu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nilai.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Font typeface="Arial MT"/>
              <a:buChar char="•"/>
            </a:pPr>
            <a:endParaRPr sz="3000">
              <a:latin typeface="Arial MT"/>
              <a:cs typeface="Arial MT"/>
            </a:endParaRPr>
          </a:p>
          <a:p>
            <a:pPr marL="622300" marR="375920" indent="-610235">
              <a:lnSpc>
                <a:spcPct val="80000"/>
              </a:lnSpc>
              <a:spcBef>
                <a:spcPts val="5"/>
              </a:spcBef>
              <a:buClr>
                <a:srgbClr val="E2E2FF"/>
              </a:buClr>
              <a:buFont typeface="Arial MT"/>
              <a:buChar char="•"/>
              <a:tabLst>
                <a:tab pos="622300" algn="l"/>
                <a:tab pos="622935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Himpunan</a:t>
            </a:r>
            <a:r>
              <a:rPr sz="240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solusi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nilai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dipilih</a:t>
            </a:r>
            <a:r>
              <a:rPr sz="24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tepat 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sama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jumlahnya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nilai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uang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ditukarkan.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Font typeface="Arial MT"/>
              <a:buChar char="•"/>
            </a:pPr>
            <a:endParaRPr sz="3000">
              <a:latin typeface="Arial MT"/>
              <a:cs typeface="Arial MT"/>
            </a:endParaRPr>
          </a:p>
          <a:p>
            <a:pPr marL="622300" marR="137160" indent="-610235">
              <a:lnSpc>
                <a:spcPct val="80000"/>
              </a:lnSpc>
              <a:buClr>
                <a:srgbClr val="E2E2FF"/>
              </a:buClr>
              <a:buFont typeface="Arial MT"/>
              <a:buChar char="•"/>
              <a:tabLst>
                <a:tab pos="622300" algn="l"/>
                <a:tab pos="622935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Fungsi</a:t>
            </a:r>
            <a:r>
              <a:rPr sz="24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seleksi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pilihlah</a:t>
            </a:r>
            <a:r>
              <a:rPr sz="24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bernilai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tertinggi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dari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kandidat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tersisa.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2E2FF"/>
              </a:buClr>
              <a:buFont typeface="Arial MT"/>
              <a:buChar char="•"/>
            </a:pPr>
            <a:endParaRPr sz="2950">
              <a:latin typeface="Arial MT"/>
              <a:cs typeface="Arial MT"/>
            </a:endParaRPr>
          </a:p>
          <a:p>
            <a:pPr marL="622300" marR="119380" indent="-610235">
              <a:lnSpc>
                <a:spcPts val="2300"/>
              </a:lnSpc>
              <a:buClr>
                <a:srgbClr val="E2E2FF"/>
              </a:buClr>
              <a:buFont typeface="Arial MT"/>
              <a:buChar char="•"/>
              <a:tabLst>
                <a:tab pos="622300" algn="l"/>
                <a:tab pos="622935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Fungsi</a:t>
            </a:r>
            <a:r>
              <a:rPr sz="2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layak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memeriksa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apakah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nilai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dari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dipilih</a:t>
            </a:r>
            <a:r>
              <a:rPr sz="24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melebihi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uang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harus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dibayar.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2E2FF"/>
              </a:buClr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622300" indent="-610235">
              <a:lnSpc>
                <a:spcPct val="100000"/>
              </a:lnSpc>
              <a:buClr>
                <a:srgbClr val="E2E2FF"/>
              </a:buClr>
              <a:buFont typeface="Arial MT"/>
              <a:buChar char="•"/>
              <a:tabLst>
                <a:tab pos="622300" algn="l"/>
                <a:tab pos="622935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Fungsi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obyektif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digunakan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minimum.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28625"/>
            <a:ext cx="7989570" cy="52933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33655" indent="-343535">
              <a:lnSpc>
                <a:spcPct val="80000"/>
              </a:lnSpc>
              <a:spcBef>
                <a:spcPts val="675"/>
              </a:spcBef>
              <a:buClr>
                <a:srgbClr val="E2E2FF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Warning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Optimum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belum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tentu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merupakan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optimum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(terbaik),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tetapi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sub-optimum</a:t>
            </a:r>
            <a:r>
              <a:rPr sz="240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atau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pseudo-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optimum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Alasan:</a:t>
            </a:r>
            <a:endParaRPr sz="2400">
              <a:latin typeface="Arial MT"/>
              <a:cs typeface="Arial MT"/>
            </a:endParaRPr>
          </a:p>
          <a:p>
            <a:pPr marL="686435" marR="49530" lvl="1" indent="-330835">
              <a:lnSpc>
                <a:spcPct val="100000"/>
              </a:lnSpc>
              <a:buAutoNum type="arabicPeriod"/>
              <a:tabLst>
                <a:tab pos="69532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4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beroperasi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secara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menyeluruh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terhadap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semua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alternatif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ada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(sebagaimana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metode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exhaustive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search)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AutoNum type="arabicPeriod"/>
            </a:pPr>
            <a:endParaRPr sz="2500">
              <a:latin typeface="Arial MT"/>
              <a:cs typeface="Arial MT"/>
            </a:endParaRPr>
          </a:p>
          <a:p>
            <a:pPr marL="686435" marR="5080" lvl="1" indent="-330835">
              <a:lnSpc>
                <a:spcPct val="100000"/>
              </a:lnSpc>
              <a:buAutoNum type="arabicPeriod"/>
              <a:tabLst>
                <a:tab pos="69532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Terdapat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beberapa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fungsi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SELEKSI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berbeda,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sehingga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kita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harus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memilih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fungsi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tepat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kita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ingin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menghasilkan</a:t>
            </a:r>
            <a:r>
              <a:rPr sz="24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optiamal.</a:t>
            </a:r>
            <a:endParaRPr sz="2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 MT"/>
              <a:buAutoNum type="arabicPeriod"/>
            </a:pPr>
            <a:endParaRPr sz="2950">
              <a:latin typeface="Arial MT"/>
              <a:cs typeface="Arial MT"/>
            </a:endParaRPr>
          </a:p>
          <a:p>
            <a:pPr marL="355600" marR="568960" indent="-343535">
              <a:lnSpc>
                <a:spcPts val="230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Jadi,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sebagian</a:t>
            </a:r>
            <a:r>
              <a:rPr sz="24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masalah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4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tidak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selalu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berhasil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memberikan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optimal.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12852"/>
            <a:ext cx="5075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Skema</a:t>
            </a:r>
            <a:r>
              <a:rPr sz="2800" spc="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umum</a:t>
            </a:r>
            <a:r>
              <a:rPr sz="2800" spc="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algoritma</a:t>
            </a:r>
            <a:r>
              <a:rPr sz="2800" spc="40" dirty="0">
                <a:solidFill>
                  <a:srgbClr val="FFFFFF"/>
                </a:solidFill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dirty="0">
                <a:solidFill>
                  <a:srgbClr val="FFFFFF"/>
                </a:solidFill>
              </a:rPr>
              <a:t>: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6766" y="765103"/>
          <a:ext cx="8066404" cy="5000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505"/>
                <a:gridCol w="7611109"/>
                <a:gridCol w="351790"/>
              </a:tblGrid>
              <a:tr h="4751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614"/>
                        </a:lnSpc>
                        <a:spcBef>
                          <a:spcPts val="1395"/>
                        </a:spcBef>
                      </a:pP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function</a:t>
                      </a:r>
                      <a:r>
                        <a:rPr sz="1150" spc="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greedy(</a:t>
                      </a: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input</a:t>
                      </a:r>
                      <a:r>
                        <a:rPr sz="1150" spc="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C:</a:t>
                      </a:r>
                      <a:r>
                        <a:rPr sz="1150" spc="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5" dirty="0">
                          <a:latin typeface="Courier New"/>
                          <a:cs typeface="Courier New"/>
                        </a:rPr>
                        <a:t>himpunan_kandidat)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</a:t>
                      </a:r>
                      <a:r>
                        <a:rPr sz="1400" spc="5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himpunan_kandidat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271780" marR="1402715" indent="-174625">
                        <a:lnSpc>
                          <a:spcPts val="1300"/>
                        </a:lnSpc>
                        <a:spcBef>
                          <a:spcPts val="45"/>
                        </a:spcBef>
                      </a:pPr>
                      <a:r>
                        <a:rPr sz="1150" i="1" spc="-10" dirty="0">
                          <a:latin typeface="Courier New"/>
                          <a:cs typeface="Courier New"/>
                        </a:rPr>
                        <a:t>{</a:t>
                      </a:r>
                      <a:r>
                        <a:rPr sz="1150" i="1" spc="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Mengembalikan</a:t>
                      </a:r>
                      <a:r>
                        <a:rPr sz="1150" i="1" spc="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solusi</a:t>
                      </a:r>
                      <a:r>
                        <a:rPr sz="1150" i="1" spc="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dari</a:t>
                      </a:r>
                      <a:r>
                        <a:rPr sz="1150" i="1" spc="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persoalan</a:t>
                      </a:r>
                      <a:r>
                        <a:rPr sz="1150" i="1" spc="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optimasi</a:t>
                      </a:r>
                      <a:r>
                        <a:rPr sz="1150" i="1" spc="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dengan</a:t>
                      </a:r>
                      <a:r>
                        <a:rPr sz="1150" i="1" spc="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algoritma</a:t>
                      </a:r>
                      <a:r>
                        <a:rPr sz="1150" i="1" spc="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greedy </a:t>
                      </a:r>
                      <a:r>
                        <a:rPr sz="1150" i="1" spc="-6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Masukan:</a:t>
                      </a:r>
                      <a:r>
                        <a:rPr sz="1150" i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himpunan</a:t>
                      </a:r>
                      <a:r>
                        <a:rPr sz="1150" i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kandidat</a:t>
                      </a:r>
                      <a:r>
                        <a:rPr sz="1150" i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C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271780">
                        <a:lnSpc>
                          <a:spcPts val="1220"/>
                        </a:lnSpc>
                      </a:pPr>
                      <a:r>
                        <a:rPr sz="1150" i="1" spc="-10" dirty="0">
                          <a:latin typeface="Courier New"/>
                          <a:cs typeface="Courier New"/>
                        </a:rPr>
                        <a:t>Keluaran:</a:t>
                      </a:r>
                      <a:r>
                        <a:rPr sz="1150" i="1" spc="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himpunan</a:t>
                      </a:r>
                      <a:r>
                        <a:rPr sz="1150" i="1" spc="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solusi</a:t>
                      </a:r>
                      <a:r>
                        <a:rPr sz="1150" i="1" spc="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yang</a:t>
                      </a:r>
                      <a:r>
                        <a:rPr sz="1150" i="1" spc="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bertipe</a:t>
                      </a:r>
                      <a:r>
                        <a:rPr sz="1150" i="1" spc="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himpunan_kandidat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97790">
                        <a:lnSpc>
                          <a:spcPts val="1280"/>
                        </a:lnSpc>
                      </a:pPr>
                      <a:r>
                        <a:rPr sz="1150" i="1" dirty="0">
                          <a:latin typeface="Courier New"/>
                          <a:cs typeface="Courier New"/>
                        </a:rPr>
                        <a:t>}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97790">
                        <a:lnSpc>
                          <a:spcPts val="1295"/>
                        </a:lnSpc>
                      </a:pPr>
                      <a:r>
                        <a:rPr sz="1150" b="1" spc="-10" dirty="0">
                          <a:latin typeface="Courier New"/>
                          <a:cs typeface="Courier New"/>
                        </a:rPr>
                        <a:t>Deklarasi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446405">
                        <a:lnSpc>
                          <a:spcPts val="1315"/>
                        </a:lnSpc>
                      </a:pPr>
                      <a:r>
                        <a:rPr sz="1150" spc="-1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1150" spc="-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150" spc="-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kandidat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446405">
                        <a:lnSpc>
                          <a:spcPts val="1340"/>
                        </a:lnSpc>
                      </a:pPr>
                      <a:r>
                        <a:rPr sz="1150" spc="-10" dirty="0">
                          <a:latin typeface="Courier New"/>
                          <a:cs typeface="Courier New"/>
                        </a:rPr>
                        <a:t>S : himpunan_kandidat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50" b="1" spc="-10" dirty="0">
                          <a:latin typeface="Courier New"/>
                          <a:cs typeface="Courier New"/>
                        </a:rPr>
                        <a:t>Algoritma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: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484505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1325245" algn="l"/>
                        </a:tabLst>
                      </a:pPr>
                      <a:r>
                        <a:rPr sz="1150" spc="-10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15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150" spc="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{}	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{ inisialisasi</a:t>
                      </a:r>
                      <a:r>
                        <a:rPr sz="1150" i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S dengan kosong</a:t>
                      </a:r>
                      <a:r>
                        <a:rPr sz="1150" i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}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4845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while</a:t>
                      </a:r>
                      <a:r>
                        <a:rPr sz="115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not</a:t>
                      </a:r>
                      <a:r>
                        <a:rPr sz="11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SOLUSI(S))</a:t>
                      </a:r>
                      <a:r>
                        <a:rPr sz="11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and</a:t>
                      </a:r>
                      <a:r>
                        <a:rPr sz="11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(C</a:t>
                      </a:r>
                      <a:r>
                        <a:rPr sz="11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5" dirty="0">
                          <a:latin typeface="Symbol"/>
                          <a:cs typeface="Symbol"/>
                        </a:rPr>
                        <a:t></a:t>
                      </a:r>
                      <a:r>
                        <a:rPr sz="1150" spc="4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{}</a:t>
                      </a:r>
                      <a:r>
                        <a:rPr sz="11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) </a:t>
                      </a: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do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708025">
                        <a:lnSpc>
                          <a:spcPct val="100000"/>
                        </a:lnSpc>
                        <a:spcBef>
                          <a:spcPts val="114"/>
                        </a:spcBef>
                        <a:tabLst>
                          <a:tab pos="2669540" algn="l"/>
                        </a:tabLst>
                      </a:pPr>
                      <a:r>
                        <a:rPr sz="1150" spc="-1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1150" spc="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150" spc="4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SELEKSI(C)	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{</a:t>
                      </a:r>
                      <a:r>
                        <a:rPr sz="1150" i="1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pilih</a:t>
                      </a:r>
                      <a:r>
                        <a:rPr sz="1150" i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sebuah</a:t>
                      </a:r>
                      <a:r>
                        <a:rPr sz="1150" i="1" spc="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kandidat</a:t>
                      </a:r>
                      <a:r>
                        <a:rPr sz="1150" i="1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dari</a:t>
                      </a:r>
                      <a:r>
                        <a:rPr sz="1150" i="1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C}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708025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2682875" algn="l"/>
                        </a:tabLst>
                      </a:pPr>
                      <a:r>
                        <a:rPr sz="1150" spc="-10" dirty="0"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1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150" spc="3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150" spc="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150" spc="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{x}	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{</a:t>
                      </a:r>
                      <a:r>
                        <a:rPr sz="1150" i="1" spc="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elemen</a:t>
                      </a:r>
                      <a:r>
                        <a:rPr sz="1150" i="1" spc="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himpunan</a:t>
                      </a:r>
                      <a:r>
                        <a:rPr sz="1150" i="1" spc="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kandidat</a:t>
                      </a:r>
                      <a:r>
                        <a:rPr sz="1150" i="1" spc="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berkurang</a:t>
                      </a:r>
                      <a:r>
                        <a:rPr sz="1150" i="1" spc="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satu</a:t>
                      </a:r>
                      <a:r>
                        <a:rPr sz="1150" i="1" spc="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}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1100455" marR="4908550" indent="-349250">
                        <a:lnSpc>
                          <a:spcPct val="108200"/>
                        </a:lnSpc>
                      </a:pP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if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 LAYAK(S</a:t>
                      </a:r>
                      <a:r>
                        <a:rPr sz="115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Symbol"/>
                          <a:cs typeface="Symbol"/>
                        </a:rPr>
                        <a:t></a:t>
                      </a:r>
                      <a:r>
                        <a:rPr sz="11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{x}) </a:t>
                      </a: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then </a:t>
                      </a:r>
                      <a:r>
                        <a:rPr sz="1150" spc="-68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S </a:t>
                      </a:r>
                      <a:r>
                        <a:rPr sz="1150" spc="-10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15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S </a:t>
                      </a:r>
                      <a:r>
                        <a:rPr sz="1150" spc="-10" dirty="0">
                          <a:latin typeface="Symbol"/>
                          <a:cs typeface="Symbol"/>
                        </a:rPr>
                        <a:t></a:t>
                      </a:r>
                      <a:r>
                        <a:rPr sz="115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{x}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533400" marR="6372225" indent="212090">
                        <a:lnSpc>
                          <a:spcPts val="1290"/>
                        </a:lnSpc>
                        <a:spcBef>
                          <a:spcPts val="45"/>
                        </a:spcBef>
                      </a:pP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endif </a:t>
                      </a:r>
                      <a:r>
                        <a:rPr sz="1150" spc="-68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endwhile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484505">
                        <a:lnSpc>
                          <a:spcPts val="1270"/>
                        </a:lnSpc>
                      </a:pPr>
                      <a:r>
                        <a:rPr sz="1150" i="1" spc="-10" dirty="0">
                          <a:latin typeface="Courier New"/>
                          <a:cs typeface="Courier New"/>
                        </a:rPr>
                        <a:t>{SOLUSI(S)</a:t>
                      </a:r>
                      <a:r>
                        <a:rPr sz="1150" i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or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 C =</a:t>
                      </a:r>
                      <a:r>
                        <a:rPr sz="1150" i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i="1" spc="-10" dirty="0">
                          <a:latin typeface="Courier New"/>
                          <a:cs typeface="Courier New"/>
                        </a:rPr>
                        <a:t>{} }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46125" marR="5636260" indent="-261620">
                        <a:lnSpc>
                          <a:spcPts val="1300"/>
                        </a:lnSpc>
                      </a:pP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if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 SOLUSI(S) </a:t>
                      </a: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then </a:t>
                      </a:r>
                      <a:r>
                        <a:rPr sz="1150" spc="-68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return</a:t>
                      </a:r>
                      <a:r>
                        <a:rPr sz="1150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S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484505">
                        <a:lnSpc>
                          <a:spcPts val="1220"/>
                        </a:lnSpc>
                      </a:pP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else</a:t>
                      </a:r>
                      <a:endParaRPr sz="1150">
                        <a:latin typeface="Courier New"/>
                        <a:cs typeface="Courier New"/>
                      </a:endParaRPr>
                    </a:p>
                    <a:p>
                      <a:pPr marL="484505" marR="4677410" indent="260985">
                        <a:lnSpc>
                          <a:spcPts val="1300"/>
                        </a:lnSpc>
                        <a:spcBef>
                          <a:spcPts val="70"/>
                        </a:spcBef>
                      </a:pP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write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(’tidak</a:t>
                      </a:r>
                      <a:r>
                        <a:rPr sz="1150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ada</a:t>
                      </a:r>
                      <a:r>
                        <a:rPr sz="11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spc="-10" dirty="0">
                          <a:latin typeface="Courier New"/>
                          <a:cs typeface="Courier New"/>
                        </a:rPr>
                        <a:t>solusi’) </a:t>
                      </a:r>
                      <a:r>
                        <a:rPr sz="1150" spc="-6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1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endif</a:t>
                      </a:r>
                      <a:endParaRPr sz="1150">
                        <a:latin typeface="Courier New"/>
                        <a:cs typeface="Courier New"/>
                      </a:endParaRPr>
                    </a:p>
                  </a:txBody>
                  <a:tcPr marL="0" marR="0" marT="1771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4916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47217" y="6030874"/>
            <a:ext cx="8089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indent="-18796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0066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akhir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lelaran,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terbentuk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optimum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lokal.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6335369"/>
            <a:ext cx="62439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025" indent="-187960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0066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akhir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kalang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while-do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diperoleh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optimum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global.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6280" y="6423659"/>
            <a:ext cx="370331" cy="3474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22640" y="6460642"/>
            <a:ext cx="1752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FFFFFF"/>
                </a:solidFill>
                <a:latin typeface="Arial MT"/>
                <a:cs typeface="Arial MT"/>
              </a:rPr>
              <a:t>11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96848"/>
            <a:ext cx="6196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E2E2FF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Contoh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tinjau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masalah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penukaran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uang.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44" y="1428750"/>
            <a:ext cx="377507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3565" marR="622935" indent="-571500">
              <a:lnSpc>
                <a:spcPct val="100000"/>
              </a:lnSpc>
              <a:spcBef>
                <a:spcPts val="105"/>
              </a:spcBef>
              <a:tabLst>
                <a:tab pos="58356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(a)	Koin: 5, 4, 3, dan 1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Uang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ditukar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7.</a:t>
            </a:r>
            <a:endParaRPr sz="2000">
              <a:latin typeface="Arial MT"/>
              <a:cs typeface="Arial MT"/>
            </a:endParaRPr>
          </a:p>
          <a:p>
            <a:pPr marL="583565">
              <a:lnSpc>
                <a:spcPct val="100000"/>
              </a:lnSpc>
              <a:tabLst>
                <a:tab pos="233426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:	7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000">
              <a:latin typeface="Arial MT"/>
              <a:cs typeface="Arial MT"/>
            </a:endParaRPr>
          </a:p>
          <a:p>
            <a:pPr marL="58356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optimal: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828" y="2038350"/>
            <a:ext cx="27571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koin)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optimal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koin)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144" y="2953004"/>
            <a:ext cx="534289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356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(b)	Koin: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10,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7,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000">
              <a:latin typeface="Arial MT"/>
              <a:cs typeface="Arial MT"/>
            </a:endParaRPr>
          </a:p>
          <a:p>
            <a:pPr marL="58356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Uang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ditukar: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endParaRPr sz="2000">
              <a:latin typeface="Arial MT"/>
              <a:cs typeface="Arial MT"/>
            </a:endParaRPr>
          </a:p>
          <a:p>
            <a:pPr marL="583565">
              <a:lnSpc>
                <a:spcPct val="100000"/>
              </a:lnSpc>
              <a:tabLst>
                <a:tab pos="233426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:	15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000">
              <a:latin typeface="Arial MT"/>
              <a:cs typeface="Arial MT"/>
            </a:endParaRPr>
          </a:p>
          <a:p>
            <a:pPr marL="58356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optimal: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8009" y="3562603"/>
            <a:ext cx="16351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(6</a:t>
            </a:r>
            <a:r>
              <a:rPr sz="2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koin)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(hanya</a:t>
            </a:r>
            <a:r>
              <a:rPr sz="20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koin)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144" y="4477258"/>
            <a:ext cx="52724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marR="2197100" indent="-5715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(c)	Koin: 15, 10, dan 1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Uang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ditukar:</a:t>
            </a:r>
            <a:r>
              <a:rPr sz="2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20</a:t>
            </a:r>
            <a:endParaRPr sz="2000">
              <a:latin typeface="Arial MT"/>
              <a:cs typeface="Arial MT"/>
            </a:endParaRPr>
          </a:p>
          <a:p>
            <a:pPr marL="58356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20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 +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000">
              <a:latin typeface="Arial MT"/>
              <a:cs typeface="Arial MT"/>
            </a:endParaRPr>
          </a:p>
          <a:p>
            <a:pPr marL="58356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optimal: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20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8009" y="5086858"/>
            <a:ext cx="87312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(6</a:t>
            </a:r>
            <a:r>
              <a:rPr sz="20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koin)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(2</a:t>
            </a:r>
            <a:r>
              <a:rPr sz="20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koin)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91883" y="0"/>
            <a:ext cx="2452370" cy="6771640"/>
            <a:chOff x="6691883" y="0"/>
            <a:chExt cx="2452370" cy="67716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1883" y="0"/>
              <a:ext cx="2452116" cy="16139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98449"/>
            <a:ext cx="7969250" cy="53181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168275" indent="-343535">
              <a:lnSpc>
                <a:spcPts val="2690"/>
              </a:lnSpc>
              <a:spcBef>
                <a:spcPts val="74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sistem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mata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uang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dollar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AS,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euro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Eropa,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crown</a:t>
            </a:r>
            <a:r>
              <a:rPr sz="28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Swedia,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selalu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memberikan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optimum.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2E2FF"/>
              </a:buClr>
              <a:buFont typeface="Arial MT"/>
              <a:buChar char="•"/>
            </a:pPr>
            <a:endParaRPr sz="3500">
              <a:latin typeface="Arial MT"/>
              <a:cs typeface="Arial MT"/>
            </a:endParaRPr>
          </a:p>
          <a:p>
            <a:pPr marL="355600" marR="5080" indent="-343535">
              <a:lnSpc>
                <a:spcPct val="8000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Contoh: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Uang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$6,39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ditukar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uang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kertas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bill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cent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),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kita dapat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memilih:</a:t>
            </a:r>
            <a:endParaRPr sz="2800">
              <a:latin typeface="Arial MT"/>
              <a:cs typeface="Arial MT"/>
            </a:endParaRPr>
          </a:p>
          <a:p>
            <a:pPr marL="1144905" lvl="1" indent="-218440">
              <a:lnSpc>
                <a:spcPct val="100000"/>
              </a:lnSpc>
              <a:buChar char="-"/>
              <a:tabLst>
                <a:tab pos="114554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Satu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buah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uang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kertas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senilai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$5</a:t>
            </a:r>
            <a:endParaRPr sz="2800">
              <a:latin typeface="Arial MT"/>
              <a:cs typeface="Arial MT"/>
            </a:endParaRPr>
          </a:p>
          <a:p>
            <a:pPr marL="1144905" lvl="1" indent="-218440">
              <a:lnSpc>
                <a:spcPct val="100000"/>
              </a:lnSpc>
              <a:buChar char="-"/>
              <a:tabLst>
                <a:tab pos="114554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Satu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buah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uang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kertas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senilai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$1</a:t>
            </a:r>
            <a:endParaRPr sz="2800">
              <a:latin typeface="Arial MT"/>
              <a:cs typeface="Arial MT"/>
            </a:endParaRPr>
          </a:p>
          <a:p>
            <a:pPr marL="1144905" lvl="1" indent="-218440">
              <a:lnSpc>
                <a:spcPct val="100000"/>
              </a:lnSpc>
              <a:buChar char="-"/>
              <a:tabLst>
                <a:tab pos="1145540" algn="l"/>
                <a:tab pos="282384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Satu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	25</a:t>
            </a:r>
            <a:r>
              <a:rPr sz="2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sen</a:t>
            </a:r>
            <a:endParaRPr sz="2800">
              <a:latin typeface="Arial MT"/>
              <a:cs typeface="Arial MT"/>
            </a:endParaRPr>
          </a:p>
          <a:p>
            <a:pPr marL="1144905" lvl="1" indent="-218440">
              <a:lnSpc>
                <a:spcPct val="100000"/>
              </a:lnSpc>
              <a:buChar char="-"/>
              <a:tabLst>
                <a:tab pos="114554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Satu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sen</a:t>
            </a:r>
            <a:endParaRPr sz="2800">
              <a:latin typeface="Arial MT"/>
              <a:cs typeface="Arial MT"/>
            </a:endParaRPr>
          </a:p>
          <a:p>
            <a:pPr marL="1144905" lvl="1" indent="-218440">
              <a:lnSpc>
                <a:spcPct val="100000"/>
              </a:lnSpc>
              <a:buChar char="-"/>
              <a:tabLst>
                <a:tab pos="114554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Empat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 sen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 MT"/>
              <a:cs typeface="Arial MT"/>
            </a:endParaRPr>
          </a:p>
          <a:p>
            <a:pPr marL="20891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$5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$1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+ 25c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10c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1c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1c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1c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+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1c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$6,39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73011" y="3857244"/>
            <a:ext cx="2571115" cy="2914015"/>
            <a:chOff x="6573011" y="3857244"/>
            <a:chExt cx="2571115" cy="2914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3011" y="3857244"/>
              <a:ext cx="2570987" cy="16931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1" y="6423660"/>
              <a:ext cx="381000" cy="3474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73404"/>
            <a:ext cx="7837170" cy="4634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jawaban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terbaik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mutlak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tidak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diperlukan,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maka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sering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berguna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untuk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menghasilkan solusi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hampiran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approximation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),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2E2FF"/>
              </a:buClr>
              <a:buFont typeface="Arial MT"/>
              <a:buChar char="•"/>
            </a:pPr>
            <a:endParaRPr sz="4050">
              <a:latin typeface="Arial MT"/>
              <a:cs typeface="Arial MT"/>
            </a:endParaRPr>
          </a:p>
          <a:p>
            <a:pPr marL="355600" marR="408305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daripada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menggunakan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lebih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rumit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menghasilkan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 eksak.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2E2FF"/>
              </a:buClr>
              <a:buFont typeface="Arial MT"/>
              <a:buChar char="•"/>
            </a:pPr>
            <a:endParaRPr sz="4050">
              <a:latin typeface="Arial MT"/>
              <a:cs typeface="Arial MT"/>
            </a:endParaRPr>
          </a:p>
          <a:p>
            <a:pPr marL="355600" marR="646430" indent="-343535"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Bila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optimum,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maka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keoptimalannya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itu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dapat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dibuktikan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secara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matematis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068" y="333756"/>
              <a:ext cx="2299716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9320" y="333756"/>
              <a:ext cx="833628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8483" y="333756"/>
              <a:ext cx="6286500" cy="112166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6226" y="469137"/>
            <a:ext cx="7451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Contoh-contoh</a:t>
            </a:r>
            <a:r>
              <a:rPr sz="4000" spc="20" dirty="0"/>
              <a:t> </a:t>
            </a:r>
            <a:r>
              <a:rPr sz="4000" spc="-5" dirty="0"/>
              <a:t>Algoritma</a:t>
            </a:r>
            <a:r>
              <a:rPr sz="4000" spc="5" dirty="0"/>
              <a:t> </a:t>
            </a:r>
            <a:r>
              <a:rPr sz="4000" spc="-5" dirty="0"/>
              <a:t>Greedy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23240" y="1279423"/>
            <a:ext cx="7731125" cy="25869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75"/>
              </a:spcBef>
              <a:tabLst>
                <a:tab pos="635000" algn="l"/>
              </a:tabLst>
            </a:pPr>
            <a:r>
              <a:rPr sz="2800" b="1" dirty="0">
                <a:solidFill>
                  <a:srgbClr val="E2E2FF"/>
                </a:solidFill>
                <a:latin typeface="Arial"/>
                <a:cs typeface="Arial"/>
              </a:rPr>
              <a:t>1.	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Masalah penukaran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uang</a:t>
            </a:r>
            <a:endParaRPr sz="2800">
              <a:latin typeface="Arial"/>
              <a:cs typeface="Arial"/>
            </a:endParaRPr>
          </a:p>
          <a:p>
            <a:pPr marL="6350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Nilai uang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ditukar: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635000" marR="1121410" indent="-20320">
              <a:lnSpc>
                <a:spcPct val="120000"/>
              </a:lnSpc>
              <a:tabLst>
                <a:tab pos="485394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80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multiset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):	{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…}.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solusi: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{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…,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},</a:t>
            </a:r>
            <a:endParaRPr sz="2800">
              <a:latin typeface="Arial MT"/>
              <a:cs typeface="Arial MT"/>
            </a:endParaRPr>
          </a:p>
          <a:p>
            <a:pPr marL="939800">
              <a:lnSpc>
                <a:spcPct val="100000"/>
              </a:lnSpc>
              <a:spcBef>
                <a:spcPts val="675"/>
              </a:spcBef>
            </a:pP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i="1" spc="375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 1 jika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i="1" spc="-15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dipilih,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i="1" spc="367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 0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i="1" spc="382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tidak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dipilih.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2416" y="4076700"/>
            <a:ext cx="7633970" cy="1670685"/>
          </a:xfrm>
          <a:custGeom>
            <a:avLst/>
            <a:gdLst/>
            <a:ahLst/>
            <a:cxnLst/>
            <a:rect l="l" t="t" r="r" b="b"/>
            <a:pathLst>
              <a:path w="7633970" h="1670685">
                <a:moveTo>
                  <a:pt x="7633716" y="0"/>
                </a:moveTo>
                <a:lnTo>
                  <a:pt x="0" y="0"/>
                </a:lnTo>
                <a:lnTo>
                  <a:pt x="0" y="1670303"/>
                </a:lnTo>
                <a:lnTo>
                  <a:pt x="7633716" y="1670303"/>
                </a:lnTo>
                <a:lnTo>
                  <a:pt x="7633716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2416" y="3964425"/>
            <a:ext cx="3494404" cy="6851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5"/>
              </a:spcBef>
            </a:pPr>
            <a:r>
              <a:rPr sz="2600" spc="5" dirty="0">
                <a:latin typeface="Times New Roman"/>
                <a:cs typeface="Times New Roman"/>
              </a:rPr>
              <a:t>Obyektif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persoalan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adalah</a:t>
            </a:r>
            <a:endParaRPr sz="2600">
              <a:latin typeface="Times New Roman"/>
              <a:cs typeface="Times New Roman"/>
            </a:endParaRPr>
          </a:p>
          <a:p>
            <a:pPr marR="510540" algn="r">
              <a:lnSpc>
                <a:spcPct val="100000"/>
              </a:lnSpc>
              <a:spcBef>
                <a:spcPts val="260"/>
              </a:spcBef>
            </a:pPr>
            <a:r>
              <a:rPr sz="1000" i="1" spc="10" dirty="0">
                <a:latin typeface="Times New Roman"/>
                <a:cs typeface="Times New Roman"/>
              </a:rPr>
              <a:t>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23135" y="4806676"/>
            <a:ext cx="48895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00" i="1" spc="5" dirty="0">
                <a:latin typeface="Times New Roman"/>
                <a:cs typeface="Times New Roman"/>
              </a:rPr>
              <a:t>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06050" y="4518638"/>
            <a:ext cx="2622550" cy="4273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1659255" algn="l"/>
              </a:tabLst>
            </a:pPr>
            <a:r>
              <a:rPr sz="3900" spc="7" baseline="1068" dirty="0">
                <a:latin typeface="Times New Roman"/>
                <a:cs typeface="Times New Roman"/>
              </a:rPr>
              <a:t>Min</a:t>
            </a:r>
            <a:r>
              <a:rPr sz="3900" spc="-22" baseline="1068" dirty="0">
                <a:latin typeface="Times New Roman"/>
                <a:cs typeface="Times New Roman"/>
              </a:rPr>
              <a:t>i</a:t>
            </a:r>
            <a:r>
              <a:rPr sz="3900" spc="15" baseline="1068" dirty="0">
                <a:latin typeface="Times New Roman"/>
                <a:cs typeface="Times New Roman"/>
              </a:rPr>
              <a:t>m</a:t>
            </a:r>
            <a:r>
              <a:rPr sz="3900" spc="-22" baseline="1068" dirty="0">
                <a:latin typeface="Times New Roman"/>
                <a:cs typeface="Times New Roman"/>
              </a:rPr>
              <a:t>i</a:t>
            </a:r>
            <a:r>
              <a:rPr sz="3900" spc="15" baseline="1068" dirty="0">
                <a:latin typeface="Times New Roman"/>
                <a:cs typeface="Times New Roman"/>
              </a:rPr>
              <a:t>s</a:t>
            </a:r>
            <a:r>
              <a:rPr sz="3900" spc="7" baseline="1068" dirty="0">
                <a:latin typeface="Times New Roman"/>
                <a:cs typeface="Times New Roman"/>
              </a:rPr>
              <a:t>asi</a:t>
            </a:r>
            <a:r>
              <a:rPr sz="3900" baseline="1068" dirty="0">
                <a:latin typeface="Times New Roman"/>
                <a:cs typeface="Times New Roman"/>
              </a:rPr>
              <a:t>	</a:t>
            </a:r>
            <a:r>
              <a:rPr sz="3900" i="1" spc="7" baseline="1068" dirty="0">
                <a:latin typeface="Times New Roman"/>
                <a:cs typeface="Times New Roman"/>
              </a:rPr>
              <a:t>F</a:t>
            </a:r>
            <a:r>
              <a:rPr sz="3900" i="1" spc="-7" baseline="1068" dirty="0">
                <a:latin typeface="Times New Roman"/>
                <a:cs typeface="Times New Roman"/>
              </a:rPr>
              <a:t> </a:t>
            </a:r>
            <a:r>
              <a:rPr sz="3900" spc="397" baseline="1068" dirty="0">
                <a:latin typeface="Times New Roman"/>
                <a:cs typeface="Times New Roman"/>
              </a:rPr>
              <a:t>=</a:t>
            </a:r>
            <a:r>
              <a:rPr sz="3900" spc="37" baseline="-4273" dirty="0">
                <a:latin typeface="Symbol"/>
                <a:cs typeface="Symbol"/>
              </a:rPr>
              <a:t></a:t>
            </a:r>
            <a:r>
              <a:rPr sz="3900" spc="-315" baseline="-4273" dirty="0">
                <a:latin typeface="Times New Roman"/>
                <a:cs typeface="Times New Roman"/>
              </a:rPr>
              <a:t> </a:t>
            </a:r>
            <a:r>
              <a:rPr sz="2600" i="1" spc="15" dirty="0">
                <a:latin typeface="Times New Roman"/>
                <a:cs typeface="Times New Roman"/>
              </a:rPr>
              <a:t>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02438" y="4909493"/>
            <a:ext cx="189230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00" i="1" spc="80" dirty="0">
                <a:latin typeface="Times New Roman"/>
                <a:cs typeface="Times New Roman"/>
              </a:rPr>
              <a:t>i</a:t>
            </a:r>
            <a:r>
              <a:rPr sz="1000" spc="-45" dirty="0">
                <a:latin typeface="Symbol"/>
                <a:cs typeface="Symbol"/>
              </a:rPr>
              <a:t></a:t>
            </a:r>
            <a:r>
              <a:rPr sz="1000" spc="1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88594" y="4517662"/>
            <a:ext cx="2252345" cy="4241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2600" spc="5" dirty="0">
                <a:latin typeface="Times New Roman"/>
                <a:cs typeface="Times New Roman"/>
              </a:rPr>
              <a:t>(fungsi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obyektif)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75419" y="5113464"/>
            <a:ext cx="79375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00" i="1" spc="20" dirty="0">
                <a:latin typeface="Times New Roman"/>
                <a:cs typeface="Times New Roman"/>
              </a:rPr>
              <a:t>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60524" y="5452111"/>
            <a:ext cx="280670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230504" algn="l"/>
              </a:tabLst>
            </a:pPr>
            <a:r>
              <a:rPr sz="1000" i="1" spc="10" dirty="0">
                <a:latin typeface="Times New Roman"/>
                <a:cs typeface="Times New Roman"/>
              </a:rPr>
              <a:t>i	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6050" y="5164509"/>
            <a:ext cx="3550920" cy="4273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3041015" algn="l"/>
              </a:tabLst>
            </a:pPr>
            <a:r>
              <a:rPr sz="3900" spc="7" baseline="1068" dirty="0">
                <a:latin typeface="Times New Roman"/>
                <a:cs typeface="Times New Roman"/>
              </a:rPr>
              <a:t>dengan </a:t>
            </a:r>
            <a:r>
              <a:rPr sz="3900" baseline="1068" dirty="0">
                <a:latin typeface="Times New Roman"/>
                <a:cs typeface="Times New Roman"/>
              </a:rPr>
              <a:t>kendala</a:t>
            </a:r>
            <a:r>
              <a:rPr sz="3900" spc="419" baseline="1068" dirty="0">
                <a:latin typeface="Times New Roman"/>
                <a:cs typeface="Times New Roman"/>
              </a:rPr>
              <a:t> </a:t>
            </a:r>
            <a:r>
              <a:rPr sz="3900" spc="89" baseline="-4273" dirty="0">
                <a:latin typeface="Symbol"/>
                <a:cs typeface="Symbol"/>
              </a:rPr>
              <a:t></a:t>
            </a:r>
            <a:r>
              <a:rPr sz="3900" spc="-569" baseline="-4273" dirty="0">
                <a:latin typeface="Times New Roman"/>
                <a:cs typeface="Times New Roman"/>
              </a:rPr>
              <a:t> </a:t>
            </a:r>
            <a:r>
              <a:rPr sz="2600" i="1" spc="40" dirty="0">
                <a:latin typeface="Times New Roman"/>
                <a:cs typeface="Times New Roman"/>
              </a:rPr>
              <a:t>d</a:t>
            </a:r>
            <a:r>
              <a:rPr sz="2600" i="1" spc="110" dirty="0">
                <a:latin typeface="Times New Roman"/>
                <a:cs typeface="Times New Roman"/>
              </a:rPr>
              <a:t> </a:t>
            </a:r>
            <a:r>
              <a:rPr sz="2600" i="1" spc="35" dirty="0">
                <a:latin typeface="Times New Roman"/>
                <a:cs typeface="Times New Roman"/>
              </a:rPr>
              <a:t>x	</a:t>
            </a:r>
            <a:r>
              <a:rPr sz="2600" spc="45" dirty="0">
                <a:latin typeface="Symbol"/>
                <a:cs typeface="Symbol"/>
              </a:rPr>
              <a:t>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i="1" spc="50" dirty="0">
                <a:latin typeface="Times New Roman"/>
                <a:cs typeface="Times New Roman"/>
              </a:rPr>
              <a:t>A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1360" y="5554928"/>
            <a:ext cx="197485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000" i="1" spc="10" dirty="0">
                <a:latin typeface="Times New Roman"/>
                <a:cs typeface="Times New Roman"/>
              </a:rPr>
              <a:t>i</a:t>
            </a:r>
            <a:r>
              <a:rPr sz="1000" i="1" spc="-15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Symbol"/>
                <a:cs typeface="Symbol"/>
              </a:rPr>
              <a:t></a:t>
            </a:r>
            <a:r>
              <a:rPr sz="1000" spc="2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37133"/>
            <a:ext cx="5867400" cy="1391667"/>
          </a:xfrm>
        </p:spPr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97" y="2026511"/>
            <a:ext cx="7346950" cy="83099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MENGANALISIS BEBERAPA STRATEGI ALGORITMA GREEDY SECARA KRITIS UNTUK MENYELESAIKAN SUATU PERMASALAHAN DENGAN MEMBERIKAN JUSTIIFIKASI EFISIENSI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425957"/>
            <a:ext cx="8119745" cy="5100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Penyelesaian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Arial"/>
                <a:cs typeface="Arial"/>
              </a:rPr>
              <a:t>exhaustive</a:t>
            </a:r>
            <a:r>
              <a:rPr sz="3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>
              <a:latin typeface="Arial"/>
              <a:cs typeface="Arial"/>
            </a:endParaRPr>
          </a:p>
          <a:p>
            <a:pPr marL="419100" marR="1901825" indent="-343535">
              <a:lnSpc>
                <a:spcPct val="12000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419100" algn="l"/>
                <a:tab pos="419734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Terdapat</a:t>
            </a:r>
            <a:r>
              <a:rPr sz="3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3150" i="1" spc="7" baseline="2513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150" i="1" spc="405" baseline="251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kemungkinan</a:t>
            </a:r>
            <a:r>
              <a:rPr sz="3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solusi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(nilai-nilai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{</a:t>
            </a:r>
            <a:r>
              <a:rPr sz="3200" i="1" spc="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150" spc="7" baseline="-21164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spc="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150" spc="7" baseline="-21164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…,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spc="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150" i="1" spc="7" baseline="-2116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}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2E2FF"/>
              </a:buClr>
              <a:buFont typeface="Arial MT"/>
              <a:buChar char="•"/>
            </a:pPr>
            <a:endParaRPr sz="4650">
              <a:latin typeface="Arial MT"/>
              <a:cs typeface="Arial MT"/>
            </a:endParaRPr>
          </a:p>
          <a:p>
            <a:pPr marL="419100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419100" algn="l"/>
                <a:tab pos="419734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mengevaluasi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fungsi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obyektif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=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2E2FF"/>
              </a:buClr>
              <a:buFont typeface="Arial MT"/>
              <a:buChar char="•"/>
            </a:pPr>
            <a:endParaRPr sz="4650">
              <a:latin typeface="Arial MT"/>
              <a:cs typeface="Arial MT"/>
            </a:endParaRPr>
          </a:p>
          <a:p>
            <a:pPr marL="419100" indent="-343535"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419100" algn="l"/>
                <a:tab pos="419734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Kompleksitas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exhaustive</a:t>
            </a:r>
            <a:r>
              <a:rPr sz="3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endParaRPr sz="3200">
              <a:latin typeface="Arial"/>
              <a:cs typeface="Arial"/>
            </a:endParaRPr>
          </a:p>
          <a:p>
            <a:pPr marL="419100">
              <a:lnSpc>
                <a:spcPct val="100000"/>
              </a:lnSpc>
              <a:spcBef>
                <a:spcPts val="15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seluruhnya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O(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ymbol"/>
                <a:cs typeface="Symbol"/>
              </a:rPr>
              <a:t></a:t>
            </a:r>
            <a:r>
              <a:rPr sz="32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3150" i="1" spc="7" baseline="2513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150" i="1" spc="419" baseline="251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20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50436" y="6019800"/>
              <a:ext cx="3557904" cy="838200"/>
            </a:xfrm>
            <a:custGeom>
              <a:avLst/>
              <a:gdLst/>
              <a:ahLst/>
              <a:cxnLst/>
              <a:rect l="l" t="t" r="r" b="b"/>
              <a:pathLst>
                <a:path w="3557904" h="838200">
                  <a:moveTo>
                    <a:pt x="294132" y="117106"/>
                  </a:moveTo>
                  <a:lnTo>
                    <a:pt x="256159" y="106464"/>
                  </a:lnTo>
                  <a:lnTo>
                    <a:pt x="56896" y="0"/>
                  </a:lnTo>
                  <a:lnTo>
                    <a:pt x="85344" y="31940"/>
                  </a:lnTo>
                  <a:lnTo>
                    <a:pt x="37973" y="53225"/>
                  </a:lnTo>
                  <a:lnTo>
                    <a:pt x="28448" y="117106"/>
                  </a:lnTo>
                  <a:lnTo>
                    <a:pt x="66421" y="202285"/>
                  </a:lnTo>
                  <a:lnTo>
                    <a:pt x="75946" y="287451"/>
                  </a:lnTo>
                  <a:lnTo>
                    <a:pt x="0" y="626364"/>
                  </a:lnTo>
                  <a:lnTo>
                    <a:pt x="85344" y="413435"/>
                  </a:lnTo>
                  <a:lnTo>
                    <a:pt x="132842" y="383273"/>
                  </a:lnTo>
                  <a:lnTo>
                    <a:pt x="199263" y="223570"/>
                  </a:lnTo>
                  <a:lnTo>
                    <a:pt x="227711" y="212928"/>
                  </a:lnTo>
                  <a:lnTo>
                    <a:pt x="227711" y="159689"/>
                  </a:lnTo>
                  <a:lnTo>
                    <a:pt x="294132" y="117106"/>
                  </a:lnTo>
                  <a:close/>
                </a:path>
                <a:path w="3557904" h="838200">
                  <a:moveTo>
                    <a:pt x="1159764" y="280974"/>
                  </a:moveTo>
                  <a:lnTo>
                    <a:pt x="957961" y="309613"/>
                  </a:lnTo>
                  <a:lnTo>
                    <a:pt x="702310" y="245960"/>
                  </a:lnTo>
                  <a:lnTo>
                    <a:pt x="587883" y="160020"/>
                  </a:lnTo>
                  <a:lnTo>
                    <a:pt x="578358" y="180708"/>
                  </a:lnTo>
                  <a:lnTo>
                    <a:pt x="559308" y="223685"/>
                  </a:lnTo>
                  <a:lnTo>
                    <a:pt x="654558" y="352590"/>
                  </a:lnTo>
                  <a:lnTo>
                    <a:pt x="1051687" y="591312"/>
                  </a:lnTo>
                  <a:lnTo>
                    <a:pt x="1019937" y="381241"/>
                  </a:lnTo>
                  <a:lnTo>
                    <a:pt x="1159764" y="280974"/>
                  </a:lnTo>
                  <a:close/>
                </a:path>
                <a:path w="3557904" h="838200">
                  <a:moveTo>
                    <a:pt x="3557867" y="838200"/>
                  </a:moveTo>
                  <a:lnTo>
                    <a:pt x="3331591" y="762635"/>
                  </a:lnTo>
                  <a:lnTo>
                    <a:pt x="3026918" y="603643"/>
                  </a:lnTo>
                  <a:lnTo>
                    <a:pt x="2803271" y="598881"/>
                  </a:lnTo>
                  <a:lnTo>
                    <a:pt x="2687650" y="533704"/>
                  </a:lnTo>
                  <a:lnTo>
                    <a:pt x="2462022" y="406514"/>
                  </a:lnTo>
                  <a:lnTo>
                    <a:pt x="2219325" y="115595"/>
                  </a:lnTo>
                  <a:lnTo>
                    <a:pt x="2017776" y="10668"/>
                  </a:lnTo>
                  <a:lnTo>
                    <a:pt x="2052701" y="52006"/>
                  </a:lnTo>
                  <a:lnTo>
                    <a:pt x="2017776" y="114007"/>
                  </a:lnTo>
                  <a:lnTo>
                    <a:pt x="2065401" y="199847"/>
                  </a:lnTo>
                  <a:lnTo>
                    <a:pt x="2136775" y="396976"/>
                  </a:lnTo>
                  <a:lnTo>
                    <a:pt x="2089150" y="681545"/>
                  </a:lnTo>
                  <a:lnTo>
                    <a:pt x="2335136" y="533704"/>
                  </a:lnTo>
                  <a:lnTo>
                    <a:pt x="2948876" y="838200"/>
                  </a:lnTo>
                  <a:lnTo>
                    <a:pt x="3557867" y="83820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9196" y="6137147"/>
              <a:ext cx="246887" cy="1173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159" y="6126479"/>
              <a:ext cx="65531" cy="128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019800"/>
              <a:ext cx="6229272" cy="83819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57378"/>
            <a:ext cx="6613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Penyelesaian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algoritma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846836"/>
            <a:ext cx="824610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  <a:tab pos="2287270" algn="l"/>
                <a:tab pos="729805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rategi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greed</a:t>
            </a:r>
            <a:r>
              <a:rPr sz="2000" i="1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:	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ada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tiap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lang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ah,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pilih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den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nilai	terbe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ar  dari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tersisa.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831" y="1557527"/>
            <a:ext cx="8964295" cy="5300980"/>
          </a:xfrm>
          <a:custGeom>
            <a:avLst/>
            <a:gdLst/>
            <a:ahLst/>
            <a:cxnLst/>
            <a:rect l="l" t="t" r="r" b="b"/>
            <a:pathLst>
              <a:path w="8964295" h="5300980">
                <a:moveTo>
                  <a:pt x="8964168" y="0"/>
                </a:moveTo>
                <a:lnTo>
                  <a:pt x="0" y="0"/>
                </a:lnTo>
                <a:lnTo>
                  <a:pt x="0" y="5300472"/>
                </a:lnTo>
                <a:lnTo>
                  <a:pt x="8964168" y="5300472"/>
                </a:lnTo>
                <a:lnTo>
                  <a:pt x="8964168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1149" y="2010841"/>
            <a:ext cx="7968615" cy="436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20"/>
              </a:lnSpc>
              <a:spcBef>
                <a:spcPts val="100"/>
              </a:spcBef>
            </a:pP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function</a:t>
            </a:r>
            <a:r>
              <a:rPr sz="1300" spc="-2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CoinExchange(</a:t>
            </a: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input</a:t>
            </a:r>
            <a:r>
              <a:rPr sz="1300" spc="-2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C :</a:t>
            </a:r>
            <a:r>
              <a:rPr sz="1300" spc="-2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himpunan_koin, A</a:t>
            </a:r>
            <a:r>
              <a:rPr sz="1300" spc="-2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:</a:t>
            </a:r>
            <a:r>
              <a:rPr sz="1300" spc="-15" dirty="0">
                <a:latin typeface="Courier New"/>
                <a:cs typeface="Courier New"/>
              </a:rPr>
              <a:t> </a:t>
            </a: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integer</a:t>
            </a:r>
            <a:r>
              <a:rPr sz="1300" spc="-20" dirty="0">
                <a:latin typeface="Courier New"/>
                <a:cs typeface="Courier New"/>
              </a:rPr>
              <a:t>)</a:t>
            </a:r>
            <a:r>
              <a:rPr sz="1300" spc="-25" dirty="0">
                <a:latin typeface="Courier New"/>
                <a:cs typeface="Courier New"/>
              </a:rPr>
              <a:t> </a:t>
            </a:r>
            <a:r>
              <a:rPr sz="1300" spc="-35" dirty="0">
                <a:latin typeface="Symbol"/>
                <a:cs typeface="Symbol"/>
              </a:rPr>
              <a:t></a:t>
            </a:r>
            <a:r>
              <a:rPr sz="1300" spc="15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himpunan_koin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1520"/>
              </a:lnSpc>
            </a:pPr>
            <a:r>
              <a:rPr sz="1300" i="1" spc="-20" dirty="0">
                <a:latin typeface="Courier New"/>
                <a:cs typeface="Courier New"/>
              </a:rPr>
              <a:t>{</a:t>
            </a:r>
            <a:r>
              <a:rPr sz="1300" i="1" spc="-25" dirty="0">
                <a:latin typeface="Courier New"/>
                <a:cs typeface="Courier New"/>
              </a:rPr>
              <a:t> </a:t>
            </a:r>
            <a:r>
              <a:rPr sz="1300" i="1" spc="-20" dirty="0">
                <a:latin typeface="Courier New"/>
                <a:cs typeface="Courier New"/>
              </a:rPr>
              <a:t>mengembalikan</a:t>
            </a:r>
            <a:r>
              <a:rPr sz="1300" i="1" spc="-25" dirty="0">
                <a:latin typeface="Courier New"/>
                <a:cs typeface="Courier New"/>
              </a:rPr>
              <a:t> </a:t>
            </a:r>
            <a:r>
              <a:rPr sz="1300" i="1" spc="-20" dirty="0">
                <a:latin typeface="Courier New"/>
                <a:cs typeface="Courier New"/>
              </a:rPr>
              <a:t>koin-koin yang</a:t>
            </a:r>
            <a:r>
              <a:rPr sz="1300" i="1" spc="-25" dirty="0">
                <a:latin typeface="Courier New"/>
                <a:cs typeface="Courier New"/>
              </a:rPr>
              <a:t> </a:t>
            </a:r>
            <a:r>
              <a:rPr sz="1300" i="1" spc="-20" dirty="0">
                <a:latin typeface="Courier New"/>
                <a:cs typeface="Courier New"/>
              </a:rPr>
              <a:t>total nilainya</a:t>
            </a:r>
            <a:r>
              <a:rPr sz="1300" i="1" spc="-25" dirty="0">
                <a:latin typeface="Courier New"/>
                <a:cs typeface="Courier New"/>
              </a:rPr>
              <a:t> </a:t>
            </a:r>
            <a:r>
              <a:rPr sz="1300" i="1" spc="-20" dirty="0">
                <a:latin typeface="Courier New"/>
                <a:cs typeface="Courier New"/>
              </a:rPr>
              <a:t>= A,</a:t>
            </a:r>
            <a:r>
              <a:rPr sz="1300" i="1" spc="-25" dirty="0">
                <a:latin typeface="Courier New"/>
                <a:cs typeface="Courier New"/>
              </a:rPr>
              <a:t> </a:t>
            </a:r>
            <a:r>
              <a:rPr sz="1300" i="1" spc="-20" dirty="0">
                <a:latin typeface="Courier New"/>
                <a:cs typeface="Courier New"/>
              </a:rPr>
              <a:t>tetapi</a:t>
            </a:r>
            <a:r>
              <a:rPr sz="1300" i="1" spc="-25" dirty="0">
                <a:latin typeface="Courier New"/>
                <a:cs typeface="Courier New"/>
              </a:rPr>
              <a:t> </a:t>
            </a:r>
            <a:r>
              <a:rPr sz="1300" i="1" spc="-20" dirty="0">
                <a:latin typeface="Courier New"/>
                <a:cs typeface="Courier New"/>
              </a:rPr>
              <a:t>jumlah koinnya</a:t>
            </a:r>
            <a:r>
              <a:rPr sz="1300" i="1" spc="-25" dirty="0">
                <a:latin typeface="Courier New"/>
                <a:cs typeface="Courier New"/>
              </a:rPr>
              <a:t> </a:t>
            </a:r>
            <a:r>
              <a:rPr sz="1300" i="1" spc="-20" dirty="0">
                <a:latin typeface="Courier New"/>
                <a:cs typeface="Courier New"/>
              </a:rPr>
              <a:t>minimum }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540"/>
              </a:lnSpc>
            </a:pPr>
            <a:r>
              <a:rPr sz="1300" b="1" spc="-20" dirty="0">
                <a:latin typeface="Courier New"/>
                <a:cs typeface="Courier New"/>
              </a:rPr>
              <a:t>Deklarasi</a:t>
            </a:r>
            <a:endParaRPr sz="1300">
              <a:latin typeface="Courier New"/>
              <a:cs typeface="Courier New"/>
            </a:endParaRPr>
          </a:p>
          <a:p>
            <a:pPr marL="302895" marR="6010275">
              <a:lnSpc>
                <a:spcPts val="1480"/>
              </a:lnSpc>
              <a:spcBef>
                <a:spcPts val="95"/>
              </a:spcBef>
            </a:pPr>
            <a:r>
              <a:rPr sz="1300" spc="-20" dirty="0">
                <a:latin typeface="Courier New"/>
                <a:cs typeface="Courier New"/>
              </a:rPr>
              <a:t>S</a:t>
            </a:r>
            <a:r>
              <a:rPr sz="1300" spc="-6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:</a:t>
            </a:r>
            <a:r>
              <a:rPr sz="1300" spc="-6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himpunan_koin </a:t>
            </a:r>
            <a:r>
              <a:rPr sz="1300" spc="-76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x</a:t>
            </a:r>
            <a:r>
              <a:rPr sz="1300" spc="-3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:</a:t>
            </a:r>
            <a:r>
              <a:rPr sz="1300" spc="-3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koin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ourier New"/>
              <a:cs typeface="Courier New"/>
            </a:endParaRPr>
          </a:p>
          <a:p>
            <a:pPr marR="7075805" algn="r">
              <a:lnSpc>
                <a:spcPct val="100000"/>
              </a:lnSpc>
            </a:pPr>
            <a:r>
              <a:rPr sz="1300" b="1" spc="-20" dirty="0">
                <a:latin typeface="Courier New"/>
                <a:cs typeface="Courier New"/>
              </a:rPr>
              <a:t>Algoritma</a:t>
            </a:r>
            <a:endParaRPr sz="1300">
              <a:latin typeface="Courier New"/>
              <a:cs typeface="Courier New"/>
            </a:endParaRPr>
          </a:p>
          <a:p>
            <a:pPr marR="7110730" algn="r">
              <a:lnSpc>
                <a:spcPct val="100000"/>
              </a:lnSpc>
              <a:spcBef>
                <a:spcPts val="180"/>
              </a:spcBef>
            </a:pPr>
            <a:r>
              <a:rPr sz="1300" spc="-20" dirty="0">
                <a:latin typeface="Courier New"/>
                <a:cs typeface="Courier New"/>
              </a:rPr>
              <a:t>S</a:t>
            </a:r>
            <a:r>
              <a:rPr sz="1300" spc="-70" dirty="0">
                <a:latin typeface="Courier New"/>
                <a:cs typeface="Courier New"/>
              </a:rPr>
              <a:t> </a:t>
            </a:r>
            <a:r>
              <a:rPr sz="1300" spc="-35" dirty="0">
                <a:latin typeface="Symbol"/>
                <a:cs typeface="Symbol"/>
              </a:rPr>
              <a:t></a:t>
            </a:r>
            <a:r>
              <a:rPr sz="1300" spc="39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{}</a:t>
            </a:r>
            <a:endParaRPr sz="1300">
              <a:latin typeface="Courier New"/>
              <a:cs typeface="Courier New"/>
            </a:endParaRPr>
          </a:p>
          <a:p>
            <a:pPr marL="496570" marR="2037714" indent="-290830">
              <a:lnSpc>
                <a:spcPct val="109100"/>
              </a:lnSpc>
            </a:pP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while</a:t>
            </a:r>
            <a:r>
              <a:rPr sz="1300" spc="-25" dirty="0">
                <a:latin typeface="Courier New"/>
                <a:cs typeface="Courier New"/>
              </a:rPr>
              <a:t> (</a:t>
            </a:r>
            <a:r>
              <a:rPr sz="1300" spc="-25" dirty="0">
                <a:latin typeface="Symbol"/>
                <a:cs typeface="Symbol"/>
              </a:rPr>
              <a:t></a:t>
            </a:r>
            <a:r>
              <a:rPr sz="1300" spc="-25" dirty="0">
                <a:latin typeface="Courier New"/>
                <a:cs typeface="Courier New"/>
              </a:rPr>
              <a:t>(nilai</a:t>
            </a:r>
            <a:r>
              <a:rPr sz="1300" spc="-1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semua koin</a:t>
            </a:r>
            <a:r>
              <a:rPr sz="1300" spc="-2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di dalam</a:t>
            </a:r>
            <a:r>
              <a:rPr sz="1300" spc="-2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S)</a:t>
            </a:r>
            <a:r>
              <a:rPr sz="1300" spc="-1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Symbol"/>
                <a:cs typeface="Symbol"/>
              </a:rPr>
              <a:t></a:t>
            </a:r>
            <a:r>
              <a:rPr sz="1300" spc="14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A)</a:t>
            </a:r>
            <a:r>
              <a:rPr sz="1300" spc="-25" dirty="0">
                <a:latin typeface="Courier New"/>
                <a:cs typeface="Courier New"/>
              </a:rPr>
              <a:t> </a:t>
            </a: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and</a:t>
            </a:r>
            <a:r>
              <a:rPr sz="1300" spc="-3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(C</a:t>
            </a:r>
            <a:r>
              <a:rPr sz="1300" spc="-2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Symbol"/>
                <a:cs typeface="Symbol"/>
              </a:rPr>
              <a:t></a:t>
            </a:r>
            <a:r>
              <a:rPr sz="1300" spc="44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{}</a:t>
            </a:r>
            <a:r>
              <a:rPr sz="1300" spc="-2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) </a:t>
            </a:r>
            <a:r>
              <a:rPr sz="1300" u="sng" spc="-3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do </a:t>
            </a:r>
            <a:r>
              <a:rPr sz="1300" spc="-77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x </a:t>
            </a:r>
            <a:r>
              <a:rPr sz="1300" spc="-35" dirty="0">
                <a:latin typeface="Symbol"/>
                <a:cs typeface="Symbol"/>
              </a:rPr>
              <a:t></a:t>
            </a:r>
            <a:r>
              <a:rPr sz="1300" spc="14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koin </a:t>
            </a:r>
            <a:r>
              <a:rPr sz="1300" spc="-25" dirty="0">
                <a:latin typeface="Courier New"/>
                <a:cs typeface="Courier New"/>
              </a:rPr>
              <a:t>yang</a:t>
            </a:r>
            <a:r>
              <a:rPr sz="1300" spc="-20" dirty="0">
                <a:latin typeface="Courier New"/>
                <a:cs typeface="Courier New"/>
              </a:rPr>
              <a:t> </a:t>
            </a:r>
            <a:r>
              <a:rPr sz="1300" spc="-25" dirty="0">
                <a:latin typeface="Courier New"/>
                <a:cs typeface="Courier New"/>
              </a:rPr>
              <a:t>mempunyai</a:t>
            </a:r>
            <a:r>
              <a:rPr sz="1300" spc="-20" dirty="0">
                <a:latin typeface="Courier New"/>
                <a:cs typeface="Courier New"/>
              </a:rPr>
              <a:t> </a:t>
            </a:r>
            <a:r>
              <a:rPr sz="1300" spc="-25" dirty="0">
                <a:latin typeface="Courier New"/>
                <a:cs typeface="Courier New"/>
              </a:rPr>
              <a:t>nilai</a:t>
            </a:r>
            <a:r>
              <a:rPr sz="1300" spc="-20" dirty="0">
                <a:latin typeface="Courier New"/>
                <a:cs typeface="Courier New"/>
              </a:rPr>
              <a:t> </a:t>
            </a:r>
            <a:r>
              <a:rPr sz="1300" spc="-25" dirty="0">
                <a:latin typeface="Courier New"/>
                <a:cs typeface="Courier New"/>
              </a:rPr>
              <a:t>terbesar</a:t>
            </a:r>
            <a:endParaRPr sz="1300">
              <a:latin typeface="Courier New"/>
              <a:cs typeface="Courier New"/>
            </a:endParaRPr>
          </a:p>
          <a:p>
            <a:pPr marL="496570">
              <a:lnSpc>
                <a:spcPct val="100000"/>
              </a:lnSpc>
              <a:spcBef>
                <a:spcPts val="150"/>
              </a:spcBef>
            </a:pPr>
            <a:r>
              <a:rPr sz="1300" spc="-20" dirty="0">
                <a:latin typeface="Courier New"/>
                <a:cs typeface="Courier New"/>
              </a:rPr>
              <a:t>C</a:t>
            </a:r>
            <a:r>
              <a:rPr sz="1300" spc="-40" dirty="0">
                <a:latin typeface="Courier New"/>
                <a:cs typeface="Courier New"/>
              </a:rPr>
              <a:t> </a:t>
            </a:r>
            <a:r>
              <a:rPr sz="1300" spc="-35" dirty="0">
                <a:latin typeface="Symbol"/>
                <a:cs typeface="Symbol"/>
              </a:rPr>
              <a:t></a:t>
            </a:r>
            <a:r>
              <a:rPr sz="1300" spc="1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C</a:t>
            </a:r>
            <a:r>
              <a:rPr sz="1300" spc="-4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-</a:t>
            </a:r>
            <a:r>
              <a:rPr sz="1300" spc="-3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{x}</a:t>
            </a:r>
            <a:endParaRPr sz="1300">
              <a:latin typeface="Courier New"/>
              <a:cs typeface="Courier New"/>
            </a:endParaRPr>
          </a:p>
          <a:p>
            <a:pPr marL="690245" marR="1737360" indent="-194310">
              <a:lnSpc>
                <a:spcPct val="109200"/>
              </a:lnSpc>
              <a:spcBef>
                <a:spcPts val="5"/>
              </a:spcBef>
              <a:tabLst>
                <a:tab pos="883919" algn="l"/>
              </a:tabLst>
            </a:pP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if</a:t>
            </a:r>
            <a:r>
              <a:rPr sz="1300" spc="-20" dirty="0">
                <a:latin typeface="Courier New"/>
                <a:cs typeface="Courier New"/>
              </a:rPr>
              <a:t>	</a:t>
            </a:r>
            <a:r>
              <a:rPr sz="1300" spc="-25" dirty="0">
                <a:latin typeface="Courier New"/>
                <a:cs typeface="Courier New"/>
              </a:rPr>
              <a:t>(</a:t>
            </a:r>
            <a:r>
              <a:rPr sz="1300" spc="-25" dirty="0">
                <a:latin typeface="Symbol"/>
                <a:cs typeface="Symbol"/>
              </a:rPr>
              <a:t></a:t>
            </a:r>
            <a:r>
              <a:rPr sz="1300" spc="-25" dirty="0">
                <a:latin typeface="Courier New"/>
                <a:cs typeface="Courier New"/>
              </a:rPr>
              <a:t>(nilai</a:t>
            </a:r>
            <a:r>
              <a:rPr sz="1300" spc="6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semua</a:t>
            </a:r>
            <a:r>
              <a:rPr sz="1300" spc="6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koin</a:t>
            </a:r>
            <a:r>
              <a:rPr sz="1300" spc="6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di</a:t>
            </a:r>
            <a:r>
              <a:rPr sz="1300" spc="6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dalam</a:t>
            </a:r>
            <a:r>
              <a:rPr sz="1300" spc="6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S)</a:t>
            </a:r>
            <a:r>
              <a:rPr sz="1300" spc="6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+</a:t>
            </a:r>
            <a:r>
              <a:rPr sz="1300" spc="6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nilai</a:t>
            </a:r>
            <a:r>
              <a:rPr sz="1300" spc="5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koin</a:t>
            </a:r>
            <a:r>
              <a:rPr sz="1300" spc="6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x</a:t>
            </a:r>
            <a:r>
              <a:rPr sz="1300" spc="6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Symbol"/>
                <a:cs typeface="Symbol"/>
              </a:rPr>
              <a:t></a:t>
            </a:r>
            <a:r>
              <a:rPr sz="1300" spc="51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A</a:t>
            </a:r>
            <a:r>
              <a:rPr sz="1300" spc="60" dirty="0">
                <a:latin typeface="Courier New"/>
                <a:cs typeface="Courier New"/>
              </a:rPr>
              <a:t> </a:t>
            </a: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then </a:t>
            </a:r>
            <a:r>
              <a:rPr sz="1300" spc="-76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S</a:t>
            </a:r>
            <a:r>
              <a:rPr sz="1300" spc="-25" dirty="0">
                <a:latin typeface="Courier New"/>
                <a:cs typeface="Courier New"/>
              </a:rPr>
              <a:t> </a:t>
            </a:r>
            <a:r>
              <a:rPr sz="1300" spc="-35" dirty="0">
                <a:latin typeface="Symbol"/>
                <a:cs typeface="Symbol"/>
              </a:rPr>
              <a:t></a:t>
            </a:r>
            <a:r>
              <a:rPr sz="1300" spc="14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S</a:t>
            </a:r>
            <a:r>
              <a:rPr sz="1300" spc="-5" dirty="0">
                <a:latin typeface="Courier New"/>
                <a:cs typeface="Courier New"/>
              </a:rPr>
              <a:t> </a:t>
            </a:r>
            <a:r>
              <a:rPr sz="1300" spc="-25" dirty="0">
                <a:latin typeface="Symbol"/>
                <a:cs typeface="Symbol"/>
              </a:rPr>
              <a:t></a:t>
            </a:r>
            <a:r>
              <a:rPr sz="1300" spc="13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{x}</a:t>
            </a:r>
            <a:endParaRPr sz="1300">
              <a:latin typeface="Courier New"/>
              <a:cs typeface="Courier New"/>
            </a:endParaRPr>
          </a:p>
          <a:p>
            <a:pPr marL="206375" marR="6979284" indent="290195">
              <a:lnSpc>
                <a:spcPts val="1480"/>
              </a:lnSpc>
              <a:spcBef>
                <a:spcPts val="35"/>
              </a:spcBef>
            </a:pP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endif </a:t>
            </a:r>
            <a:r>
              <a:rPr sz="1300" spc="-20" dirty="0">
                <a:latin typeface="Courier New"/>
                <a:cs typeface="Courier New"/>
              </a:rPr>
              <a:t> </a:t>
            </a: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endwhile</a:t>
            </a:r>
            <a:endParaRPr sz="13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500">
              <a:latin typeface="Courier New"/>
              <a:cs typeface="Courier New"/>
            </a:endParaRPr>
          </a:p>
          <a:p>
            <a:pPr marL="496570" marR="3569335" indent="-290830">
              <a:lnSpc>
                <a:spcPts val="1480"/>
              </a:lnSpc>
            </a:pP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if</a:t>
            </a:r>
            <a:r>
              <a:rPr sz="1300" spc="-20" dirty="0">
                <a:latin typeface="Courier New"/>
                <a:cs typeface="Courier New"/>
              </a:rPr>
              <a:t> </a:t>
            </a:r>
            <a:r>
              <a:rPr sz="1300" spc="-25" dirty="0">
                <a:latin typeface="Courier New"/>
                <a:cs typeface="Courier New"/>
              </a:rPr>
              <a:t>(</a:t>
            </a:r>
            <a:r>
              <a:rPr sz="1300" spc="-25" dirty="0">
                <a:latin typeface="Symbol"/>
                <a:cs typeface="Symbol"/>
              </a:rPr>
              <a:t></a:t>
            </a:r>
            <a:r>
              <a:rPr sz="1300" spc="-25" dirty="0">
                <a:latin typeface="Courier New"/>
                <a:cs typeface="Courier New"/>
              </a:rPr>
              <a:t>(nilai </a:t>
            </a:r>
            <a:r>
              <a:rPr sz="1300" spc="-20" dirty="0">
                <a:latin typeface="Courier New"/>
                <a:cs typeface="Courier New"/>
              </a:rPr>
              <a:t>semua koin di dalam S) = A </a:t>
            </a: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then </a:t>
            </a:r>
            <a:r>
              <a:rPr sz="1300" spc="-770" dirty="0">
                <a:latin typeface="Courier New"/>
                <a:cs typeface="Courier New"/>
              </a:rPr>
              <a:t> </a:t>
            </a: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return</a:t>
            </a:r>
            <a:r>
              <a:rPr sz="1300" spc="-25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S</a:t>
            </a:r>
            <a:endParaRPr sz="1300">
              <a:latin typeface="Courier New"/>
              <a:cs typeface="Courier New"/>
            </a:endParaRPr>
          </a:p>
          <a:p>
            <a:pPr marL="206375">
              <a:lnSpc>
                <a:spcPts val="1400"/>
              </a:lnSpc>
            </a:pP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else</a:t>
            </a:r>
            <a:endParaRPr sz="1300">
              <a:latin typeface="Courier New"/>
              <a:cs typeface="Courier New"/>
            </a:endParaRPr>
          </a:p>
          <a:p>
            <a:pPr marL="206375" marR="5041900" indent="290195">
              <a:lnSpc>
                <a:spcPts val="1480"/>
              </a:lnSpc>
              <a:spcBef>
                <a:spcPts val="75"/>
              </a:spcBef>
            </a:pP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write</a:t>
            </a:r>
            <a:r>
              <a:rPr sz="1300" spc="-20" dirty="0">
                <a:latin typeface="Courier New"/>
                <a:cs typeface="Courier New"/>
              </a:rPr>
              <a:t>(’tidak</a:t>
            </a:r>
            <a:r>
              <a:rPr sz="1300" spc="-6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ada</a:t>
            </a:r>
            <a:r>
              <a:rPr sz="1300" spc="-60" dirty="0">
                <a:latin typeface="Courier New"/>
                <a:cs typeface="Courier New"/>
              </a:rPr>
              <a:t> </a:t>
            </a:r>
            <a:r>
              <a:rPr sz="1300" spc="-20" dirty="0">
                <a:latin typeface="Courier New"/>
                <a:cs typeface="Courier New"/>
              </a:rPr>
              <a:t>solusi’) </a:t>
            </a:r>
            <a:r>
              <a:rPr sz="1300" spc="-765" dirty="0">
                <a:latin typeface="Courier New"/>
                <a:cs typeface="Courier New"/>
              </a:rPr>
              <a:t> </a:t>
            </a: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endif</a:t>
            </a:r>
            <a:endParaRPr sz="1300">
              <a:latin typeface="Courier New"/>
              <a:cs typeface="Courier Ne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0024" y="1819724"/>
            <a:ext cx="8847455" cy="4951730"/>
            <a:chOff x="290024" y="1819724"/>
            <a:chExt cx="8847455" cy="4951730"/>
          </a:xfrm>
        </p:grpSpPr>
        <p:sp>
          <p:nvSpPr>
            <p:cNvPr id="14" name="object 14"/>
            <p:cNvSpPr/>
            <p:nvPr/>
          </p:nvSpPr>
          <p:spPr>
            <a:xfrm>
              <a:off x="290017" y="1819732"/>
              <a:ext cx="8847455" cy="4758690"/>
            </a:xfrm>
            <a:custGeom>
              <a:avLst/>
              <a:gdLst/>
              <a:ahLst/>
              <a:cxnLst/>
              <a:rect l="l" t="t" r="r" b="b"/>
              <a:pathLst>
                <a:path w="8847455" h="4758690">
                  <a:moveTo>
                    <a:pt x="8846871" y="9956"/>
                  </a:moveTo>
                  <a:lnTo>
                    <a:pt x="8837193" y="9956"/>
                  </a:lnTo>
                  <a:lnTo>
                    <a:pt x="8837193" y="4748720"/>
                  </a:lnTo>
                  <a:lnTo>
                    <a:pt x="9690" y="4748720"/>
                  </a:lnTo>
                  <a:lnTo>
                    <a:pt x="9690" y="9956"/>
                  </a:lnTo>
                  <a:lnTo>
                    <a:pt x="0" y="9956"/>
                  </a:lnTo>
                  <a:lnTo>
                    <a:pt x="0" y="4748720"/>
                  </a:lnTo>
                  <a:lnTo>
                    <a:pt x="0" y="4758664"/>
                  </a:lnTo>
                  <a:lnTo>
                    <a:pt x="9690" y="4758664"/>
                  </a:lnTo>
                  <a:lnTo>
                    <a:pt x="8837193" y="4758664"/>
                  </a:lnTo>
                  <a:lnTo>
                    <a:pt x="8846871" y="4758664"/>
                  </a:lnTo>
                  <a:lnTo>
                    <a:pt x="8846871" y="4748720"/>
                  </a:lnTo>
                  <a:lnTo>
                    <a:pt x="8846871" y="9956"/>
                  </a:lnTo>
                  <a:close/>
                </a:path>
                <a:path w="8847455" h="4758690">
                  <a:moveTo>
                    <a:pt x="8846871" y="0"/>
                  </a:moveTo>
                  <a:lnTo>
                    <a:pt x="8837193" y="0"/>
                  </a:lnTo>
                  <a:lnTo>
                    <a:pt x="9690" y="0"/>
                  </a:lnTo>
                  <a:lnTo>
                    <a:pt x="0" y="0"/>
                  </a:lnTo>
                  <a:lnTo>
                    <a:pt x="0" y="9944"/>
                  </a:lnTo>
                  <a:lnTo>
                    <a:pt x="9690" y="9944"/>
                  </a:lnTo>
                  <a:lnTo>
                    <a:pt x="8837193" y="9944"/>
                  </a:lnTo>
                  <a:lnTo>
                    <a:pt x="8846871" y="9944"/>
                  </a:lnTo>
                  <a:lnTo>
                    <a:pt x="8846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5612" y="6423660"/>
              <a:ext cx="381000" cy="34747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73404"/>
            <a:ext cx="7931150" cy="4634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Agar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pemilihan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berikutnya optimal,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maka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perlu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mengurutkan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urutan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menurun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noninceasing</a:t>
            </a:r>
            <a:r>
              <a:rPr sz="28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2E2FF"/>
              </a:buClr>
              <a:buFont typeface="Arial MT"/>
              <a:buChar char="•"/>
            </a:pPr>
            <a:endParaRPr sz="4050">
              <a:latin typeface="Arial MT"/>
              <a:cs typeface="Arial MT"/>
            </a:endParaRPr>
          </a:p>
          <a:p>
            <a:pPr marL="355600" marR="568960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Jika himpunan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sudah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terurut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menurun,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maka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kompleksitas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2E2FF"/>
              </a:buClr>
              <a:buFont typeface="Arial MT"/>
              <a:buChar char="•"/>
            </a:pPr>
            <a:endParaRPr sz="4050">
              <a:latin typeface="Arial MT"/>
              <a:cs typeface="Arial MT"/>
            </a:endParaRPr>
          </a:p>
          <a:p>
            <a:pPr marL="355600" marR="355600" indent="-343535"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Sayangnya,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masalah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penukaran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uang ini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selalu menghasilkan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solusi optimal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(lihat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contoh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sebelumnya).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140" y="530733"/>
            <a:ext cx="8056880" cy="35572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06400" marR="1798955" indent="-343535">
              <a:lnSpc>
                <a:spcPts val="3020"/>
              </a:lnSpc>
              <a:spcBef>
                <a:spcPts val="48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2. Minimisasi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Waktu di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dalam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Sistem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(Penjadwalan)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00">
              <a:latin typeface="Arial"/>
              <a:cs typeface="Arial"/>
            </a:endParaRPr>
          </a:p>
          <a:p>
            <a:pPr marL="406400" marR="68580" indent="-343535">
              <a:lnSpc>
                <a:spcPts val="2590"/>
              </a:lnSpc>
              <a:buClr>
                <a:srgbClr val="E2E2FF"/>
              </a:buClr>
              <a:buFont typeface="Arial MT"/>
              <a:buChar char="•"/>
              <a:tabLst>
                <a:tab pos="406400" algn="l"/>
                <a:tab pos="407034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Persoalan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Sebuah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server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(dapat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berupa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processor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pompa,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kasir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bank,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dll)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mempunai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pelanggan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client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harus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dilayani.</a:t>
            </a:r>
            <a:r>
              <a:rPr sz="24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pelayanan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untuk setiap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pelanggan</a:t>
            </a:r>
            <a:r>
              <a:rPr sz="24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i="1" baseline="-2083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Arial MT"/>
              <a:cs typeface="Arial MT"/>
            </a:endParaRPr>
          </a:p>
          <a:p>
            <a:pPr marL="4064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Minimumkan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sistem: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6868" y="4513275"/>
            <a:ext cx="4737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7802" y="4513275"/>
            <a:ext cx="3226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(waktu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sistem)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318556"/>
            <a:ext cx="698373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3535">
              <a:lnSpc>
                <a:spcPts val="2590"/>
              </a:lnSpc>
              <a:spcBef>
                <a:spcPts val="42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Ekivalen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meminimumkan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rata-rata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pelanggan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sistem.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52" y="0"/>
            <a:ext cx="6858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spc="-15" dirty="0"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5" y="47912"/>
            <a:ext cx="182880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95"/>
              </a:spcBef>
            </a:pPr>
            <a:r>
              <a:rPr sz="1800" spc="-50" dirty="0">
                <a:latin typeface="Symbol"/>
                <a:cs typeface="Symbol"/>
              </a:rPr>
              <a:t></a:t>
            </a:r>
            <a:endParaRPr sz="1800">
              <a:latin typeface="Symbol"/>
              <a:cs typeface="Symbol"/>
            </a:endParaRPr>
          </a:p>
          <a:p>
            <a:pPr marL="38100">
              <a:lnSpc>
                <a:spcPts val="745"/>
              </a:lnSpc>
            </a:pPr>
            <a:r>
              <a:rPr sz="700" i="1" spc="-10" dirty="0">
                <a:latin typeface="Times New Roman"/>
                <a:cs typeface="Times New Roman"/>
              </a:rPr>
              <a:t>i</a:t>
            </a:r>
            <a:r>
              <a:rPr sz="700" spc="-10" dirty="0">
                <a:latin typeface="Symbol"/>
                <a:cs typeface="Symbol"/>
              </a:rPr>
              <a:t></a:t>
            </a:r>
            <a:r>
              <a:rPr sz="700" spc="-1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4291" y="4293108"/>
            <a:ext cx="646430" cy="935990"/>
          </a:xfrm>
          <a:custGeom>
            <a:avLst/>
            <a:gdLst/>
            <a:ahLst/>
            <a:cxnLst/>
            <a:rect l="l" t="t" r="r" b="b"/>
            <a:pathLst>
              <a:path w="646430" h="935989">
                <a:moveTo>
                  <a:pt x="646176" y="0"/>
                </a:moveTo>
                <a:lnTo>
                  <a:pt x="0" y="0"/>
                </a:lnTo>
                <a:lnTo>
                  <a:pt x="0" y="935736"/>
                </a:lnTo>
                <a:lnTo>
                  <a:pt x="646176" y="935736"/>
                </a:lnTo>
                <a:lnTo>
                  <a:pt x="646176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52182" y="4302254"/>
            <a:ext cx="106045" cy="255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500" i="1" spc="-20" dirty="0"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21985" y="4411086"/>
            <a:ext cx="353060" cy="793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ts val="4420"/>
              </a:lnSpc>
              <a:spcBef>
                <a:spcPts val="125"/>
              </a:spcBef>
            </a:pPr>
            <a:r>
              <a:rPr sz="3850" spc="-70" dirty="0">
                <a:latin typeface="Symbol"/>
                <a:cs typeface="Symbol"/>
              </a:rPr>
              <a:t></a:t>
            </a:r>
            <a:endParaRPr sz="3850">
              <a:latin typeface="Symbol"/>
              <a:cs typeface="Symbol"/>
            </a:endParaRPr>
          </a:p>
          <a:p>
            <a:pPr marL="55880">
              <a:lnSpc>
                <a:spcPts val="1600"/>
              </a:lnSpc>
            </a:pPr>
            <a:r>
              <a:rPr sz="1500" i="1" spc="-5" dirty="0">
                <a:latin typeface="Times New Roman"/>
                <a:cs typeface="Times New Roman"/>
              </a:rPr>
              <a:t>i</a:t>
            </a:r>
            <a:r>
              <a:rPr sz="1500" spc="-5" dirty="0">
                <a:latin typeface="Symbol"/>
                <a:cs typeface="Symbol"/>
              </a:rPr>
              <a:t></a:t>
            </a:r>
            <a:r>
              <a:rPr sz="1500" spc="-5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23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" y="357377"/>
            <a:ext cx="7968615" cy="28422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R="3014345" algn="ctr">
              <a:lnSpc>
                <a:spcPct val="100000"/>
              </a:lnSpc>
              <a:spcBef>
                <a:spcPts val="385"/>
              </a:spcBef>
              <a:tabLst>
                <a:tab pos="158940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Contoh 3:	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Tiga pelanggan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endParaRPr sz="2400">
              <a:latin typeface="Arial MT"/>
              <a:cs typeface="Arial MT"/>
            </a:endParaRPr>
          </a:p>
          <a:p>
            <a:pPr marR="3009900" algn="ctr">
              <a:lnSpc>
                <a:spcPct val="100000"/>
              </a:lnSpc>
              <a:spcBef>
                <a:spcPts val="290"/>
              </a:spcBef>
              <a:tabLst>
                <a:tab pos="1485265" algn="l"/>
                <a:tab pos="3314700" algn="l"/>
              </a:tabLst>
            </a:pP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aseline="-20833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400" spc="300" baseline="-2083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5,	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aseline="-20833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400" spc="300" baseline="-2083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10,	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aseline="-20833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400" spc="254" baseline="-2083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3,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Enam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urutan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pelayanan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mungkin:</a:t>
            </a:r>
            <a:endParaRPr sz="24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============================================</a:t>
            </a:r>
            <a:endParaRPr sz="24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  <a:spcBef>
                <a:spcPts val="290"/>
              </a:spcBef>
              <a:tabLst>
                <a:tab pos="28194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Urutan	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285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============================================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6890" y="3252386"/>
          <a:ext cx="7663815" cy="2352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0495"/>
                <a:gridCol w="6243320"/>
              </a:tblGrid>
              <a:tr h="371427">
                <a:tc>
                  <a:txBody>
                    <a:bodyPr/>
                    <a:lstStyle/>
                    <a:p>
                      <a:pPr marL="31750">
                        <a:lnSpc>
                          <a:spcPts val="2655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1,</a:t>
                      </a:r>
                      <a:r>
                        <a:rPr sz="24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2,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3: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2655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(5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10)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(5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10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+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=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38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40233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1,</a:t>
                      </a:r>
                      <a:r>
                        <a:rPr sz="24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3,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2: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(5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3)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(5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10)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=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31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</a:tr>
              <a:tr h="40219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2,</a:t>
                      </a:r>
                      <a:r>
                        <a:rPr sz="24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1,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3: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10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(10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5)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(10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3)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=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43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</a:tr>
              <a:tr h="38744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2,</a:t>
                      </a:r>
                      <a:r>
                        <a:rPr sz="24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3,</a:t>
                      </a:r>
                      <a:r>
                        <a:rPr sz="24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1: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(10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3)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(10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5)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=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41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</a:tr>
              <a:tr h="41893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3,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1,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5)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10)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</a:t>
                      </a:r>
                      <a:r>
                        <a:rPr sz="2400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(optimal)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</a:tr>
              <a:tr h="370236">
                <a:tc>
                  <a:txBody>
                    <a:bodyPr/>
                    <a:lstStyle/>
                    <a:p>
                      <a:pPr marL="31750">
                        <a:lnSpc>
                          <a:spcPts val="2810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3,</a:t>
                      </a:r>
                      <a:r>
                        <a:rPr sz="24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2,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1: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281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(3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10)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(3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10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+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5)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=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34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635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35940" y="5625185"/>
            <a:ext cx="7854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============================================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24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57580"/>
            <a:ext cx="7522209" cy="5360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Penyelesaian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2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Exhaustive</a:t>
            </a:r>
            <a:r>
              <a:rPr sz="2800" b="1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355600" indent="-343535">
              <a:lnSpc>
                <a:spcPts val="319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Urutan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pelangan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dilayani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oleh</a:t>
            </a:r>
            <a:r>
              <a:rPr sz="28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server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190"/>
              </a:lnSpc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merupakan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suatu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permutasi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Arial MT"/>
              <a:cs typeface="Arial MT"/>
            </a:endParaRPr>
          </a:p>
          <a:p>
            <a:pPr marL="355600" marR="5080" indent="-343535">
              <a:lnSpc>
                <a:spcPts val="302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Jika ada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orang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pelanggan,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maka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tedapat</a:t>
            </a:r>
            <a:r>
              <a:rPr sz="28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!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urutan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pelanggan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E2E2FF"/>
              </a:buClr>
              <a:buFont typeface="Arial MT"/>
              <a:buChar char="•"/>
            </a:pPr>
            <a:endParaRPr sz="345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Untuk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mengevaluasi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fungsi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obyektif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2E2FF"/>
              </a:buClr>
              <a:buFont typeface="Arial MT"/>
              <a:buChar char="•"/>
            </a:pPr>
            <a:endParaRPr sz="3800">
              <a:latin typeface="Arial MT"/>
              <a:cs typeface="Arial MT"/>
            </a:endParaRPr>
          </a:p>
          <a:p>
            <a:pPr marL="355600" marR="198120" indent="-343535">
              <a:lnSpc>
                <a:spcPts val="302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Kompleksitas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exhaustive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sz="280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O(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!)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68211" y="6030467"/>
              <a:ext cx="1540510" cy="828040"/>
            </a:xfrm>
            <a:custGeom>
              <a:avLst/>
              <a:gdLst/>
              <a:ahLst/>
              <a:cxnLst/>
              <a:rect l="l" t="t" r="r" b="b"/>
              <a:pathLst>
                <a:path w="1540509" h="828040">
                  <a:moveTo>
                    <a:pt x="669875" y="523036"/>
                  </a:moveTo>
                  <a:lnTo>
                    <a:pt x="317372" y="523036"/>
                  </a:lnTo>
                  <a:lnTo>
                    <a:pt x="931106" y="827529"/>
                  </a:lnTo>
                  <a:lnTo>
                    <a:pt x="1540098" y="827529"/>
                  </a:lnTo>
                  <a:lnTo>
                    <a:pt x="1313814" y="751958"/>
                  </a:lnTo>
                  <a:lnTo>
                    <a:pt x="1009141" y="592975"/>
                  </a:lnTo>
                  <a:lnTo>
                    <a:pt x="785494" y="588213"/>
                  </a:lnTo>
                  <a:lnTo>
                    <a:pt x="669875" y="523036"/>
                  </a:lnTo>
                  <a:close/>
                </a:path>
                <a:path w="1540509" h="828040">
                  <a:moveTo>
                    <a:pt x="0" y="0"/>
                  </a:moveTo>
                  <a:lnTo>
                    <a:pt x="34925" y="41338"/>
                  </a:lnTo>
                  <a:lnTo>
                    <a:pt x="0" y="103339"/>
                  </a:lnTo>
                  <a:lnTo>
                    <a:pt x="47625" y="189179"/>
                  </a:lnTo>
                  <a:lnTo>
                    <a:pt x="118999" y="386308"/>
                  </a:lnTo>
                  <a:lnTo>
                    <a:pt x="71374" y="670877"/>
                  </a:lnTo>
                  <a:lnTo>
                    <a:pt x="317372" y="523036"/>
                  </a:lnTo>
                  <a:lnTo>
                    <a:pt x="669875" y="523036"/>
                  </a:lnTo>
                  <a:lnTo>
                    <a:pt x="444245" y="395846"/>
                  </a:lnTo>
                  <a:lnTo>
                    <a:pt x="201549" y="104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250435" y="6019800"/>
            <a:ext cx="294640" cy="626745"/>
          </a:xfrm>
          <a:custGeom>
            <a:avLst/>
            <a:gdLst/>
            <a:ahLst/>
            <a:cxnLst/>
            <a:rect l="l" t="t" r="r" b="b"/>
            <a:pathLst>
              <a:path w="294639" h="626745">
                <a:moveTo>
                  <a:pt x="56896" y="0"/>
                </a:moveTo>
                <a:lnTo>
                  <a:pt x="85343" y="31940"/>
                </a:lnTo>
                <a:lnTo>
                  <a:pt x="37973" y="53225"/>
                </a:lnTo>
                <a:lnTo>
                  <a:pt x="28448" y="117106"/>
                </a:lnTo>
                <a:lnTo>
                  <a:pt x="66421" y="202285"/>
                </a:lnTo>
                <a:lnTo>
                  <a:pt x="75946" y="287451"/>
                </a:lnTo>
                <a:lnTo>
                  <a:pt x="0" y="626364"/>
                </a:lnTo>
                <a:lnTo>
                  <a:pt x="85343" y="413435"/>
                </a:lnTo>
                <a:lnTo>
                  <a:pt x="132841" y="383273"/>
                </a:lnTo>
                <a:lnTo>
                  <a:pt x="199262" y="223570"/>
                </a:lnTo>
                <a:lnTo>
                  <a:pt x="227711" y="212928"/>
                </a:lnTo>
                <a:lnTo>
                  <a:pt x="227711" y="159689"/>
                </a:lnTo>
                <a:lnTo>
                  <a:pt x="294131" y="117106"/>
                </a:lnTo>
                <a:lnTo>
                  <a:pt x="256159" y="106464"/>
                </a:lnTo>
                <a:lnTo>
                  <a:pt x="56896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9744" y="6179820"/>
            <a:ext cx="600710" cy="431800"/>
          </a:xfrm>
          <a:custGeom>
            <a:avLst/>
            <a:gdLst/>
            <a:ahLst/>
            <a:cxnLst/>
            <a:rect l="l" t="t" r="r" b="b"/>
            <a:pathLst>
              <a:path w="600710" h="431800">
                <a:moveTo>
                  <a:pt x="28575" y="0"/>
                </a:moveTo>
                <a:lnTo>
                  <a:pt x="19050" y="20688"/>
                </a:lnTo>
                <a:lnTo>
                  <a:pt x="0" y="63665"/>
                </a:lnTo>
                <a:lnTo>
                  <a:pt x="95250" y="192570"/>
                </a:lnTo>
                <a:lnTo>
                  <a:pt x="492378" y="431291"/>
                </a:lnTo>
                <a:lnTo>
                  <a:pt x="460628" y="221221"/>
                </a:lnTo>
                <a:lnTo>
                  <a:pt x="600455" y="120954"/>
                </a:lnTo>
                <a:lnTo>
                  <a:pt x="398652" y="149593"/>
                </a:lnTo>
                <a:lnTo>
                  <a:pt x="143001" y="85940"/>
                </a:lnTo>
                <a:lnTo>
                  <a:pt x="28575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9196" y="6137147"/>
            <a:ext cx="246887" cy="11734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6019800"/>
            <a:ext cx="6229350" cy="838200"/>
            <a:chOff x="0" y="6019800"/>
            <a:chExt cx="6229350" cy="8382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159" y="6126479"/>
              <a:ext cx="65531" cy="1280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019800"/>
              <a:ext cx="6229272" cy="838197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898904" y="6021323"/>
            <a:ext cx="579120" cy="462280"/>
          </a:xfrm>
          <a:custGeom>
            <a:avLst/>
            <a:gdLst/>
            <a:ahLst/>
            <a:cxnLst/>
            <a:rect l="l" t="t" r="r" b="b"/>
            <a:pathLst>
              <a:path w="579119" h="462279">
                <a:moveTo>
                  <a:pt x="66675" y="0"/>
                </a:moveTo>
                <a:lnTo>
                  <a:pt x="47625" y="0"/>
                </a:lnTo>
                <a:lnTo>
                  <a:pt x="38100" y="38620"/>
                </a:lnTo>
                <a:lnTo>
                  <a:pt x="0" y="96532"/>
                </a:lnTo>
                <a:lnTo>
                  <a:pt x="104775" y="173761"/>
                </a:lnTo>
                <a:lnTo>
                  <a:pt x="226948" y="289610"/>
                </a:lnTo>
                <a:lnTo>
                  <a:pt x="303021" y="270306"/>
                </a:lnTo>
                <a:lnTo>
                  <a:pt x="541019" y="461772"/>
                </a:lnTo>
                <a:lnTo>
                  <a:pt x="483869" y="279958"/>
                </a:lnTo>
                <a:lnTo>
                  <a:pt x="579119" y="212382"/>
                </a:lnTo>
                <a:lnTo>
                  <a:pt x="569594" y="202730"/>
                </a:lnTo>
                <a:lnTo>
                  <a:pt x="531494" y="183426"/>
                </a:lnTo>
                <a:lnTo>
                  <a:pt x="474344" y="144805"/>
                </a:lnTo>
                <a:lnTo>
                  <a:pt x="274446" y="57924"/>
                </a:lnTo>
                <a:lnTo>
                  <a:pt x="226948" y="38620"/>
                </a:lnTo>
                <a:lnTo>
                  <a:pt x="207898" y="28955"/>
                </a:lnTo>
                <a:lnTo>
                  <a:pt x="150748" y="28955"/>
                </a:lnTo>
                <a:lnTo>
                  <a:pt x="114300" y="19303"/>
                </a:lnTo>
                <a:lnTo>
                  <a:pt x="104775" y="19303"/>
                </a:lnTo>
                <a:lnTo>
                  <a:pt x="66675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4576" y="6079235"/>
            <a:ext cx="3147060" cy="779145"/>
          </a:xfrm>
          <a:custGeom>
            <a:avLst/>
            <a:gdLst/>
            <a:ahLst/>
            <a:cxnLst/>
            <a:rect l="l" t="t" r="r" b="b"/>
            <a:pathLst>
              <a:path w="3147060" h="779145">
                <a:moveTo>
                  <a:pt x="643001" y="164845"/>
                </a:moveTo>
                <a:lnTo>
                  <a:pt x="95250" y="164845"/>
                </a:lnTo>
                <a:lnTo>
                  <a:pt x="142875" y="212394"/>
                </a:lnTo>
                <a:lnTo>
                  <a:pt x="238125" y="242519"/>
                </a:lnTo>
                <a:lnTo>
                  <a:pt x="331850" y="432727"/>
                </a:lnTo>
                <a:lnTo>
                  <a:pt x="636651" y="569048"/>
                </a:lnTo>
                <a:lnTo>
                  <a:pt x="1233677" y="569048"/>
                </a:lnTo>
                <a:lnTo>
                  <a:pt x="3118252" y="778761"/>
                </a:lnTo>
                <a:lnTo>
                  <a:pt x="3147017" y="778761"/>
                </a:lnTo>
                <a:lnTo>
                  <a:pt x="1073277" y="385178"/>
                </a:lnTo>
                <a:lnTo>
                  <a:pt x="816101" y="252031"/>
                </a:lnTo>
                <a:lnTo>
                  <a:pt x="674751" y="174358"/>
                </a:lnTo>
                <a:lnTo>
                  <a:pt x="643001" y="164845"/>
                </a:lnTo>
                <a:close/>
              </a:path>
              <a:path w="3147060" h="779145">
                <a:moveTo>
                  <a:pt x="152400" y="0"/>
                </a:moveTo>
                <a:lnTo>
                  <a:pt x="57150" y="0"/>
                </a:lnTo>
                <a:lnTo>
                  <a:pt x="19050" y="39623"/>
                </a:lnTo>
                <a:lnTo>
                  <a:pt x="0" y="202895"/>
                </a:lnTo>
                <a:lnTo>
                  <a:pt x="95250" y="164845"/>
                </a:lnTo>
                <a:lnTo>
                  <a:pt x="643001" y="164845"/>
                </a:lnTo>
                <a:lnTo>
                  <a:pt x="579501" y="145821"/>
                </a:lnTo>
                <a:lnTo>
                  <a:pt x="446150" y="96685"/>
                </a:lnTo>
                <a:lnTo>
                  <a:pt x="295275" y="28536"/>
                </a:lnTo>
                <a:lnTo>
                  <a:pt x="219075" y="9512"/>
                </a:lnTo>
                <a:lnTo>
                  <a:pt x="152400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357378"/>
            <a:ext cx="6613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Penyelesaian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algoritma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1090676"/>
            <a:ext cx="7607934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Strategi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Pada setiap langkah, pilih pelanggan yang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membutuhkan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pelayanan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terkecil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di antara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pelanggan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lain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belum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dilayani.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75105" y="2205227"/>
          <a:ext cx="8736330" cy="4463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95"/>
                <a:gridCol w="8623935"/>
              </a:tblGrid>
              <a:tr h="2771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913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ts val="1575"/>
                        </a:lnSpc>
                      </a:pPr>
                      <a:r>
                        <a:rPr sz="135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function</a:t>
                      </a:r>
                      <a:r>
                        <a:rPr sz="1350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PenjadwalanPelanggan(</a:t>
                      </a:r>
                      <a:r>
                        <a:rPr sz="135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input</a:t>
                      </a:r>
                      <a:r>
                        <a:rPr sz="1350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350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350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himpunan_pelanggan)</a:t>
                      </a:r>
                      <a:r>
                        <a:rPr sz="1350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114" dirty="0">
                          <a:latin typeface="Symbol"/>
                          <a:cs typeface="Symbol"/>
                        </a:rPr>
                        <a:t></a:t>
                      </a:r>
                      <a:r>
                        <a:rPr sz="135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himpunan_pelanggan</a:t>
                      </a:r>
                      <a:endParaRPr sz="1350">
                        <a:latin typeface="Courier New"/>
                        <a:cs typeface="Courier New"/>
                      </a:endParaRPr>
                    </a:p>
                    <a:p>
                      <a:pPr marL="106045" marR="758190">
                        <a:lnSpc>
                          <a:spcPts val="1530"/>
                        </a:lnSpc>
                        <a:spcBef>
                          <a:spcPts val="80"/>
                        </a:spcBef>
                      </a:pPr>
                      <a:r>
                        <a:rPr sz="1350" i="1" spc="-70" dirty="0">
                          <a:latin typeface="Courier New"/>
                          <a:cs typeface="Courier New"/>
                        </a:rPr>
                        <a:t>{</a:t>
                      </a:r>
                      <a:r>
                        <a:rPr sz="1350" i="1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i="1" spc="-70" dirty="0">
                          <a:latin typeface="Courier New"/>
                          <a:cs typeface="Courier New"/>
                        </a:rPr>
                        <a:t>mengembalikan</a:t>
                      </a:r>
                      <a:r>
                        <a:rPr sz="1350" i="1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i="1" spc="-70" dirty="0">
                          <a:latin typeface="Courier New"/>
                          <a:cs typeface="Courier New"/>
                        </a:rPr>
                        <a:t>urutan</a:t>
                      </a:r>
                      <a:r>
                        <a:rPr sz="1350" i="1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i="1" spc="-70" dirty="0">
                          <a:latin typeface="Courier New"/>
                          <a:cs typeface="Courier New"/>
                        </a:rPr>
                        <a:t>jadwal</a:t>
                      </a:r>
                      <a:r>
                        <a:rPr sz="1350" i="1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i="1" spc="-70" dirty="0">
                          <a:latin typeface="Courier New"/>
                          <a:cs typeface="Courier New"/>
                        </a:rPr>
                        <a:t>pelayanan</a:t>
                      </a:r>
                      <a:r>
                        <a:rPr sz="1350" i="1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i="1" spc="-70" dirty="0">
                          <a:latin typeface="Courier New"/>
                          <a:cs typeface="Courier New"/>
                        </a:rPr>
                        <a:t>pelanggan</a:t>
                      </a:r>
                      <a:r>
                        <a:rPr sz="1350" i="1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i="1" spc="-70" dirty="0">
                          <a:latin typeface="Courier New"/>
                          <a:cs typeface="Courier New"/>
                        </a:rPr>
                        <a:t>yang</a:t>
                      </a:r>
                      <a:r>
                        <a:rPr sz="1350" i="1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i="1" spc="-70" dirty="0">
                          <a:latin typeface="Courier New"/>
                          <a:cs typeface="Courier New"/>
                        </a:rPr>
                        <a:t>meminimumkan</a:t>
                      </a:r>
                      <a:r>
                        <a:rPr sz="1350" i="1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i="1" spc="-70" dirty="0">
                          <a:latin typeface="Courier New"/>
                          <a:cs typeface="Courier New"/>
                        </a:rPr>
                        <a:t>waktu</a:t>
                      </a:r>
                      <a:r>
                        <a:rPr sz="1350" i="1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i="1" spc="-70" dirty="0">
                          <a:latin typeface="Courier New"/>
                          <a:cs typeface="Courier New"/>
                        </a:rPr>
                        <a:t>di</a:t>
                      </a:r>
                      <a:r>
                        <a:rPr sz="1350" i="1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i="1" spc="-70" dirty="0">
                          <a:latin typeface="Courier New"/>
                          <a:cs typeface="Courier New"/>
                        </a:rPr>
                        <a:t>dalam </a:t>
                      </a:r>
                      <a:r>
                        <a:rPr sz="1350" i="1" spc="-7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i="1" spc="-70" dirty="0">
                          <a:latin typeface="Courier New"/>
                          <a:cs typeface="Courier New"/>
                        </a:rPr>
                        <a:t>sistem }</a:t>
                      </a:r>
                      <a:endParaRPr sz="135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sz="1350" b="1" spc="-70" dirty="0">
                          <a:latin typeface="Courier New"/>
                          <a:cs typeface="Courier New"/>
                        </a:rPr>
                        <a:t>Deklarasi</a:t>
                      </a:r>
                      <a:endParaRPr sz="1350">
                        <a:latin typeface="Courier New"/>
                        <a:cs typeface="Courier New"/>
                      </a:endParaRPr>
                    </a:p>
                    <a:p>
                      <a:pPr marL="389890" marR="6146165">
                        <a:lnSpc>
                          <a:spcPts val="1530"/>
                        </a:lnSpc>
                        <a:spcBef>
                          <a:spcPts val="100"/>
                        </a:spcBef>
                      </a:pPr>
                      <a:r>
                        <a:rPr sz="1350" spc="-70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350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350" spc="-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himpunan_pelanggan </a:t>
                      </a:r>
                      <a:r>
                        <a:rPr sz="1350" spc="-7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i</a:t>
                      </a:r>
                      <a:r>
                        <a:rPr sz="1350" spc="-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: pelanggann</a:t>
                      </a:r>
                      <a:endParaRPr sz="135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7658734" algn="r">
                        <a:lnSpc>
                          <a:spcPct val="100000"/>
                        </a:lnSpc>
                      </a:pPr>
                      <a:r>
                        <a:rPr sz="1350" b="1" spc="-70" dirty="0">
                          <a:latin typeface="Courier New"/>
                          <a:cs typeface="Courier New"/>
                        </a:rPr>
                        <a:t>Algoritma</a:t>
                      </a:r>
                      <a:endParaRPr sz="1350">
                        <a:latin typeface="Courier New"/>
                        <a:cs typeface="Courier New"/>
                      </a:endParaRPr>
                    </a:p>
                    <a:p>
                      <a:pPr marR="769302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350" spc="-70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350" spc="-1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114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350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{}</a:t>
                      </a:r>
                      <a:endParaRPr sz="1350">
                        <a:latin typeface="Courier New"/>
                        <a:cs typeface="Courier New"/>
                      </a:endParaRPr>
                    </a:p>
                    <a:p>
                      <a:pPr marL="2952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35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while</a:t>
                      </a:r>
                      <a:r>
                        <a:rPr sz="1350" spc="-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(C</a:t>
                      </a:r>
                      <a:r>
                        <a:rPr sz="1350" spc="-8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65" dirty="0">
                          <a:latin typeface="Symbol"/>
                          <a:cs typeface="Symbol"/>
                        </a:rPr>
                        <a:t></a:t>
                      </a:r>
                      <a:r>
                        <a:rPr sz="13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{})</a:t>
                      </a:r>
                      <a:r>
                        <a:rPr sz="1350" spc="-8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do</a:t>
                      </a:r>
                      <a:endParaRPr sz="1350">
                        <a:latin typeface="Courier New"/>
                        <a:cs typeface="Courier New"/>
                      </a:endParaRPr>
                    </a:p>
                    <a:p>
                      <a:pPr marL="578485" marR="4004310">
                        <a:lnSpc>
                          <a:spcPts val="1780"/>
                        </a:lnSpc>
                        <a:spcBef>
                          <a:spcPts val="75"/>
                        </a:spcBef>
                      </a:pPr>
                      <a:r>
                        <a:rPr sz="1350" spc="-70" dirty="0">
                          <a:latin typeface="Courier New"/>
                          <a:cs typeface="Courier New"/>
                        </a:rPr>
                        <a:t>i</a:t>
                      </a:r>
                      <a:r>
                        <a:rPr sz="1350" spc="-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114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3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pelanggan</a:t>
                      </a:r>
                      <a:r>
                        <a:rPr sz="1350" spc="-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yang</a:t>
                      </a:r>
                      <a:r>
                        <a:rPr sz="1350" spc="-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mempunyai</a:t>
                      </a:r>
                      <a:r>
                        <a:rPr sz="1350" spc="-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65" dirty="0">
                          <a:latin typeface="Courier New"/>
                          <a:cs typeface="Courier New"/>
                        </a:rPr>
                        <a:t>t[i]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 terkecil </a:t>
                      </a:r>
                      <a:r>
                        <a:rPr sz="1350" spc="-8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C </a:t>
                      </a:r>
                      <a:r>
                        <a:rPr sz="1350" spc="-114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3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35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35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{i}</a:t>
                      </a:r>
                      <a:endParaRPr sz="1350">
                        <a:latin typeface="Courier New"/>
                        <a:cs typeface="Courier New"/>
                      </a:endParaRPr>
                    </a:p>
                    <a:p>
                      <a:pPr marL="295275" marR="6909434" indent="283210">
                        <a:lnSpc>
                          <a:spcPts val="1530"/>
                        </a:lnSpc>
                        <a:spcBef>
                          <a:spcPts val="180"/>
                        </a:spcBef>
                      </a:pPr>
                      <a:r>
                        <a:rPr sz="1350" spc="-70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350" spc="-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114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3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350" spc="-7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spc="-90" dirty="0">
                          <a:latin typeface="Symbol"/>
                          <a:cs typeface="Symbol"/>
                        </a:rPr>
                        <a:t></a:t>
                      </a:r>
                      <a:r>
                        <a:rPr sz="135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{i} </a:t>
                      </a:r>
                      <a:r>
                        <a:rPr sz="1350" spc="-8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endwhile</a:t>
                      </a:r>
                      <a:endParaRPr sz="135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sz="13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return</a:t>
                      </a:r>
                      <a:r>
                        <a:rPr sz="1350" spc="-7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dirty="0">
                          <a:latin typeface="Courier New"/>
                          <a:cs typeface="Courier New"/>
                        </a:rPr>
                        <a:t>S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295346">
                <a:tc gridSpan="2">
                  <a:txBody>
                    <a:bodyPr/>
                    <a:lstStyle/>
                    <a:p>
                      <a:pPr marR="312420" algn="r">
                        <a:lnSpc>
                          <a:spcPts val="1440"/>
                        </a:lnSpc>
                        <a:spcBef>
                          <a:spcPts val="78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99695" marB="0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50436" y="6019800"/>
              <a:ext cx="3557904" cy="838200"/>
            </a:xfrm>
            <a:custGeom>
              <a:avLst/>
              <a:gdLst/>
              <a:ahLst/>
              <a:cxnLst/>
              <a:rect l="l" t="t" r="r" b="b"/>
              <a:pathLst>
                <a:path w="3557904" h="838200">
                  <a:moveTo>
                    <a:pt x="294132" y="117106"/>
                  </a:moveTo>
                  <a:lnTo>
                    <a:pt x="256159" y="106464"/>
                  </a:lnTo>
                  <a:lnTo>
                    <a:pt x="56896" y="0"/>
                  </a:lnTo>
                  <a:lnTo>
                    <a:pt x="85344" y="31940"/>
                  </a:lnTo>
                  <a:lnTo>
                    <a:pt x="37973" y="53225"/>
                  </a:lnTo>
                  <a:lnTo>
                    <a:pt x="28448" y="117106"/>
                  </a:lnTo>
                  <a:lnTo>
                    <a:pt x="66421" y="202285"/>
                  </a:lnTo>
                  <a:lnTo>
                    <a:pt x="75946" y="287451"/>
                  </a:lnTo>
                  <a:lnTo>
                    <a:pt x="0" y="626364"/>
                  </a:lnTo>
                  <a:lnTo>
                    <a:pt x="85344" y="413435"/>
                  </a:lnTo>
                  <a:lnTo>
                    <a:pt x="132842" y="383273"/>
                  </a:lnTo>
                  <a:lnTo>
                    <a:pt x="199263" y="223570"/>
                  </a:lnTo>
                  <a:lnTo>
                    <a:pt x="227711" y="212928"/>
                  </a:lnTo>
                  <a:lnTo>
                    <a:pt x="227711" y="159689"/>
                  </a:lnTo>
                  <a:lnTo>
                    <a:pt x="294132" y="117106"/>
                  </a:lnTo>
                  <a:close/>
                </a:path>
                <a:path w="3557904" h="838200">
                  <a:moveTo>
                    <a:pt x="3557867" y="838200"/>
                  </a:moveTo>
                  <a:lnTo>
                    <a:pt x="3331591" y="762635"/>
                  </a:lnTo>
                  <a:lnTo>
                    <a:pt x="3026918" y="603643"/>
                  </a:lnTo>
                  <a:lnTo>
                    <a:pt x="2803271" y="598881"/>
                  </a:lnTo>
                  <a:lnTo>
                    <a:pt x="2687650" y="533704"/>
                  </a:lnTo>
                  <a:lnTo>
                    <a:pt x="2462022" y="406514"/>
                  </a:lnTo>
                  <a:lnTo>
                    <a:pt x="2219325" y="115595"/>
                  </a:lnTo>
                  <a:lnTo>
                    <a:pt x="2017776" y="10668"/>
                  </a:lnTo>
                  <a:lnTo>
                    <a:pt x="2052701" y="52006"/>
                  </a:lnTo>
                  <a:lnTo>
                    <a:pt x="2017776" y="114007"/>
                  </a:lnTo>
                  <a:lnTo>
                    <a:pt x="2065401" y="199847"/>
                  </a:lnTo>
                  <a:lnTo>
                    <a:pt x="2136775" y="396976"/>
                  </a:lnTo>
                  <a:lnTo>
                    <a:pt x="2089150" y="681545"/>
                  </a:lnTo>
                  <a:lnTo>
                    <a:pt x="2335136" y="533704"/>
                  </a:lnTo>
                  <a:lnTo>
                    <a:pt x="2948876" y="838200"/>
                  </a:lnTo>
                  <a:lnTo>
                    <a:pt x="3557867" y="83820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809744" y="6179820"/>
            <a:ext cx="600710" cy="431800"/>
          </a:xfrm>
          <a:custGeom>
            <a:avLst/>
            <a:gdLst/>
            <a:ahLst/>
            <a:cxnLst/>
            <a:rect l="l" t="t" r="r" b="b"/>
            <a:pathLst>
              <a:path w="600710" h="431800">
                <a:moveTo>
                  <a:pt x="28575" y="0"/>
                </a:moveTo>
                <a:lnTo>
                  <a:pt x="19050" y="20688"/>
                </a:lnTo>
                <a:lnTo>
                  <a:pt x="0" y="63665"/>
                </a:lnTo>
                <a:lnTo>
                  <a:pt x="95250" y="192570"/>
                </a:lnTo>
                <a:lnTo>
                  <a:pt x="492378" y="431291"/>
                </a:lnTo>
                <a:lnTo>
                  <a:pt x="460628" y="221221"/>
                </a:lnTo>
                <a:lnTo>
                  <a:pt x="600455" y="120954"/>
                </a:lnTo>
                <a:lnTo>
                  <a:pt x="398652" y="149593"/>
                </a:lnTo>
                <a:lnTo>
                  <a:pt x="143001" y="85940"/>
                </a:lnTo>
                <a:lnTo>
                  <a:pt x="28575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9196" y="6137147"/>
            <a:ext cx="246887" cy="11734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6019800"/>
            <a:ext cx="6229350" cy="838200"/>
            <a:chOff x="0" y="6019800"/>
            <a:chExt cx="6229350" cy="8382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159" y="6126479"/>
              <a:ext cx="65531" cy="1280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019800"/>
              <a:ext cx="6229272" cy="83819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898904" y="6021323"/>
            <a:ext cx="579120" cy="462280"/>
          </a:xfrm>
          <a:custGeom>
            <a:avLst/>
            <a:gdLst/>
            <a:ahLst/>
            <a:cxnLst/>
            <a:rect l="l" t="t" r="r" b="b"/>
            <a:pathLst>
              <a:path w="579119" h="462279">
                <a:moveTo>
                  <a:pt x="66675" y="0"/>
                </a:moveTo>
                <a:lnTo>
                  <a:pt x="47625" y="0"/>
                </a:lnTo>
                <a:lnTo>
                  <a:pt x="38100" y="38620"/>
                </a:lnTo>
                <a:lnTo>
                  <a:pt x="0" y="96532"/>
                </a:lnTo>
                <a:lnTo>
                  <a:pt x="104775" y="173761"/>
                </a:lnTo>
                <a:lnTo>
                  <a:pt x="226948" y="289610"/>
                </a:lnTo>
                <a:lnTo>
                  <a:pt x="303021" y="270306"/>
                </a:lnTo>
                <a:lnTo>
                  <a:pt x="541019" y="461772"/>
                </a:lnTo>
                <a:lnTo>
                  <a:pt x="483869" y="279958"/>
                </a:lnTo>
                <a:lnTo>
                  <a:pt x="579119" y="212382"/>
                </a:lnTo>
                <a:lnTo>
                  <a:pt x="569594" y="202730"/>
                </a:lnTo>
                <a:lnTo>
                  <a:pt x="531494" y="183426"/>
                </a:lnTo>
                <a:lnTo>
                  <a:pt x="474344" y="144805"/>
                </a:lnTo>
                <a:lnTo>
                  <a:pt x="274446" y="57924"/>
                </a:lnTo>
                <a:lnTo>
                  <a:pt x="226948" y="38620"/>
                </a:lnTo>
                <a:lnTo>
                  <a:pt x="207898" y="28955"/>
                </a:lnTo>
                <a:lnTo>
                  <a:pt x="150748" y="28955"/>
                </a:lnTo>
                <a:lnTo>
                  <a:pt x="114300" y="19303"/>
                </a:lnTo>
                <a:lnTo>
                  <a:pt x="104775" y="19303"/>
                </a:lnTo>
                <a:lnTo>
                  <a:pt x="66675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4576" y="6079235"/>
            <a:ext cx="3147060" cy="779145"/>
          </a:xfrm>
          <a:custGeom>
            <a:avLst/>
            <a:gdLst/>
            <a:ahLst/>
            <a:cxnLst/>
            <a:rect l="l" t="t" r="r" b="b"/>
            <a:pathLst>
              <a:path w="3147060" h="779145">
                <a:moveTo>
                  <a:pt x="643001" y="164845"/>
                </a:moveTo>
                <a:lnTo>
                  <a:pt x="95250" y="164845"/>
                </a:lnTo>
                <a:lnTo>
                  <a:pt x="142875" y="212394"/>
                </a:lnTo>
                <a:lnTo>
                  <a:pt x="238125" y="242519"/>
                </a:lnTo>
                <a:lnTo>
                  <a:pt x="331850" y="432727"/>
                </a:lnTo>
                <a:lnTo>
                  <a:pt x="636651" y="569048"/>
                </a:lnTo>
                <a:lnTo>
                  <a:pt x="1233677" y="569048"/>
                </a:lnTo>
                <a:lnTo>
                  <a:pt x="3118252" y="778761"/>
                </a:lnTo>
                <a:lnTo>
                  <a:pt x="3147017" y="778761"/>
                </a:lnTo>
                <a:lnTo>
                  <a:pt x="1073277" y="385178"/>
                </a:lnTo>
                <a:lnTo>
                  <a:pt x="816101" y="252031"/>
                </a:lnTo>
                <a:lnTo>
                  <a:pt x="674751" y="174358"/>
                </a:lnTo>
                <a:lnTo>
                  <a:pt x="643001" y="164845"/>
                </a:lnTo>
                <a:close/>
              </a:path>
              <a:path w="3147060" h="779145">
                <a:moveTo>
                  <a:pt x="152400" y="0"/>
                </a:moveTo>
                <a:lnTo>
                  <a:pt x="57150" y="0"/>
                </a:lnTo>
                <a:lnTo>
                  <a:pt x="19050" y="39623"/>
                </a:lnTo>
                <a:lnTo>
                  <a:pt x="0" y="202895"/>
                </a:lnTo>
                <a:lnTo>
                  <a:pt x="95250" y="164845"/>
                </a:lnTo>
                <a:lnTo>
                  <a:pt x="643001" y="164845"/>
                </a:lnTo>
                <a:lnTo>
                  <a:pt x="579501" y="145821"/>
                </a:lnTo>
                <a:lnTo>
                  <a:pt x="446150" y="96685"/>
                </a:lnTo>
                <a:lnTo>
                  <a:pt x="295275" y="28536"/>
                </a:lnTo>
                <a:lnTo>
                  <a:pt x="219075" y="9512"/>
                </a:lnTo>
                <a:lnTo>
                  <a:pt x="152400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430529"/>
            <a:ext cx="7966075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Agar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proses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pemilihan</a:t>
            </a:r>
            <a:r>
              <a:rPr sz="24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pelanggan</a:t>
            </a:r>
            <a:r>
              <a:rPr sz="24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berikutnya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optimal,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urutkan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pelanggan</a:t>
            </a:r>
            <a:r>
              <a:rPr sz="24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berdasarkan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pelayanan</a:t>
            </a:r>
            <a:r>
              <a:rPr sz="24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dalam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urutan yang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menaik.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Font typeface="Arial MT"/>
              <a:buChar char="•"/>
            </a:pPr>
            <a:endParaRPr sz="35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pelanggan</a:t>
            </a:r>
            <a:r>
              <a:rPr sz="24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sudah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terurut,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kompleksitas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endParaRPr sz="24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4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endParaRPr sz="2400">
              <a:latin typeface="Arial MT"/>
              <a:cs typeface="Arial MT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06817" y="2923477"/>
          <a:ext cx="7632065" cy="36604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65"/>
                <a:gridCol w="7377430"/>
                <a:gridCol w="153670"/>
              </a:tblGrid>
              <a:tr h="3497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procedure</a:t>
                      </a:r>
                      <a:r>
                        <a:rPr sz="1400" spc="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dirty="0">
                          <a:latin typeface="Courier New"/>
                          <a:cs typeface="Courier New"/>
                        </a:rPr>
                        <a:t>PenjadwalanPelanggan(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input</a:t>
                      </a:r>
                      <a:r>
                        <a:rPr sz="1400" spc="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dirty="0">
                          <a:latin typeface="Courier New"/>
                          <a:cs typeface="Courier New"/>
                        </a:rPr>
                        <a:t>n: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integer</a:t>
                      </a:r>
                      <a:r>
                        <a:rPr sz="1400" dirty="0">
                          <a:latin typeface="Courier New"/>
                          <a:cs typeface="Courier New"/>
                        </a:rPr>
                        <a:t>)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6520" marR="92075">
                        <a:lnSpc>
                          <a:spcPts val="1600"/>
                        </a:lnSpc>
                        <a:spcBef>
                          <a:spcPts val="5"/>
                        </a:spcBef>
                        <a:tabLst>
                          <a:tab pos="375285" algn="l"/>
                          <a:tab pos="1407160" algn="l"/>
                          <a:tab pos="2546985" algn="l"/>
                          <a:tab pos="3471545" algn="l"/>
                          <a:tab pos="4610735" algn="l"/>
                          <a:tab pos="5212715" algn="l"/>
                          <a:tab pos="5814060" algn="l"/>
                          <a:tab pos="6845934" algn="l"/>
                        </a:tabLst>
                      </a:pPr>
                      <a:r>
                        <a:rPr sz="1400" i="1" dirty="0">
                          <a:latin typeface="Courier New"/>
                          <a:cs typeface="Courier New"/>
                        </a:rPr>
                        <a:t>{	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Me</a:t>
                      </a:r>
                      <a:r>
                        <a:rPr sz="1400" i="1" spc="-10" dirty="0"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ce</a:t>
                      </a:r>
                      <a:r>
                        <a:rPr sz="1400" i="1" spc="-10" dirty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k	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in</a:t>
                      </a:r>
                      <a:r>
                        <a:rPr sz="1400" i="1" spc="-10" dirty="0">
                          <a:latin typeface="Courier New"/>
                          <a:cs typeface="Courier New"/>
                        </a:rPr>
                        <a:t>f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or</a:t>
                      </a:r>
                      <a:r>
                        <a:rPr sz="1400" i="1" spc="-10" dirty="0">
                          <a:latin typeface="Courier New"/>
                          <a:cs typeface="Courier New"/>
                        </a:rPr>
                        <a:t>m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as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i	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de</a:t>
                      </a:r>
                      <a:r>
                        <a:rPr sz="1400" i="1" spc="-10" dirty="0"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et</a:t>
                      </a:r>
                      <a:r>
                        <a:rPr sz="1400" i="1" spc="-1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n	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pe</a:t>
                      </a:r>
                      <a:r>
                        <a:rPr sz="1400" i="1" spc="-10" dirty="0">
                          <a:latin typeface="Courier New"/>
                          <a:cs typeface="Courier New"/>
                        </a:rPr>
                        <a:t>l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an</a:t>
                      </a:r>
                      <a:r>
                        <a:rPr sz="1400" i="1" spc="-10" dirty="0">
                          <a:latin typeface="Courier New"/>
                          <a:cs typeface="Courier New"/>
                        </a:rPr>
                        <a:t>g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ga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n	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ya</a:t>
                      </a:r>
                      <a:r>
                        <a:rPr sz="1400" i="1" spc="-10" dirty="0"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g	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ak</a:t>
                      </a:r>
                      <a:r>
                        <a:rPr sz="1400" i="1" spc="-1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n	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di</a:t>
                      </a:r>
                      <a:r>
                        <a:rPr sz="1400" i="1" spc="-10" dirty="0">
                          <a:latin typeface="Courier New"/>
                          <a:cs typeface="Courier New"/>
                        </a:rPr>
                        <a:t>p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ro</a:t>
                      </a:r>
                      <a:r>
                        <a:rPr sz="1400" i="1" spc="-10" dirty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s	</a:t>
                      </a:r>
                      <a:r>
                        <a:rPr sz="1400" i="1" spc="-5" dirty="0">
                          <a:latin typeface="Courier New"/>
                          <a:cs typeface="Courier New"/>
                        </a:rPr>
                        <a:t>ol</a:t>
                      </a:r>
                      <a:r>
                        <a:rPr sz="1400" i="1" spc="-10" dirty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h  </a:t>
                      </a:r>
                      <a:r>
                        <a:rPr sz="1400" i="1" spc="5" dirty="0">
                          <a:latin typeface="Courier New"/>
                          <a:cs typeface="Courier New"/>
                        </a:rPr>
                        <a:t>server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 tunggal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311785">
                        <a:lnSpc>
                          <a:spcPts val="1520"/>
                        </a:lnSpc>
                      </a:pPr>
                      <a:r>
                        <a:rPr sz="1400" i="1" spc="5" dirty="0">
                          <a:latin typeface="Courier New"/>
                          <a:cs typeface="Courier New"/>
                        </a:rPr>
                        <a:t>Masukan: n 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pelangan,</a:t>
                      </a:r>
                      <a:r>
                        <a:rPr sz="1400" i="1" spc="5" dirty="0">
                          <a:latin typeface="Courier New"/>
                          <a:cs typeface="Courier New"/>
                        </a:rPr>
                        <a:t> setiap 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pelanggan</a:t>
                      </a:r>
                      <a:r>
                        <a:rPr sz="1400" i="1" spc="5" dirty="0">
                          <a:latin typeface="Courier New"/>
                          <a:cs typeface="Courier New"/>
                        </a:rPr>
                        <a:t> dinomori</a:t>
                      </a:r>
                      <a:r>
                        <a:rPr sz="1400" i="1" spc="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5" dirty="0">
                          <a:latin typeface="Courier New"/>
                          <a:cs typeface="Courier New"/>
                        </a:rPr>
                        <a:t>1, 2, …, n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311785">
                        <a:lnSpc>
                          <a:spcPts val="1600"/>
                        </a:lnSpc>
                      </a:pPr>
                      <a:r>
                        <a:rPr sz="1400" i="1" dirty="0">
                          <a:latin typeface="Courier New"/>
                          <a:cs typeface="Courier New"/>
                        </a:rPr>
                        <a:t>Keluaran:</a:t>
                      </a:r>
                      <a:r>
                        <a:rPr sz="1400" i="1" spc="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5" dirty="0">
                          <a:latin typeface="Courier New"/>
                          <a:cs typeface="Courier New"/>
                        </a:rPr>
                        <a:t>urutan</a:t>
                      </a:r>
                      <a:r>
                        <a:rPr sz="1400" i="1" spc="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pelanggan</a:t>
                      </a:r>
                      <a:r>
                        <a:rPr sz="1400" i="1" spc="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5" dirty="0">
                          <a:latin typeface="Courier New"/>
                          <a:cs typeface="Courier New"/>
                        </a:rPr>
                        <a:t>yang</a:t>
                      </a:r>
                      <a:r>
                        <a:rPr sz="1400" i="1" spc="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dilayani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96520">
                        <a:lnSpc>
                          <a:spcPts val="1585"/>
                        </a:lnSpc>
                      </a:pPr>
                      <a:r>
                        <a:rPr sz="1400" i="1" dirty="0">
                          <a:latin typeface="Courier New"/>
                          <a:cs typeface="Courier New"/>
                        </a:rPr>
                        <a:t>}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96520">
                        <a:lnSpc>
                          <a:spcPts val="1600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Deklarasi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419734">
                        <a:lnSpc>
                          <a:spcPts val="1660"/>
                        </a:lnSpc>
                      </a:pPr>
                      <a:r>
                        <a:rPr sz="1400" spc="5" dirty="0">
                          <a:latin typeface="Courier New"/>
                          <a:cs typeface="Courier New"/>
                        </a:rPr>
                        <a:t>i</a:t>
                      </a:r>
                      <a:r>
                        <a:rPr sz="1400" spc="-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5" dirty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sz="1400" spc="-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integer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ts val="1660"/>
                        </a:lnSpc>
                      </a:pPr>
                      <a:r>
                        <a:rPr sz="1400" b="1" spc="5" dirty="0">
                          <a:latin typeface="Courier New"/>
                          <a:cs typeface="Courier New"/>
                        </a:rPr>
                        <a:t>Algoritma</a:t>
                      </a:r>
                      <a:r>
                        <a:rPr sz="1400" spc="5" dirty="0">
                          <a:latin typeface="Courier New"/>
                          <a:cs typeface="Courier New"/>
                        </a:rPr>
                        <a:t>: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311785">
                        <a:lnSpc>
                          <a:spcPts val="1660"/>
                        </a:lnSpc>
                      </a:pPr>
                      <a:r>
                        <a:rPr sz="1400" i="1" dirty="0">
                          <a:latin typeface="Courier New"/>
                          <a:cs typeface="Courier New"/>
                        </a:rPr>
                        <a:t>{pelanggan</a:t>
                      </a:r>
                      <a:r>
                        <a:rPr sz="1400" i="1" spc="5" dirty="0">
                          <a:latin typeface="Courier New"/>
                          <a:cs typeface="Courier New"/>
                        </a:rPr>
                        <a:t> 1,</a:t>
                      </a:r>
                      <a:r>
                        <a:rPr sz="1400" i="1" spc="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5" dirty="0">
                          <a:latin typeface="Courier New"/>
                          <a:cs typeface="Courier New"/>
                        </a:rPr>
                        <a:t>2, ...,</a:t>
                      </a:r>
                      <a:r>
                        <a:rPr sz="1400" i="1" spc="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5" dirty="0">
                          <a:latin typeface="Courier New"/>
                          <a:cs typeface="Courier New"/>
                        </a:rPr>
                        <a:t>n sudah</a:t>
                      </a:r>
                      <a:r>
                        <a:rPr sz="1400" i="1" spc="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5" dirty="0">
                          <a:latin typeface="Courier New"/>
                          <a:cs typeface="Courier New"/>
                        </a:rPr>
                        <a:t>diurut</a:t>
                      </a:r>
                      <a:r>
                        <a:rPr sz="1400" i="1" spc="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i="1" spc="5" dirty="0">
                          <a:latin typeface="Courier New"/>
                          <a:cs typeface="Courier New"/>
                        </a:rPr>
                        <a:t>menaik </a:t>
                      </a:r>
                      <a:r>
                        <a:rPr sz="1400" i="1" dirty="0">
                          <a:latin typeface="Courier New"/>
                          <a:cs typeface="Courier New"/>
                        </a:rPr>
                        <a:t>berdasarkan</a:t>
                      </a:r>
                      <a:r>
                        <a:rPr sz="1400" i="1" spc="10" dirty="0">
                          <a:latin typeface="Courier New"/>
                          <a:cs typeface="Courier New"/>
                        </a:rPr>
                        <a:t> t</a:t>
                      </a:r>
                      <a:r>
                        <a:rPr sz="1350" i="1" spc="15" baseline="-12345" dirty="0">
                          <a:latin typeface="Courier New"/>
                          <a:cs typeface="Courier New"/>
                        </a:rPr>
                        <a:t>i</a:t>
                      </a:r>
                      <a:r>
                        <a:rPr sz="1400" i="1" spc="10" dirty="0">
                          <a:latin typeface="Courier New"/>
                          <a:cs typeface="Courier New"/>
                        </a:rPr>
                        <a:t>}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311785">
                        <a:lnSpc>
                          <a:spcPts val="1635"/>
                        </a:lnSpc>
                        <a:spcBef>
                          <a:spcPts val="170"/>
                        </a:spcBef>
                      </a:pP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for</a:t>
                      </a:r>
                      <a:r>
                        <a:rPr sz="1400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5" dirty="0">
                          <a:latin typeface="Courier New"/>
                          <a:cs typeface="Courier New"/>
                        </a:rPr>
                        <a:t>i</a:t>
                      </a:r>
                      <a:r>
                        <a:rPr sz="1400" spc="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400" spc="5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400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to</a:t>
                      </a:r>
                      <a:r>
                        <a:rPr sz="1400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spc="5" dirty="0">
                          <a:latin typeface="Courier New"/>
                          <a:cs typeface="Courier New"/>
                        </a:rPr>
                        <a:t>n</a:t>
                      </a:r>
                      <a:r>
                        <a:rPr sz="1400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do</a:t>
                      </a:r>
                      <a:endParaRPr sz="1400">
                        <a:latin typeface="Courier New"/>
                        <a:cs typeface="Courier New"/>
                      </a:endParaRPr>
                    </a:p>
                    <a:p>
                      <a:pPr marL="311785" marR="2858770" indent="322580">
                        <a:lnSpc>
                          <a:spcPts val="1600"/>
                        </a:lnSpc>
                        <a:spcBef>
                          <a:spcPts val="75"/>
                        </a:spcBef>
                      </a:pP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write</a:t>
                      </a:r>
                      <a:r>
                        <a:rPr sz="1400" spc="5" dirty="0">
                          <a:latin typeface="Courier New"/>
                          <a:cs typeface="Courier New"/>
                        </a:rPr>
                        <a:t>(‘Pelanggan ‘, i, ‘ </a:t>
                      </a:r>
                      <a:r>
                        <a:rPr sz="1400" dirty="0">
                          <a:latin typeface="Courier New"/>
                          <a:cs typeface="Courier New"/>
                        </a:rPr>
                        <a:t>dilayani!’) </a:t>
                      </a:r>
                      <a:r>
                        <a:rPr sz="1400" spc="-83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ourier New"/>
                          <a:cs typeface="Courier New"/>
                        </a:rPr>
                        <a:t>endfor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1828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16315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573404"/>
            <a:ext cx="7952740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26034" indent="-343535">
              <a:lnSpc>
                <a:spcPct val="100000"/>
              </a:lnSpc>
              <a:spcBef>
                <a:spcPts val="95"/>
              </a:spcBef>
              <a:buClr>
                <a:srgbClr val="E2E2FF"/>
              </a:buClr>
              <a:buChar char="•"/>
              <a:tabLst>
                <a:tab pos="393700" algn="l"/>
                <a:tab pos="3943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penjadwalan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pelanggan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akan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selalu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menghasilkan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optimum.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2E2FF"/>
              </a:buClr>
              <a:buFont typeface="Arial MT"/>
              <a:buChar char="•"/>
            </a:pPr>
            <a:endParaRPr sz="4050">
              <a:latin typeface="Arial MT"/>
              <a:cs typeface="Arial MT"/>
            </a:endParaRPr>
          </a:p>
          <a:p>
            <a:pPr marL="393700" indent="-343535">
              <a:lnSpc>
                <a:spcPct val="100000"/>
              </a:lnSpc>
              <a:buClr>
                <a:srgbClr val="E2E2FF"/>
              </a:buClr>
              <a:buFont typeface="Arial MT"/>
              <a:buChar char="•"/>
              <a:tabLst>
                <a:tab pos="393700" algn="l"/>
                <a:tab pos="39433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Teorema.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75" spc="7" baseline="-21021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775" spc="375" baseline="-2102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75" spc="7" baseline="-21021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775" spc="367" baseline="-2102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… </a:t>
            </a:r>
            <a:r>
              <a:rPr sz="2800" spc="-5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75" i="1" spc="7" baseline="-2102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75" i="1" spc="367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maka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pengurutan</a:t>
            </a:r>
            <a:endParaRPr sz="2800">
              <a:latin typeface="Arial MT"/>
              <a:cs typeface="Arial MT"/>
            </a:endParaRPr>
          </a:p>
          <a:p>
            <a:pPr marL="393700">
              <a:lnSpc>
                <a:spcPct val="100000"/>
              </a:lnSpc>
              <a:tabLst>
                <a:tab pos="1305560" algn="l"/>
                <a:tab pos="2794000" algn="l"/>
              </a:tabLst>
            </a:pP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775" i="1" spc="382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,	1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n	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meminimumkan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3475735"/>
            <a:ext cx="548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136" y="4499559"/>
            <a:ext cx="6330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semua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kemungkinan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permutasi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24455" y="3284220"/>
            <a:ext cx="1007744" cy="829310"/>
          </a:xfrm>
          <a:custGeom>
            <a:avLst/>
            <a:gdLst/>
            <a:ahLst/>
            <a:cxnLst/>
            <a:rect l="l" t="t" r="r" b="b"/>
            <a:pathLst>
              <a:path w="1007744" h="829310">
                <a:moveTo>
                  <a:pt x="1007363" y="0"/>
                </a:moveTo>
                <a:lnTo>
                  <a:pt x="0" y="0"/>
                </a:lnTo>
                <a:lnTo>
                  <a:pt x="0" y="829055"/>
                </a:lnTo>
                <a:lnTo>
                  <a:pt x="1007363" y="829055"/>
                </a:lnTo>
                <a:lnTo>
                  <a:pt x="1007363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75309" y="3291106"/>
            <a:ext cx="431165" cy="226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342900" algn="l"/>
              </a:tabLst>
            </a:pPr>
            <a:r>
              <a:rPr sz="1300" i="1" spc="10" dirty="0">
                <a:latin typeface="Times New Roman"/>
                <a:cs typeface="Times New Roman"/>
              </a:rPr>
              <a:t>n	</a:t>
            </a:r>
            <a:r>
              <a:rPr sz="1300" i="1" spc="5" dirty="0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9736" y="3390591"/>
            <a:ext cx="932815" cy="692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ts val="3885"/>
              </a:lnSpc>
              <a:spcBef>
                <a:spcPts val="90"/>
              </a:spcBef>
            </a:pPr>
            <a:r>
              <a:rPr sz="3400" spc="290" dirty="0">
                <a:latin typeface="Symbol"/>
                <a:cs typeface="Symbol"/>
              </a:rPr>
              <a:t></a:t>
            </a:r>
            <a:r>
              <a:rPr sz="3400" spc="235" dirty="0">
                <a:latin typeface="Symbol"/>
                <a:cs typeface="Symbol"/>
              </a:rPr>
              <a:t></a:t>
            </a:r>
            <a:r>
              <a:rPr sz="3375" i="1" spc="75" baseline="13580" dirty="0">
                <a:latin typeface="Times New Roman"/>
                <a:cs typeface="Times New Roman"/>
              </a:rPr>
              <a:t>t</a:t>
            </a:r>
            <a:r>
              <a:rPr sz="1300" i="1" spc="150" dirty="0">
                <a:latin typeface="Times New Roman"/>
                <a:cs typeface="Times New Roman"/>
              </a:rPr>
              <a:t>i</a:t>
            </a:r>
            <a:r>
              <a:rPr sz="1425" i="1" spc="-7" baseline="-20467" dirty="0">
                <a:latin typeface="Times New Roman"/>
                <a:cs typeface="Times New Roman"/>
              </a:rPr>
              <a:t>j</a:t>
            </a:r>
            <a:endParaRPr sz="1425" baseline="-20467">
              <a:latin typeface="Times New Roman"/>
              <a:cs typeface="Times New Roman"/>
            </a:endParaRPr>
          </a:p>
          <a:p>
            <a:pPr marL="56515">
              <a:lnSpc>
                <a:spcPts val="1365"/>
              </a:lnSpc>
            </a:pPr>
            <a:r>
              <a:rPr sz="1300" i="1" spc="5" dirty="0">
                <a:latin typeface="Times New Roman"/>
                <a:cs typeface="Times New Roman"/>
              </a:rPr>
              <a:t>k</a:t>
            </a:r>
            <a:r>
              <a:rPr sz="1300" i="1" spc="-185" dirty="0">
                <a:latin typeface="Times New Roman"/>
                <a:cs typeface="Times New Roman"/>
              </a:rPr>
              <a:t> </a:t>
            </a:r>
            <a:r>
              <a:rPr sz="1300" spc="-95" dirty="0">
                <a:latin typeface="Symbol"/>
                <a:cs typeface="Symbol"/>
              </a:rPr>
              <a:t></a:t>
            </a:r>
            <a:r>
              <a:rPr sz="1300" spc="10" dirty="0">
                <a:latin typeface="Times New Roman"/>
                <a:cs typeface="Times New Roman"/>
              </a:rPr>
              <a:t>1</a:t>
            </a:r>
            <a:r>
              <a:rPr sz="1300" dirty="0">
                <a:latin typeface="Times New Roman"/>
                <a:cs typeface="Times New Roman"/>
              </a:rPr>
              <a:t>  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i="1" spc="105" dirty="0">
                <a:latin typeface="Times New Roman"/>
                <a:cs typeface="Times New Roman"/>
              </a:rPr>
              <a:t>j</a:t>
            </a:r>
            <a:r>
              <a:rPr sz="1300" spc="-95" dirty="0">
                <a:latin typeface="Symbol"/>
                <a:cs typeface="Symbol"/>
              </a:rPr>
              <a:t></a:t>
            </a:r>
            <a:r>
              <a:rPr sz="1300" spc="10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28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656" y="425195"/>
              <a:ext cx="987552" cy="902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425195"/>
              <a:ext cx="6310884" cy="9022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531621"/>
            <a:ext cx="62515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3.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An</a:t>
            </a:r>
            <a:r>
              <a:rPr sz="3200" b="1" i="1" spc="-2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Activity</a:t>
            </a:r>
            <a:r>
              <a:rPr sz="3200" b="1" i="1" spc="-45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Selection</a:t>
            </a:r>
            <a:r>
              <a:rPr sz="3200" b="1" i="1" spc="-3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Problem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516" y="1311655"/>
            <a:ext cx="8047990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179705" indent="-342900">
              <a:lnSpc>
                <a:spcPct val="100000"/>
              </a:lnSpc>
              <a:spcBef>
                <a:spcPts val="100"/>
              </a:spcBef>
              <a:buClr>
                <a:srgbClr val="E2E2FF"/>
              </a:buClr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Persoalan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Misalkan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kita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memiliki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{1,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2,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…,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}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menyatakan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buah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aktivitas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ingin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menggunakan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sebuah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misalnya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ruang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pertemuan, yang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hanya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dapat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digunakan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satu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aktivitas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saat.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 MT"/>
              <a:cs typeface="Arial MT"/>
            </a:endParaRPr>
          </a:p>
          <a:p>
            <a:pPr marL="381000" marR="558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Tiap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aktivitas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memiliki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mulai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i="1" spc="-7" baseline="-2083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i="1" spc="315" baseline="-208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selesai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i="1" baseline="-2083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dimana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i="1" spc="-7" baseline="-2083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i="1" baseline="-208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i="1" baseline="-2083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. Dua aktivitas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dikatakan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kompatibel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interval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[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i="1" baseline="-2083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i="1" baseline="-2083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]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[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i="1" baseline="-20833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i="1" baseline="-20833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]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bentrok.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 MT"/>
              <a:cs typeface="Arial MT"/>
            </a:endParaRPr>
          </a:p>
          <a:p>
            <a:pPr marL="381000" marR="111569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Masalah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4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r>
              <a:rPr sz="24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sz="240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ialah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memilih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sebanyak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mungkin</a:t>
            </a:r>
            <a:r>
              <a:rPr sz="2400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aktivitas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bisa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dilayani.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29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7133"/>
            <a:ext cx="7924800" cy="1391667"/>
          </a:xfrm>
        </p:spPr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greedy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97" y="2026511"/>
            <a:ext cx="7346950" cy="3046988"/>
          </a:xfrm>
        </p:spPr>
        <p:txBody>
          <a:bodyPr/>
          <a:lstStyle/>
          <a:p>
            <a:pPr marL="342900" indent="-342900" fontAlgn="base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Manajemen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Keuangan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Pribadi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Ketika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harus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memutuskan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bagaimana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mengalokasikan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anggaran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bulanan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Anda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mungkin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memilih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membayar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bunga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tertinggi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dahulu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pendekatan</a:t>
            </a:r>
            <a:r>
              <a:rPr lang="en-US" dirty="0" smtClean="0">
                <a:solidFill>
                  <a:schemeClr val="bg1"/>
                </a:solidFill>
              </a:rPr>
              <a:t> “</a:t>
            </a:r>
            <a:r>
              <a:rPr lang="en-US" dirty="0" err="1" smtClean="0">
                <a:solidFill>
                  <a:schemeClr val="bg1"/>
                </a:solidFill>
              </a:rPr>
              <a:t>utang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tertinggi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dahulu</a:t>
            </a:r>
            <a:r>
              <a:rPr lang="en-US" dirty="0" smtClean="0">
                <a:solidFill>
                  <a:schemeClr val="bg1"/>
                </a:solidFill>
              </a:rPr>
              <a:t>”).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Rute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Perjalanan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Saat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merencanakan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perjalanan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anggaran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terbatas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mungkin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memilih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mengunjungi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tempat-tempat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memberikan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pengalaman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terbaik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terendah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Penjadwalan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Pekerjaan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sebuah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proyek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mungkin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memilih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tugas-tugas</a:t>
            </a:r>
            <a:r>
              <a:rPr lang="en-US" dirty="0" smtClean="0">
                <a:solidFill>
                  <a:schemeClr val="bg1"/>
                </a:solidFill>
              </a:rPr>
              <a:t> yang paling </a:t>
            </a:r>
            <a:r>
              <a:rPr lang="en-US" dirty="0" err="1" smtClean="0">
                <a:solidFill>
                  <a:schemeClr val="bg1"/>
                </a:solidFill>
              </a:rPr>
              <a:t>penting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memiliki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prioritas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tertinggi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dikerjakan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dahulu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19429"/>
            <a:ext cx="4073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Contoh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Instansiasi</a:t>
            </a:r>
            <a:r>
              <a:rPr sz="240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Persoalan: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8640" y="1308602"/>
          <a:ext cx="4378960" cy="4735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8730"/>
                <a:gridCol w="1657350"/>
                <a:gridCol w="1452880"/>
              </a:tblGrid>
              <a:tr h="533319">
                <a:tc>
                  <a:txBody>
                    <a:bodyPr/>
                    <a:lstStyle/>
                    <a:p>
                      <a:pPr marL="342900">
                        <a:lnSpc>
                          <a:spcPts val="248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FEFEF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48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s</a:t>
                      </a:r>
                      <a:r>
                        <a:rPr sz="2400" b="1" spc="-7" baseline="-20833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400" baseline="-20833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FEFEF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48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r>
                        <a:rPr sz="2400" b="1" spc="-7" baseline="-20833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endParaRPr sz="2400" baseline="-20833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FEFEFE"/>
                      </a:solidFill>
                      <a:prstDash val="solid"/>
                    </a:lnB>
                  </a:tcPr>
                </a:tc>
              </a:tr>
              <a:tr h="554101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147320" marB="0">
                    <a:lnT w="19050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147320" marB="0">
                    <a:lnT w="19050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147320" marB="0">
                    <a:lnT w="19050">
                      <a:solidFill>
                        <a:srgbClr val="FEFEFE"/>
                      </a:solidFill>
                      <a:prstDash val="soli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34290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759">
                <a:tc>
                  <a:txBody>
                    <a:bodyPr/>
                    <a:lstStyle/>
                    <a:p>
                      <a:pPr marL="34290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887">
                <a:tc>
                  <a:txBody>
                    <a:bodyPr/>
                    <a:lstStyle/>
                    <a:p>
                      <a:pPr marL="34290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886">
                <a:tc>
                  <a:txBody>
                    <a:bodyPr/>
                    <a:lstStyle/>
                    <a:p>
                      <a:pPr marL="34290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 marL="34290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 marL="34290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11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950">
                <a:tc>
                  <a:txBody>
                    <a:bodyPr/>
                    <a:lstStyle/>
                    <a:p>
                      <a:pPr marL="34290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950">
                <a:tc>
                  <a:txBody>
                    <a:bodyPr/>
                    <a:lstStyle/>
                    <a:p>
                      <a:pPr marL="34290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734">
                <a:tc>
                  <a:txBody>
                    <a:bodyPr/>
                    <a:lstStyle/>
                    <a:p>
                      <a:pPr marL="34290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14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55495">
                <a:tc>
                  <a:txBody>
                    <a:bodyPr/>
                    <a:lstStyle/>
                    <a:p>
                      <a:pPr marL="34290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11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15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30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95629"/>
            <a:ext cx="6911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Penyelesaian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2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Exhaustive</a:t>
            </a:r>
            <a:r>
              <a:rPr sz="2800" b="1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0" y="1613357"/>
            <a:ext cx="7676515" cy="446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marR="17780" indent="-343535">
              <a:lnSpc>
                <a:spcPct val="100000"/>
              </a:lnSpc>
              <a:spcBef>
                <a:spcPts val="105"/>
              </a:spcBef>
              <a:buClr>
                <a:srgbClr val="E2E2FF"/>
              </a:buClr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Tentukan semua himpunan bagian dari himpunan </a:t>
            </a:r>
            <a:r>
              <a:rPr sz="2600" spc="-7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aktivitas.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E2E2FF"/>
              </a:buClr>
              <a:buFont typeface="Arial MT"/>
              <a:buChar char="•"/>
            </a:pPr>
            <a:endParaRPr sz="3800">
              <a:latin typeface="Arial MT"/>
              <a:cs typeface="Arial MT"/>
            </a:endParaRPr>
          </a:p>
          <a:p>
            <a:pPr marL="368300" marR="184150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Evaluasi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bagian</a:t>
            </a:r>
            <a:r>
              <a:rPr sz="2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apakah</a:t>
            </a:r>
            <a:r>
              <a:rPr sz="2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semua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aktivitas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di dalamnya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kompatibel.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E2E2FF"/>
              </a:buClr>
              <a:buFont typeface="Arial MT"/>
              <a:buChar char="•"/>
            </a:pPr>
            <a:endParaRPr sz="3800">
              <a:latin typeface="Arial MT"/>
              <a:cs typeface="Arial MT"/>
            </a:endParaRPr>
          </a:p>
          <a:p>
            <a:pPr marL="368300" marR="114300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kompatibel,</a:t>
            </a:r>
            <a:r>
              <a:rPr sz="2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maka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bagian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tersebut </a:t>
            </a:r>
            <a:r>
              <a:rPr sz="2600" spc="-7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solusinya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E2E2FF"/>
              </a:buClr>
              <a:buFont typeface="Arial MT"/>
              <a:buChar char="•"/>
            </a:pPr>
            <a:endParaRPr sz="3800">
              <a:latin typeface="Arial MT"/>
              <a:cs typeface="Arial MT"/>
            </a:endParaRPr>
          </a:p>
          <a:p>
            <a:pPr marL="368300" indent="-343535"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Kompleksitas</a:t>
            </a:r>
            <a:r>
              <a:rPr sz="2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algoritmanya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 MT"/>
                <a:cs typeface="Arial MT"/>
              </a:rPr>
              <a:t>O(2</a:t>
            </a:r>
            <a:r>
              <a:rPr sz="2550" spc="7" baseline="26143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600" spc="5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31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50035"/>
            <a:ext cx="8056245" cy="4345940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5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Apa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strategi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greedy-nya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?</a:t>
            </a:r>
            <a:endParaRPr sz="3200">
              <a:latin typeface="Arial MT"/>
              <a:cs typeface="Arial MT"/>
            </a:endParaRPr>
          </a:p>
          <a:p>
            <a:pPr marL="701675" marR="398780" lvl="1" indent="-350520">
              <a:lnSpc>
                <a:spcPct val="122900"/>
              </a:lnSpc>
              <a:spcBef>
                <a:spcPts val="400"/>
              </a:spcBef>
              <a:buClr>
                <a:srgbClr val="FFFFFF"/>
              </a:buClr>
              <a:buFont typeface="Arial MT"/>
              <a:buAutoNum type="arabicPeriod"/>
              <a:tabLst>
                <a:tab pos="74676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Urutkan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semua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aktivitas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berdasarkan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waktu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selesai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kecil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ke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besar</a:t>
            </a:r>
            <a:endParaRPr sz="2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 MT"/>
              <a:buAutoNum type="arabicPeriod"/>
            </a:pPr>
            <a:endParaRPr sz="4050">
              <a:latin typeface="Arial MT"/>
              <a:cs typeface="Arial MT"/>
            </a:endParaRPr>
          </a:p>
          <a:p>
            <a:pPr marL="750570" lvl="1" indent="-395605">
              <a:lnSpc>
                <a:spcPct val="100000"/>
              </a:lnSpc>
              <a:buAutoNum type="arabicPeriod"/>
              <a:tabLst>
                <a:tab pos="75120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step, pilih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aktivitas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endParaRPr sz="2800">
              <a:latin typeface="Arial MT"/>
              <a:cs typeface="Arial MT"/>
            </a:endParaRPr>
          </a:p>
          <a:p>
            <a:pPr marL="701675" marR="5080">
              <a:lnSpc>
                <a:spcPct val="120000"/>
              </a:lnSpc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mulainya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lebih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besar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atau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sama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dengan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28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selesai</a:t>
            </a:r>
            <a:r>
              <a:rPr sz="28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aktivitas</a:t>
            </a:r>
            <a:r>
              <a:rPr sz="28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dipilih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sebelumnya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32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116" y="1223772"/>
            <a:ext cx="7264908" cy="35006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0416" y="5092446"/>
            <a:ext cx="65824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0935" algn="l"/>
              </a:tabLst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Solusi:</a:t>
            </a:r>
            <a:r>
              <a:rPr sz="2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aktivitas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yang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dipilih	adalah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3,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6,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7,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33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20649"/>
            <a:ext cx="2533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Contoh</a:t>
            </a:r>
            <a:r>
              <a:rPr sz="32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lain: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28116" y="1214627"/>
            <a:ext cx="7778750" cy="5556885"/>
            <a:chOff x="928116" y="1214627"/>
            <a:chExt cx="7778750" cy="5556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1" y="6423660"/>
              <a:ext cx="381000" cy="3474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116" y="1214627"/>
              <a:ext cx="6394704" cy="435711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07770" y="5957417"/>
            <a:ext cx="7194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Sumber:</a:t>
            </a:r>
            <a:r>
              <a:rPr sz="1800" spc="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http://scanftree.com/Data_Structure/activity-selection-problem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34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24002"/>
            <a:ext cx="5596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28116" y="1214627"/>
            <a:ext cx="7778750" cy="5556885"/>
            <a:chOff x="928116" y="1214627"/>
            <a:chExt cx="7778750" cy="5556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1" y="6423660"/>
              <a:ext cx="381000" cy="3474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116" y="1214627"/>
              <a:ext cx="6265164" cy="51435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35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4951" y="288036"/>
            <a:ext cx="3244596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7946" y="437133"/>
            <a:ext cx="23895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Algorit</a:t>
            </a:r>
            <a:r>
              <a:rPr spc="10" dirty="0"/>
              <a:t>m</a:t>
            </a:r>
            <a:r>
              <a:rPr dirty="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140" y="1557274"/>
            <a:ext cx="744220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function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Greedy-Activity-Selector(s, f)</a:t>
            </a:r>
            <a:endParaRPr sz="2000">
              <a:latin typeface="Courier New"/>
              <a:cs typeface="Courier New"/>
            </a:endParaRPr>
          </a:p>
          <a:p>
            <a:pPr marL="63500">
              <a:lnSpc>
                <a:spcPct val="100000"/>
              </a:lnSpc>
            </a:pPr>
            <a:r>
              <a:rPr sz="2000" i="1" dirty="0">
                <a:solidFill>
                  <a:srgbClr val="FFFFFF"/>
                </a:solidFill>
                <a:latin typeface="Courier New"/>
                <a:cs typeface="Courier New"/>
              </a:rPr>
              <a:t>{</a:t>
            </a:r>
            <a:r>
              <a:rPr sz="2000" i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Asumsi:</a:t>
            </a:r>
            <a:r>
              <a:rPr sz="2000" i="1" spc="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aktivitas</a:t>
            </a:r>
            <a:r>
              <a:rPr sz="2000" i="1" spc="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sudah</a:t>
            </a:r>
            <a:r>
              <a:rPr sz="2000" i="1" spc="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diurut</a:t>
            </a:r>
            <a:r>
              <a:rPr sz="2000" i="1" spc="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terlebih</a:t>
            </a:r>
            <a:r>
              <a:rPr sz="2000" i="1" spc="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dahulu</a:t>
            </a:r>
            <a:endParaRPr sz="2000">
              <a:latin typeface="Courier New"/>
              <a:cs typeface="Courier New"/>
            </a:endParaRPr>
          </a:p>
          <a:p>
            <a:pPr marL="63500">
              <a:lnSpc>
                <a:spcPct val="100000"/>
              </a:lnSpc>
            </a:pP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Berdasarkan waktu</a:t>
            </a:r>
            <a:r>
              <a:rPr sz="2000" i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selesai:</a:t>
            </a:r>
            <a:r>
              <a:rPr sz="2000" i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f1 &lt;=</a:t>
            </a:r>
            <a:r>
              <a:rPr sz="2000" i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f2</a:t>
            </a:r>
            <a:r>
              <a:rPr sz="2000" i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&lt;=</a:t>
            </a:r>
            <a:r>
              <a:rPr sz="2000" i="1" dirty="0">
                <a:solidFill>
                  <a:srgbClr val="FFFFFF"/>
                </a:solidFill>
                <a:latin typeface="Courier New"/>
                <a:cs typeface="Courier New"/>
              </a:rPr>
              <a:t> …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 &lt;=</a:t>
            </a:r>
            <a:r>
              <a:rPr sz="2000" i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ourier New"/>
                <a:cs typeface="Courier New"/>
              </a:rPr>
              <a:t>fn</a:t>
            </a:r>
            <a:r>
              <a:rPr sz="2000" i="1" dirty="0">
                <a:solidFill>
                  <a:srgbClr val="FFFFFF"/>
                </a:solidFill>
                <a:latin typeface="Courier New"/>
                <a:cs typeface="Courier New"/>
              </a:rPr>
              <a:t> }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Courier New"/>
              <a:cs typeface="Courier New"/>
            </a:endParaRPr>
          </a:p>
          <a:p>
            <a:pPr marL="635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Algoritma</a:t>
            </a:r>
            <a:endParaRPr sz="2000">
              <a:latin typeface="Courier New"/>
              <a:cs typeface="Courier New"/>
            </a:endParaRPr>
          </a:p>
          <a:p>
            <a:pPr marL="4064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n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←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length(s)</a:t>
            </a:r>
            <a:endParaRPr sz="2000">
              <a:latin typeface="Courier New"/>
              <a:cs typeface="Courier New"/>
            </a:endParaRPr>
          </a:p>
          <a:p>
            <a:pPr marL="4064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←</a:t>
            </a:r>
            <a:r>
              <a:rPr sz="2000" spc="-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{1}</a:t>
            </a:r>
            <a:endParaRPr sz="2000">
              <a:latin typeface="Courier New"/>
              <a:cs typeface="Courier New"/>
            </a:endParaRPr>
          </a:p>
          <a:p>
            <a:pPr marL="4064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j</a:t>
            </a:r>
            <a:r>
              <a:rPr sz="20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←</a:t>
            </a:r>
            <a:r>
              <a:rPr sz="20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1</a:t>
            </a:r>
            <a:endParaRPr sz="2000">
              <a:latin typeface="Courier New"/>
              <a:cs typeface="Courier New"/>
            </a:endParaRPr>
          </a:p>
          <a:p>
            <a:pPr marL="977900" marR="4167504" indent="-571500">
              <a:lnSpc>
                <a:spcPct val="100000"/>
              </a:lnSpc>
              <a:tabLst>
                <a:tab pos="1842135" algn="l"/>
              </a:tabLst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for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i ← 2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to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n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do </a:t>
            </a:r>
            <a:r>
              <a:rPr sz="20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if</a:t>
            </a:r>
            <a:r>
              <a:rPr sz="20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urier New"/>
                <a:cs typeface="Courier New"/>
              </a:rPr>
              <a:t>s</a:t>
            </a:r>
            <a:r>
              <a:rPr sz="1950" spc="7" baseline="-21367" dirty="0">
                <a:solidFill>
                  <a:srgbClr val="FFFFFF"/>
                </a:solidFill>
                <a:latin typeface="Courier New"/>
                <a:cs typeface="Courier New"/>
              </a:rPr>
              <a:t>i	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&gt;=</a:t>
            </a:r>
            <a:r>
              <a:rPr sz="20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urier New"/>
                <a:cs typeface="Courier New"/>
              </a:rPr>
              <a:t>f</a:t>
            </a:r>
            <a:r>
              <a:rPr sz="1950" spc="7" baseline="-21367" dirty="0">
                <a:solidFill>
                  <a:srgbClr val="FFFFFF"/>
                </a:solidFill>
                <a:latin typeface="Courier New"/>
                <a:cs typeface="Courier New"/>
              </a:rPr>
              <a:t>j</a:t>
            </a:r>
            <a:r>
              <a:rPr sz="1950" spc="-15" baseline="-21367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then</a:t>
            </a:r>
            <a:endParaRPr sz="2000">
              <a:latin typeface="Courier New"/>
              <a:cs typeface="Courier New"/>
            </a:endParaRPr>
          </a:p>
          <a:p>
            <a:pPr marL="15875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←</a:t>
            </a:r>
            <a:r>
              <a:rPr sz="20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Ụ</a:t>
            </a:r>
            <a:r>
              <a:rPr sz="2000" spc="-2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urier New"/>
                <a:cs typeface="Courier New"/>
              </a:rPr>
              <a:t>{i]</a:t>
            </a:r>
            <a:endParaRPr sz="2000">
              <a:latin typeface="Courier New"/>
              <a:cs typeface="Courier New"/>
            </a:endParaRPr>
          </a:p>
          <a:p>
            <a:pPr marL="15875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j</a:t>
            </a:r>
            <a:r>
              <a:rPr sz="2000" spc="-4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←</a:t>
            </a:r>
            <a:r>
              <a:rPr sz="2000" spc="-4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FFFFFF"/>
                </a:solidFill>
                <a:latin typeface="Courier New"/>
                <a:cs typeface="Courier New"/>
              </a:rPr>
              <a:t>i</a:t>
            </a:r>
            <a:endParaRPr sz="2000">
              <a:latin typeface="Courier New"/>
              <a:cs typeface="Courier New"/>
            </a:endParaRPr>
          </a:p>
          <a:p>
            <a:pPr marL="9779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endParaRPr sz="2000">
              <a:latin typeface="Courier New"/>
              <a:cs typeface="Courier New"/>
            </a:endParaRPr>
          </a:p>
          <a:p>
            <a:pPr marL="3683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  <a:endParaRPr sz="2000">
              <a:latin typeface="Courier New"/>
              <a:cs typeface="Courier Ne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4644" y="6276238"/>
            <a:ext cx="2971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Kompleksitas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algoritma: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O(n)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0639" y="6276238"/>
            <a:ext cx="4638040" cy="39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05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{jika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1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pengurutan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diperhtungkan}</a:t>
            </a:r>
            <a:endParaRPr sz="1800">
              <a:latin typeface="Arial MT"/>
              <a:cs typeface="Arial MT"/>
            </a:endParaRPr>
          </a:p>
          <a:p>
            <a:pPr marR="5080" algn="r">
              <a:lnSpc>
                <a:spcPts val="1085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33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416" y="1053083"/>
              <a:ext cx="6915911" cy="432054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05967" y="576453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kti: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37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22070" y="5689193"/>
            <a:ext cx="694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2665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Sumber:	</a:t>
            </a:r>
            <a:r>
              <a:rPr sz="1800" u="heavy" spc="-5" dirty="0">
                <a:solidFill>
                  <a:srgbClr val="00FFCC"/>
                </a:solidFill>
                <a:uFill>
                  <a:solidFill>
                    <a:srgbClr val="00FFCC"/>
                  </a:solidFill>
                </a:uFill>
                <a:latin typeface="Arial MT"/>
                <a:cs typeface="Arial MT"/>
                <a:hlinkClick r:id="rId4"/>
              </a:rPr>
              <a:t>http://web.cs.ucdavis.edu/~bai/ECS122A/ActivitySelect.pdf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880948"/>
            <a:ext cx="7674609" cy="2757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Usulan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strategi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 lain: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pilih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aktivitas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durasinya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paling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kecil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lebih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dahulu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mulainya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lebih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besar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dari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waktu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selesai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aktivitas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lain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yang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telah terpilih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E2E2FF"/>
                </a:solidFill>
                <a:latin typeface="Wingdings"/>
                <a:cs typeface="Wingdings"/>
              </a:rPr>
              <a:t>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lebih</a:t>
            </a:r>
            <a:r>
              <a:rPr sz="28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rumit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38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144" y="513334"/>
            <a:ext cx="20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ourier New"/>
                <a:cs typeface="Courier New"/>
              </a:rPr>
              <a:t>i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39594" y="513334"/>
            <a:ext cx="381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ourier New"/>
                <a:cs typeface="Courier New"/>
              </a:rPr>
              <a:t>s</a:t>
            </a:r>
            <a:r>
              <a:rPr sz="2400" b="1" spc="-7" baseline="-20833" dirty="0">
                <a:solidFill>
                  <a:srgbClr val="FFFFFF"/>
                </a:solidFill>
                <a:latin typeface="Courier New"/>
                <a:cs typeface="Courier New"/>
              </a:rPr>
              <a:t>i</a:t>
            </a:r>
            <a:endParaRPr sz="2400" baseline="-20833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9028" y="513334"/>
            <a:ext cx="38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ourier New"/>
                <a:cs typeface="Courier New"/>
              </a:rPr>
              <a:t>f</a:t>
            </a:r>
            <a:r>
              <a:rPr sz="2400" b="1" spc="-7" baseline="-20833" dirty="0">
                <a:solidFill>
                  <a:srgbClr val="FFFFFF"/>
                </a:solidFill>
                <a:latin typeface="Courier New"/>
                <a:cs typeface="Courier New"/>
              </a:rPr>
              <a:t>i</a:t>
            </a:r>
            <a:endParaRPr sz="2400" baseline="-20833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2669" y="513334"/>
            <a:ext cx="1123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ourier New"/>
                <a:cs typeface="Courier New"/>
              </a:rPr>
              <a:t>d</a:t>
            </a:r>
            <a:r>
              <a:rPr sz="2400" b="1" spc="5" dirty="0">
                <a:solidFill>
                  <a:srgbClr val="FFFFFF"/>
                </a:solidFill>
                <a:latin typeface="Courier New"/>
                <a:cs typeface="Courier New"/>
              </a:rPr>
              <a:t>u</a:t>
            </a:r>
            <a:r>
              <a:rPr sz="2400" b="1" spc="-5" dirty="0">
                <a:solidFill>
                  <a:srgbClr val="FFFFFF"/>
                </a:solidFill>
                <a:latin typeface="Courier New"/>
                <a:cs typeface="Courier New"/>
              </a:rPr>
              <a:t>rasi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60094" y="1308602"/>
          <a:ext cx="5573394" cy="40038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7580"/>
                <a:gridCol w="1657985"/>
                <a:gridCol w="1828800"/>
                <a:gridCol w="1129029"/>
              </a:tblGrid>
              <a:tr h="355393">
                <a:tc>
                  <a:txBody>
                    <a:bodyPr/>
                    <a:lstStyle/>
                    <a:p>
                      <a:pPr marL="31750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48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6123">
                <a:tc>
                  <a:txBody>
                    <a:bodyPr/>
                    <a:lstStyle/>
                    <a:p>
                      <a:pPr marL="31750">
                        <a:lnSpc>
                          <a:spcPts val="2560"/>
                        </a:lnSpc>
                      </a:pPr>
                      <a:r>
                        <a:rPr sz="2400" b="1" dirty="0">
                          <a:solidFill>
                            <a:srgbClr val="FFC000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904">
                <a:tc>
                  <a:txBody>
                    <a:bodyPr/>
                    <a:lstStyle/>
                    <a:p>
                      <a:pPr marL="3175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 marL="31750">
                        <a:lnSpc>
                          <a:spcPts val="2560"/>
                        </a:lnSpc>
                      </a:pPr>
                      <a:r>
                        <a:rPr sz="2400" b="1" dirty="0">
                          <a:solidFill>
                            <a:srgbClr val="FFC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759">
                <a:tc>
                  <a:txBody>
                    <a:bodyPr/>
                    <a:lstStyle/>
                    <a:p>
                      <a:pPr marL="3175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887">
                <a:tc>
                  <a:txBody>
                    <a:bodyPr/>
                    <a:lstStyle/>
                    <a:p>
                      <a:pPr marL="31750">
                        <a:lnSpc>
                          <a:spcPts val="2560"/>
                        </a:lnSpc>
                      </a:pPr>
                      <a:r>
                        <a:rPr sz="2400" b="1" dirty="0">
                          <a:solidFill>
                            <a:srgbClr val="FFC000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886">
                <a:tc>
                  <a:txBody>
                    <a:bodyPr/>
                    <a:lstStyle/>
                    <a:p>
                      <a:pPr marL="31750">
                        <a:lnSpc>
                          <a:spcPts val="2560"/>
                        </a:lnSpc>
                      </a:pPr>
                      <a:r>
                        <a:rPr sz="2400" b="1" dirty="0">
                          <a:solidFill>
                            <a:srgbClr val="FFC000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11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 marL="3175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 marL="3175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65950">
                <a:tc>
                  <a:txBody>
                    <a:bodyPr/>
                    <a:lstStyle/>
                    <a:p>
                      <a:pPr marL="3175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14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55711">
                <a:tc>
                  <a:txBody>
                    <a:bodyPr/>
                    <a:lstStyle/>
                    <a:p>
                      <a:pPr marL="31750">
                        <a:lnSpc>
                          <a:spcPts val="2560"/>
                        </a:lnSpc>
                      </a:pPr>
                      <a:r>
                        <a:rPr sz="2400" b="1" spc="-5" dirty="0">
                          <a:solidFill>
                            <a:srgbClr val="FFC000"/>
                          </a:solidFill>
                          <a:latin typeface="Courier New"/>
                          <a:cs typeface="Courier New"/>
                        </a:rPr>
                        <a:t>11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256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15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0">
                        <a:lnSpc>
                          <a:spcPts val="2560"/>
                        </a:lnSpc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548640" y="1101496"/>
            <a:ext cx="8158480" cy="5669915"/>
            <a:chOff x="548640" y="1101496"/>
            <a:chExt cx="8158480" cy="5669915"/>
          </a:xfrm>
        </p:grpSpPr>
        <p:sp>
          <p:nvSpPr>
            <p:cNvPr id="8" name="object 8"/>
            <p:cNvSpPr/>
            <p:nvPr/>
          </p:nvSpPr>
          <p:spPr>
            <a:xfrm>
              <a:off x="548640" y="1110488"/>
              <a:ext cx="6205855" cy="0"/>
            </a:xfrm>
            <a:custGeom>
              <a:avLst/>
              <a:gdLst/>
              <a:ahLst/>
              <a:cxnLst/>
              <a:rect l="l" t="t" r="r" b="b"/>
              <a:pathLst>
                <a:path w="6205855">
                  <a:moveTo>
                    <a:pt x="0" y="0"/>
                  </a:moveTo>
                  <a:lnTo>
                    <a:pt x="6205728" y="0"/>
                  </a:lnTo>
                </a:path>
              </a:pathLst>
            </a:custGeom>
            <a:ln w="17983">
              <a:solidFill>
                <a:srgbClr val="FEFEF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5940" y="5279847"/>
            <a:ext cx="449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Solusi: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aktivitas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7,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2,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4,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6,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11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39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7133"/>
            <a:ext cx="8686800" cy="1107996"/>
          </a:xfrm>
        </p:spPr>
        <p:txBody>
          <a:bodyPr/>
          <a:lstStyle/>
          <a:p>
            <a:r>
              <a:rPr lang="en-US" sz="3600" dirty="0" err="1" smtClean="0"/>
              <a:t>Setelah</a:t>
            </a:r>
            <a:r>
              <a:rPr lang="en-US" sz="3600" dirty="0" smtClean="0"/>
              <a:t> </a:t>
            </a:r>
            <a:r>
              <a:rPr lang="en-US" sz="3600" dirty="0" err="1" smtClean="0"/>
              <a:t>menyimak</a:t>
            </a:r>
            <a:r>
              <a:rPr lang="en-US" sz="3600" dirty="0" smtClean="0"/>
              <a:t> video </a:t>
            </a:r>
            <a:r>
              <a:rPr lang="en-US" sz="3600" dirty="0" err="1" smtClean="0"/>
              <a:t>diharapkan</a:t>
            </a:r>
            <a:r>
              <a:rPr lang="en-US" sz="3600" dirty="0" smtClean="0"/>
              <a:t> </a:t>
            </a:r>
            <a:r>
              <a:rPr lang="en-US" sz="3600" dirty="0" err="1" smtClean="0"/>
              <a:t>siswa</a:t>
            </a:r>
            <a:r>
              <a:rPr lang="en-US" sz="3600" dirty="0" smtClean="0"/>
              <a:t> </a:t>
            </a: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 smtClean="0"/>
              <a:t>mengerti</a:t>
            </a:r>
            <a:r>
              <a:rPr lang="en-US" sz="3600" dirty="0" smtClean="0"/>
              <a:t> </a:t>
            </a:r>
            <a:r>
              <a:rPr lang="en-US" sz="3600" dirty="0" err="1" smtClean="0"/>
              <a:t>tentang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97" y="2026511"/>
            <a:ext cx="7346950" cy="221599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</a:rPr>
              <a:t>Pengertian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algoritma</a:t>
            </a:r>
            <a:r>
              <a:rPr lang="en-US" sz="3600" dirty="0" smtClean="0">
                <a:solidFill>
                  <a:schemeClr val="bg1"/>
                </a:solidFill>
              </a:rPr>
              <a:t> greedy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</a:rPr>
              <a:t>Penerapan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algoritma</a:t>
            </a:r>
            <a:r>
              <a:rPr lang="en-US" sz="3600" dirty="0" smtClean="0">
                <a:solidFill>
                  <a:schemeClr val="bg1"/>
                </a:solidFill>
              </a:rPr>
              <a:t> greedy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</a:rPr>
              <a:t>Menyelesaikan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persoalan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tentang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algoritma</a:t>
            </a:r>
            <a:r>
              <a:rPr lang="en-US" sz="3600" dirty="0" smtClean="0">
                <a:solidFill>
                  <a:schemeClr val="bg1"/>
                </a:solidFill>
              </a:rPr>
              <a:t> greedy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73404"/>
            <a:ext cx="3384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Integer Knapsack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1143000"/>
            <a:ext cx="7344409" cy="2592705"/>
          </a:xfrm>
          <a:custGeom>
            <a:avLst/>
            <a:gdLst/>
            <a:ahLst/>
            <a:cxnLst/>
            <a:rect l="l" t="t" r="r" b="b"/>
            <a:pathLst>
              <a:path w="7344409" h="2592704">
                <a:moveTo>
                  <a:pt x="7344156" y="0"/>
                </a:moveTo>
                <a:lnTo>
                  <a:pt x="0" y="0"/>
                </a:lnTo>
                <a:lnTo>
                  <a:pt x="0" y="2592324"/>
                </a:lnTo>
                <a:lnTo>
                  <a:pt x="7344156" y="2592324"/>
                </a:lnTo>
                <a:lnTo>
                  <a:pt x="7344156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29178" y="1151536"/>
            <a:ext cx="8636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i="1" dirty="0">
                <a:latin typeface="Times New Roman"/>
                <a:cs typeface="Times New Roman"/>
              </a:rPr>
              <a:t>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6182" y="1464057"/>
            <a:ext cx="26670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9710" algn="l"/>
              </a:tabLst>
            </a:pPr>
            <a:r>
              <a:rPr sz="950" i="1" dirty="0">
                <a:latin typeface="Times New Roman"/>
                <a:cs typeface="Times New Roman"/>
              </a:rPr>
              <a:t>i	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0166" y="1198643"/>
            <a:ext cx="2559050" cy="396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baseline="1157" dirty="0">
                <a:latin typeface="Times New Roman"/>
                <a:cs typeface="Times New Roman"/>
              </a:rPr>
              <a:t>Maksimasi</a:t>
            </a:r>
            <a:r>
              <a:rPr sz="3600" spc="-30" baseline="1157" dirty="0">
                <a:latin typeface="Times New Roman"/>
                <a:cs typeface="Times New Roman"/>
              </a:rPr>
              <a:t> </a:t>
            </a:r>
            <a:r>
              <a:rPr sz="3600" i="1" baseline="1157" dirty="0">
                <a:latin typeface="Times New Roman"/>
                <a:cs typeface="Times New Roman"/>
              </a:rPr>
              <a:t>F</a:t>
            </a:r>
            <a:r>
              <a:rPr sz="3600" i="1" spc="-30" baseline="1157" dirty="0">
                <a:latin typeface="Times New Roman"/>
                <a:cs typeface="Times New Roman"/>
              </a:rPr>
              <a:t> </a:t>
            </a:r>
            <a:r>
              <a:rPr sz="3600" spc="209" baseline="1157" dirty="0">
                <a:latin typeface="Times New Roman"/>
                <a:cs typeface="Times New Roman"/>
              </a:rPr>
              <a:t>=</a:t>
            </a:r>
            <a:r>
              <a:rPr sz="3600" spc="209" baseline="-3472" dirty="0">
                <a:latin typeface="Symbol"/>
                <a:cs typeface="Symbol"/>
              </a:rPr>
              <a:t></a:t>
            </a:r>
            <a:r>
              <a:rPr sz="3600" spc="-127" baseline="-3472" dirty="0">
                <a:latin typeface="Times New Roman"/>
                <a:cs typeface="Times New Roman"/>
              </a:rPr>
              <a:t> </a:t>
            </a:r>
            <a:r>
              <a:rPr sz="2400" i="1" spc="20" dirty="0">
                <a:latin typeface="Times New Roman"/>
                <a:cs typeface="Times New Roman"/>
              </a:rPr>
              <a:t>p</a:t>
            </a:r>
            <a:r>
              <a:rPr sz="2400" i="1" spc="-90" dirty="0">
                <a:latin typeface="Times New Roman"/>
                <a:cs typeface="Times New Roman"/>
              </a:rPr>
              <a:t> </a:t>
            </a:r>
            <a:r>
              <a:rPr sz="2400" i="1" spc="2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0353" y="1558942"/>
            <a:ext cx="19304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i="1" dirty="0">
                <a:latin typeface="Times New Roman"/>
                <a:cs typeface="Times New Roman"/>
              </a:rPr>
              <a:t>i</a:t>
            </a:r>
            <a:r>
              <a:rPr sz="950" i="1" spc="-155" dirty="0">
                <a:latin typeface="Times New Roman"/>
                <a:cs typeface="Times New Roman"/>
              </a:rPr>
              <a:t> </a:t>
            </a:r>
            <a:r>
              <a:rPr sz="950" spc="-35" dirty="0">
                <a:latin typeface="Symbol"/>
                <a:cs typeface="Symbol"/>
              </a:rPr>
              <a:t></a:t>
            </a:r>
            <a:r>
              <a:rPr sz="950" dirty="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0166" y="1984890"/>
            <a:ext cx="3455035" cy="63373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400" dirty="0">
                <a:latin typeface="Times New Roman"/>
                <a:cs typeface="Times New Roman"/>
              </a:rPr>
              <a:t>dengan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kendala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constraint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805180">
              <a:lnSpc>
                <a:spcPct val="100000"/>
              </a:lnSpc>
              <a:spcBef>
                <a:spcPts val="210"/>
              </a:spcBef>
            </a:pPr>
            <a:r>
              <a:rPr sz="950" i="1" spc="5" dirty="0">
                <a:latin typeface="Times New Roman"/>
                <a:cs typeface="Times New Roman"/>
              </a:rPr>
              <a:t>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8454" y="2761017"/>
            <a:ext cx="27876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31140" algn="l"/>
              </a:tabLst>
            </a:pPr>
            <a:r>
              <a:rPr sz="950" i="1" dirty="0">
                <a:latin typeface="Times New Roman"/>
                <a:cs typeface="Times New Roman"/>
              </a:rPr>
              <a:t>i	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8043" y="2495980"/>
            <a:ext cx="1306195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33755" algn="l"/>
              </a:tabLst>
            </a:pPr>
            <a:r>
              <a:rPr sz="3600" spc="82" baseline="-3472" dirty="0">
                <a:latin typeface="Symbol"/>
                <a:cs typeface="Symbol"/>
              </a:rPr>
              <a:t></a:t>
            </a:r>
            <a:r>
              <a:rPr sz="3600" spc="-487" baseline="-3472" dirty="0">
                <a:latin typeface="Times New Roman"/>
                <a:cs typeface="Times New Roman"/>
              </a:rPr>
              <a:t> </a:t>
            </a:r>
            <a:r>
              <a:rPr sz="2400" i="1" spc="50" dirty="0">
                <a:latin typeface="Times New Roman"/>
                <a:cs typeface="Times New Roman"/>
              </a:rPr>
              <a:t>w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400" i="1" spc="35" dirty="0">
                <a:latin typeface="Times New Roman"/>
                <a:cs typeface="Times New Roman"/>
              </a:rPr>
              <a:t>x	</a:t>
            </a:r>
            <a:r>
              <a:rPr sz="2400" spc="40" dirty="0">
                <a:latin typeface="Symbol"/>
                <a:cs typeface="Symbol"/>
              </a:rPr>
              <a:t>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i="1" spc="50" dirty="0">
                <a:latin typeface="Times New Roman"/>
                <a:cs typeface="Times New Roman"/>
              </a:rPr>
              <a:t>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6484" y="2855767"/>
            <a:ext cx="18859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i="1" spc="60" dirty="0">
                <a:latin typeface="Times New Roman"/>
                <a:cs typeface="Times New Roman"/>
              </a:rPr>
              <a:t>i</a:t>
            </a:r>
            <a:r>
              <a:rPr sz="950" spc="-60" dirty="0">
                <a:latin typeface="Symbol"/>
                <a:cs typeface="Symbol"/>
              </a:rPr>
              <a:t></a:t>
            </a:r>
            <a:r>
              <a:rPr sz="950" spc="5" dirty="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400" y="3353155"/>
            <a:ext cx="405447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Times New Roman"/>
                <a:cs typeface="Times New Roman"/>
              </a:rPr>
              <a:t>yang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dalam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ini,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x</a:t>
            </a:r>
            <a:r>
              <a:rPr sz="2325" i="1" spc="-7" baseline="-12544" dirty="0">
                <a:latin typeface="Times New Roman"/>
                <a:cs typeface="Times New Roman"/>
              </a:rPr>
              <a:t>i</a:t>
            </a:r>
            <a:r>
              <a:rPr sz="2325" i="1" spc="315" baseline="-1254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 atau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3122" y="3353155"/>
            <a:ext cx="165862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i="1" dirty="0">
                <a:latin typeface="Times New Roman"/>
                <a:cs typeface="Times New Roman"/>
              </a:rPr>
              <a:t>i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…,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29127" y="1143000"/>
            <a:ext cx="6215380" cy="5628640"/>
            <a:chOff x="2929127" y="1143000"/>
            <a:chExt cx="6215380" cy="562864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9627" y="1143000"/>
              <a:ext cx="2214371" cy="25999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9127" y="3785616"/>
              <a:ext cx="3357372" cy="29093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5612" y="6423659"/>
              <a:ext cx="381000" cy="34747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40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570357"/>
            <a:ext cx="8027670" cy="383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Penyelesaian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Arial"/>
                <a:cs typeface="Arial"/>
              </a:rPr>
              <a:t>exhaustive</a:t>
            </a:r>
            <a:r>
              <a:rPr sz="3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Arial"/>
              <a:cs typeface="Arial"/>
            </a:endParaRPr>
          </a:p>
          <a:p>
            <a:pPr marL="393700" marR="1058545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93700" algn="l"/>
                <a:tab pos="394335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Sudah dijelaskan pada pembahasan </a:t>
            </a:r>
            <a:r>
              <a:rPr sz="3200" spc="-8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exhaustive</a:t>
            </a:r>
            <a:r>
              <a:rPr sz="3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search.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2E2FF"/>
              </a:buClr>
              <a:buFont typeface="Arial MT"/>
              <a:buChar char="•"/>
            </a:pPr>
            <a:endParaRPr sz="4650">
              <a:latin typeface="Arial MT"/>
              <a:cs typeface="Arial MT"/>
            </a:endParaRPr>
          </a:p>
          <a:p>
            <a:pPr marL="393700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93700" algn="l"/>
                <a:tab pos="394335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Kompleksitas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exhaustive</a:t>
            </a:r>
            <a:r>
              <a:rPr sz="32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endParaRPr sz="32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10"/>
              </a:spcBef>
              <a:tabLst>
                <a:tab pos="437642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untuk persoalan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ini =	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ymbol"/>
                <a:cs typeface="Symbol"/>
              </a:rPr>
              <a:t></a:t>
            </a:r>
            <a:r>
              <a:rPr sz="32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3150" baseline="25132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15455" y="4643627"/>
            <a:ext cx="2828925" cy="2214880"/>
            <a:chOff x="6315455" y="4643627"/>
            <a:chExt cx="2828925" cy="2214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5455" y="4643627"/>
              <a:ext cx="2828543" cy="22143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1" y="6423660"/>
              <a:ext cx="381000" cy="3474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41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77189"/>
            <a:ext cx="75368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Penyelesaian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algoritma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46733"/>
            <a:ext cx="7833995" cy="36963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34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Masukkan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satu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satu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dalam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knapsack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.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Sekali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objek dimasukkan ke dalam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knapsack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objek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tersebut tidak bisa dikeluarkan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lagi.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E2E2FF"/>
              </a:buClr>
              <a:buFont typeface="Arial MT"/>
              <a:buChar char="•"/>
            </a:pPr>
            <a:endParaRPr sz="3750">
              <a:latin typeface="Arial MT"/>
              <a:cs typeface="Arial MT"/>
            </a:endParaRPr>
          </a:p>
          <a:p>
            <a:pPr marL="355600" marR="248920" indent="-343535">
              <a:lnSpc>
                <a:spcPct val="9000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Terdapat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beberapa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strategi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heuristik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dapat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digunakan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memilih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akan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dimasukkan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dalam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knapsack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39356" y="5210555"/>
            <a:ext cx="2105025" cy="1647825"/>
            <a:chOff x="7039356" y="5210555"/>
            <a:chExt cx="2105025" cy="16478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9356" y="5210555"/>
              <a:ext cx="2104643" cy="1647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2" y="6423659"/>
              <a:ext cx="381000" cy="3474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42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2049"/>
            <a:ext cx="7450455" cy="533019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965"/>
              </a:spcBef>
              <a:buClr>
                <a:srgbClr val="E2E2F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4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profit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  <a:p>
            <a:pPr marL="770255" marR="1597660" indent="-147955">
              <a:lnSpc>
                <a:spcPct val="100000"/>
              </a:lnSpc>
              <a:spcBef>
                <a:spcPts val="86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Pada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langkah,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pilih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mempunyai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keuntungan</a:t>
            </a:r>
            <a:r>
              <a:rPr sz="2400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terbesar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  <a:p>
            <a:pPr marL="770255" marR="1249680" indent="-251460">
              <a:lnSpc>
                <a:spcPct val="100000"/>
              </a:lnSpc>
              <a:spcBef>
                <a:spcPts val="870"/>
              </a:spcBef>
              <a:tabLst>
                <a:tab pos="788035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-		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Mencoba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memaksimumkan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keuntungan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memilih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paling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menguntungkan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terlebih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dahulu.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622300" indent="-610235">
              <a:lnSpc>
                <a:spcPct val="100000"/>
              </a:lnSpc>
              <a:buClr>
                <a:srgbClr val="E2E2FF"/>
              </a:buClr>
              <a:buAutoNum type="arabicPeriod" startAt="2"/>
              <a:tabLst>
                <a:tab pos="622300" algn="l"/>
                <a:tab pos="622935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4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weight.</a:t>
            </a:r>
            <a:endParaRPr sz="2400">
              <a:latin typeface="Arial"/>
              <a:cs typeface="Arial"/>
            </a:endParaRPr>
          </a:p>
          <a:p>
            <a:pPr marL="855344" marR="1597660" lvl="1" indent="-233679">
              <a:lnSpc>
                <a:spcPct val="100000"/>
              </a:lnSpc>
              <a:spcBef>
                <a:spcPts val="865"/>
              </a:spcBef>
              <a:buChar char="-"/>
              <a:tabLst>
                <a:tab pos="80899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langkah,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pilih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mempunyai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berat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teringan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  <a:p>
            <a:pPr marL="786765" lvl="1" indent="-186690">
              <a:lnSpc>
                <a:spcPct val="100000"/>
              </a:lnSpc>
              <a:spcBef>
                <a:spcPts val="865"/>
              </a:spcBef>
              <a:buChar char="-"/>
              <a:tabLst>
                <a:tab pos="7874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Mencoba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memaksimumkan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keuntungan</a:t>
            </a:r>
            <a:endParaRPr sz="2400">
              <a:latin typeface="Arial MT"/>
              <a:cs typeface="Arial MT"/>
            </a:endParaRPr>
          </a:p>
          <a:p>
            <a:pPr marL="770255" marR="5080" indent="2095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memasukkan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sebanyak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mungkin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objek ke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knapsack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71131" y="0"/>
            <a:ext cx="2372995" cy="6771640"/>
            <a:chOff x="6771131" y="0"/>
            <a:chExt cx="2372995" cy="6771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1131" y="0"/>
              <a:ext cx="2372867" cy="18577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43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0253"/>
            <a:ext cx="3606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2300" algn="l"/>
              </a:tabLst>
            </a:pPr>
            <a:r>
              <a:rPr sz="2800" i="1" dirty="0">
                <a:latin typeface="Arial"/>
                <a:cs typeface="Arial"/>
              </a:rPr>
              <a:t>3.	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density</a:t>
            </a:r>
            <a:r>
              <a:rPr sz="2800" dirty="0">
                <a:solidFill>
                  <a:srgbClr val="FFFFFF"/>
                </a:solidFill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0" y="976554"/>
            <a:ext cx="7665720" cy="40487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852805" indent="-218440">
              <a:lnSpc>
                <a:spcPct val="100000"/>
              </a:lnSpc>
              <a:spcBef>
                <a:spcPts val="375"/>
              </a:spcBef>
              <a:buSzPct val="116666"/>
              <a:buChar char="-"/>
              <a:tabLst>
                <a:tab pos="85344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langkah,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knapsack</a:t>
            </a:r>
            <a:r>
              <a:rPr sz="24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diisi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endParaRPr sz="2400">
              <a:latin typeface="Arial MT"/>
              <a:cs typeface="Arial MT"/>
            </a:endParaRPr>
          </a:p>
          <a:p>
            <a:pPr marL="868044">
              <a:lnSpc>
                <a:spcPct val="100000"/>
              </a:lnSpc>
              <a:spcBef>
                <a:spcPts val="595"/>
              </a:spcBef>
              <a:tabLst>
                <a:tab pos="40646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mempunyai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i="1" spc="-7" baseline="-2083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i="1" spc="352" baseline="-208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i="1" spc="-7" baseline="-20833" dirty="0">
                <a:solidFill>
                  <a:srgbClr val="FFFFFF"/>
                </a:solidFill>
                <a:latin typeface="Arial"/>
                <a:cs typeface="Arial"/>
              </a:rPr>
              <a:t>i	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terbesar.</a:t>
            </a:r>
            <a:endParaRPr sz="2400">
              <a:latin typeface="Arial MT"/>
              <a:cs typeface="Arial MT"/>
            </a:endParaRPr>
          </a:p>
          <a:p>
            <a:pPr marL="868044" marR="327660" indent="-233679">
              <a:lnSpc>
                <a:spcPct val="120000"/>
              </a:lnSpc>
              <a:buChar char="-"/>
              <a:tabLst>
                <a:tab pos="82169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Mencoba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memaksimumkan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keuntungan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memilih</a:t>
            </a:r>
            <a:r>
              <a:rPr sz="24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2400" spc="1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mempunyai</a:t>
            </a:r>
            <a:r>
              <a:rPr sz="2400" spc="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keuntungan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per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berat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terbesar.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Arial MT"/>
              <a:cs typeface="Arial MT"/>
            </a:endParaRPr>
          </a:p>
          <a:p>
            <a:pPr marL="635000" marR="17780" indent="-610235">
              <a:lnSpc>
                <a:spcPct val="100000"/>
              </a:lnSpc>
              <a:buClr>
                <a:srgbClr val="E2E2FF"/>
              </a:buClr>
              <a:buChar char="•"/>
              <a:tabLst>
                <a:tab pos="635000" algn="l"/>
                <a:tab pos="6356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Pemilihan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berdasarkan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salah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satu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dari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ketiga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strategi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 atas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tidak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menjamin</a:t>
            </a:r>
            <a:r>
              <a:rPr sz="28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akan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memberikan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optimal.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98335" y="4786883"/>
            <a:ext cx="2646045" cy="2071370"/>
            <a:chOff x="6498335" y="4786883"/>
            <a:chExt cx="2646045" cy="20713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8335" y="4786883"/>
              <a:ext cx="2645663" cy="20711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1" y="6423660"/>
              <a:ext cx="381000" cy="3474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44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84479"/>
            <a:ext cx="1664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Contoh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44" y="761491"/>
            <a:ext cx="2464435" cy="927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1256030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= 6;	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12;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341120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= 10;	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50;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4428" y="761491"/>
            <a:ext cx="1016000" cy="927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5;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5;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3357" y="761491"/>
            <a:ext cx="1134745" cy="927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15;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144" y="1737105"/>
            <a:ext cx="3712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Kapasitas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knapsack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16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4276" y="2205227"/>
            <a:ext cx="7559040" cy="3632200"/>
          </a:xfrm>
          <a:custGeom>
            <a:avLst/>
            <a:gdLst/>
            <a:ahLst/>
            <a:cxnLst/>
            <a:rect l="l" t="t" r="r" b="b"/>
            <a:pathLst>
              <a:path w="7559040" h="3632200">
                <a:moveTo>
                  <a:pt x="7559040" y="0"/>
                </a:moveTo>
                <a:lnTo>
                  <a:pt x="0" y="0"/>
                </a:lnTo>
                <a:lnTo>
                  <a:pt x="0" y="3631692"/>
                </a:lnTo>
                <a:lnTo>
                  <a:pt x="7559040" y="3631692"/>
                </a:lnTo>
                <a:lnTo>
                  <a:pt x="755904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79529" y="2572205"/>
          <a:ext cx="7270113" cy="3011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190"/>
                <a:gridCol w="628650"/>
                <a:gridCol w="756285"/>
                <a:gridCol w="1096645"/>
                <a:gridCol w="902334"/>
                <a:gridCol w="1043939"/>
                <a:gridCol w="1097280"/>
                <a:gridCol w="1240790"/>
              </a:tblGrid>
              <a:tr h="376643">
                <a:tc gridSpan="4">
                  <a:txBody>
                    <a:bodyPr/>
                    <a:lstStyle/>
                    <a:p>
                      <a:pPr marL="58356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Properti</a:t>
                      </a:r>
                      <a:r>
                        <a:rPr sz="2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spc="5" dirty="0">
                          <a:latin typeface="Times New Roman"/>
                          <a:cs typeface="Times New Roman"/>
                        </a:rPr>
                        <a:t>objek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61694">
                        <a:lnSpc>
                          <a:spcPts val="2865"/>
                        </a:lnSpc>
                      </a:pPr>
                      <a:r>
                        <a:rPr sz="2500" i="1" spc="5" dirty="0">
                          <a:latin typeface="Times New Roman"/>
                          <a:cs typeface="Times New Roman"/>
                        </a:rPr>
                        <a:t>Greedy</a:t>
                      </a:r>
                      <a:r>
                        <a:rPr sz="25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i="1" spc="5" dirty="0">
                          <a:latin typeface="Times New Roman"/>
                          <a:cs typeface="Times New Roman"/>
                        </a:rPr>
                        <a:t>by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5885" marR="90170">
                        <a:lnSpc>
                          <a:spcPts val="2900"/>
                        </a:lnSpc>
                        <a:spcBef>
                          <a:spcPts val="25"/>
                        </a:spcBef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Solusi </a:t>
                      </a:r>
                      <a:r>
                        <a:rPr sz="2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dirty="0">
                          <a:latin typeface="Times New Roman"/>
                          <a:cs typeface="Times New Roman"/>
                        </a:rPr>
                        <a:t>Optim</a:t>
                      </a:r>
                      <a:r>
                        <a:rPr sz="25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500" dirty="0">
                          <a:latin typeface="Times New Roman"/>
                          <a:cs typeface="Times New Roman"/>
                        </a:rPr>
                        <a:t>l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76287"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i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i="1" spc="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2400" i="1" spc="7" baseline="-12152" dirty="0">
                          <a:latin typeface="Times New Roman"/>
                          <a:cs typeface="Times New Roman"/>
                        </a:rPr>
                        <a:t>i</a:t>
                      </a:r>
                      <a:endParaRPr sz="2400" baseline="-1215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i="1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400" i="1" spc="7" baseline="-12152" dirty="0">
                          <a:latin typeface="Times New Roman"/>
                          <a:cs typeface="Times New Roman"/>
                        </a:rPr>
                        <a:t>i</a:t>
                      </a:r>
                      <a:endParaRPr sz="2400" baseline="-1215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2865"/>
                        </a:lnSpc>
                      </a:pPr>
                      <a:r>
                        <a:rPr sz="2500" i="1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400" i="1" spc="7" baseline="-12152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i="1" spc="-44" baseline="-1215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i="1" dirty="0">
                          <a:latin typeface="Times New Roman"/>
                          <a:cs typeface="Times New Roman"/>
                        </a:rPr>
                        <a:t>/w</a:t>
                      </a:r>
                      <a:r>
                        <a:rPr sz="2400" i="1" baseline="-12152" dirty="0">
                          <a:latin typeface="Times New Roman"/>
                          <a:cs typeface="Times New Roman"/>
                        </a:rPr>
                        <a:t>i</a:t>
                      </a:r>
                      <a:endParaRPr sz="2400" baseline="-1215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i="1" spc="5" dirty="0">
                          <a:latin typeface="Times New Roman"/>
                          <a:cs typeface="Times New Roman"/>
                        </a:rPr>
                        <a:t>profit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i="1" spc="5" dirty="0">
                          <a:latin typeface="Times New Roman"/>
                          <a:cs typeface="Times New Roman"/>
                        </a:rPr>
                        <a:t>weight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i="1" spc="5" dirty="0">
                          <a:latin typeface="Times New Roman"/>
                          <a:cs typeface="Times New Roman"/>
                        </a:rPr>
                        <a:t>density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76287"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6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76643"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76287"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50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76287"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2865"/>
                        </a:lnSpc>
                      </a:pPr>
                      <a:r>
                        <a:rPr sz="250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76465">
                <a:tc gridSpan="4">
                  <a:txBody>
                    <a:bodyPr/>
                    <a:lstStyle/>
                    <a:p>
                      <a:pPr marL="1409700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2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spc="5" dirty="0">
                          <a:latin typeface="Times New Roman"/>
                          <a:cs typeface="Times New Roman"/>
                        </a:rPr>
                        <a:t>bobot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76465">
                <a:tc gridSpan="4">
                  <a:txBody>
                    <a:bodyPr/>
                    <a:lstStyle/>
                    <a:p>
                      <a:pPr marL="646430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25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spc="5" dirty="0">
                          <a:latin typeface="Times New Roman"/>
                          <a:cs typeface="Times New Roman"/>
                        </a:rPr>
                        <a:t>keuntungan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65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37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65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865"/>
                        </a:lnSpc>
                      </a:pPr>
                      <a:r>
                        <a:rPr sz="2500" spc="5" dirty="0">
                          <a:latin typeface="Times New Roman"/>
                          <a:cs typeface="Times New Roman"/>
                        </a:rPr>
                        <a:t>65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7039356" y="0"/>
            <a:ext cx="2105025" cy="6771640"/>
            <a:chOff x="7039356" y="0"/>
            <a:chExt cx="2105025" cy="67716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9356" y="0"/>
              <a:ext cx="2104643" cy="16474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2" y="6423659"/>
              <a:ext cx="381000" cy="3474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64768" y="5916269"/>
            <a:ext cx="796925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07340" indent="-269875">
              <a:lnSpc>
                <a:spcPct val="100000"/>
              </a:lnSpc>
              <a:spcBef>
                <a:spcPts val="580"/>
              </a:spcBef>
              <a:buClr>
                <a:srgbClr val="E2E2FF"/>
              </a:buClr>
              <a:buSzPct val="90000"/>
              <a:buChar char="•"/>
              <a:tabLst>
                <a:tab pos="307340" algn="l"/>
                <a:tab pos="30797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optimal: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0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(0,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1,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1,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0)</a:t>
            </a:r>
            <a:endParaRPr sz="2000">
              <a:latin typeface="Arial MT"/>
              <a:cs typeface="Arial MT"/>
            </a:endParaRPr>
          </a:p>
          <a:p>
            <a:pPr marL="266700" indent="-228600">
              <a:lnSpc>
                <a:spcPct val="100000"/>
              </a:lnSpc>
              <a:spcBef>
                <a:spcPts val="480"/>
              </a:spcBef>
              <a:buClr>
                <a:srgbClr val="E2E2FF"/>
              </a:buClr>
              <a:buFont typeface="Arial MT"/>
              <a:buChar char="•"/>
              <a:tabLst>
                <a:tab pos="266065" algn="l"/>
                <a:tab pos="266700" algn="l"/>
                <a:tab pos="4763135" algn="l"/>
              </a:tabLst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0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profit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density	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memberikan</a:t>
            </a:r>
            <a:r>
              <a:rPr sz="20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 MT"/>
                <a:cs typeface="Arial MT"/>
              </a:rPr>
              <a:t>optimal</a:t>
            </a:r>
            <a:r>
              <a:rPr sz="1800" spc="-97" baseline="-6944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000" spc="-65" dirty="0">
                <a:solidFill>
                  <a:srgbClr val="FFFFFF"/>
                </a:solidFill>
                <a:latin typeface="Arial MT"/>
                <a:cs typeface="Arial MT"/>
              </a:rPr>
              <a:t>!</a:t>
            </a:r>
            <a:r>
              <a:rPr sz="1800" spc="-97" baseline="-6944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800" baseline="-6944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1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9005"/>
            <a:ext cx="1664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Contoh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44" y="958443"/>
            <a:ext cx="2266950" cy="802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1329055" algn="l"/>
              </a:tabLst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100;	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40;</a:t>
            </a:r>
            <a:endParaRPr sz="20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  <a:spcBef>
                <a:spcPts val="660"/>
              </a:spcBef>
              <a:tabLst>
                <a:tab pos="1263650" algn="l"/>
              </a:tabLst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4 =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20;	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p4</a:t>
            </a:r>
            <a:r>
              <a:rPr sz="20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4;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8563" y="958443"/>
            <a:ext cx="1062355" cy="802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760"/>
              </a:spcBef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50;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w5</a:t>
            </a:r>
            <a:r>
              <a:rPr sz="20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10;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4028" y="958443"/>
            <a:ext cx="949325" cy="802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p2</a:t>
            </a:r>
            <a:r>
              <a:rPr sz="20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35;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p5</a:t>
            </a:r>
            <a:r>
              <a:rPr sz="20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10;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3609" y="958443"/>
            <a:ext cx="991869" cy="802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45;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w6</a:t>
            </a:r>
            <a:r>
              <a:rPr sz="20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5;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7193" y="958443"/>
            <a:ext cx="1019810" cy="802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760"/>
              </a:spcBef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18;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p6</a:t>
            </a:r>
            <a:r>
              <a:rPr sz="20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144" y="1796288"/>
            <a:ext cx="32365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Kapasitas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knapsack</a:t>
            </a:r>
            <a:r>
              <a:rPr sz="20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100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7532" y="2276855"/>
            <a:ext cx="7489190" cy="3961129"/>
          </a:xfrm>
          <a:custGeom>
            <a:avLst/>
            <a:gdLst/>
            <a:ahLst/>
            <a:cxnLst/>
            <a:rect l="l" t="t" r="r" b="b"/>
            <a:pathLst>
              <a:path w="7489190" h="3961129">
                <a:moveTo>
                  <a:pt x="7488935" y="0"/>
                </a:moveTo>
                <a:lnTo>
                  <a:pt x="0" y="0"/>
                </a:lnTo>
                <a:lnTo>
                  <a:pt x="0" y="3960876"/>
                </a:lnTo>
                <a:lnTo>
                  <a:pt x="7488935" y="3960876"/>
                </a:lnTo>
                <a:lnTo>
                  <a:pt x="748893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047245" y="2590800"/>
          <a:ext cx="7110726" cy="3404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745"/>
                <a:gridCol w="749299"/>
                <a:gridCol w="622934"/>
                <a:gridCol w="988694"/>
                <a:gridCol w="895350"/>
                <a:gridCol w="1035685"/>
                <a:gridCol w="1089025"/>
                <a:gridCol w="1229994"/>
              </a:tblGrid>
              <a:tr h="341268">
                <a:tc gridSpan="4">
                  <a:txBody>
                    <a:bodyPr/>
                    <a:lstStyle/>
                    <a:p>
                      <a:pPr marL="527685">
                        <a:lnSpc>
                          <a:spcPts val="2585"/>
                        </a:lnSpc>
                      </a:pPr>
                      <a:r>
                        <a:rPr sz="2250" spc="95" dirty="0">
                          <a:latin typeface="Times New Roman"/>
                          <a:cs typeface="Times New Roman"/>
                        </a:rPr>
                        <a:t>Properti</a:t>
                      </a:r>
                      <a:r>
                        <a:rPr sz="22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05" dirty="0">
                          <a:latin typeface="Times New Roman"/>
                          <a:cs typeface="Times New Roman"/>
                        </a:rPr>
                        <a:t>objek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53440">
                        <a:lnSpc>
                          <a:spcPts val="2585"/>
                        </a:lnSpc>
                      </a:pPr>
                      <a:r>
                        <a:rPr sz="2250" i="1" spc="120" dirty="0">
                          <a:latin typeface="Times New Roman"/>
                          <a:cs typeface="Times New Roman"/>
                        </a:rPr>
                        <a:t>Greedy</a:t>
                      </a:r>
                      <a:r>
                        <a:rPr sz="225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114" dirty="0">
                          <a:latin typeface="Times New Roman"/>
                          <a:cs typeface="Times New Roman"/>
                        </a:rPr>
                        <a:t>by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4615" marR="88900">
                        <a:lnSpc>
                          <a:spcPts val="2620"/>
                        </a:lnSpc>
                        <a:spcBef>
                          <a:spcPts val="25"/>
                        </a:spcBef>
                      </a:pPr>
                      <a:r>
                        <a:rPr sz="2250" spc="100" dirty="0">
                          <a:latin typeface="Times New Roman"/>
                          <a:cs typeface="Times New Roman"/>
                        </a:rPr>
                        <a:t>Solusi </a:t>
                      </a:r>
                      <a:r>
                        <a:rPr sz="225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latin typeface="Times New Roman"/>
                          <a:cs typeface="Times New Roman"/>
                        </a:rPr>
                        <a:t>Optim</a:t>
                      </a:r>
                      <a:r>
                        <a:rPr sz="225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50" dirty="0">
                          <a:latin typeface="Times New Roman"/>
                          <a:cs typeface="Times New Roman"/>
                        </a:rPr>
                        <a:t>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39983"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i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i="1" spc="9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2175" i="1" spc="142" baseline="-11494" dirty="0">
                          <a:latin typeface="Times New Roman"/>
                          <a:cs typeface="Times New Roman"/>
                        </a:rPr>
                        <a:t>i</a:t>
                      </a:r>
                      <a:endParaRPr sz="2175" baseline="-1149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i="1" spc="8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175" i="1" spc="120" baseline="-11494" dirty="0">
                          <a:latin typeface="Times New Roman"/>
                          <a:cs typeface="Times New Roman"/>
                        </a:rPr>
                        <a:t>i</a:t>
                      </a:r>
                      <a:endParaRPr sz="2175" baseline="-1149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i="1" spc="8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175" i="1" spc="120" baseline="-11494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175" i="1" spc="-7" baseline="-1149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85" dirty="0">
                          <a:latin typeface="Times New Roman"/>
                          <a:cs typeface="Times New Roman"/>
                        </a:rPr>
                        <a:t>/w</a:t>
                      </a:r>
                      <a:r>
                        <a:rPr sz="2175" i="1" spc="127" baseline="-11494" dirty="0">
                          <a:latin typeface="Times New Roman"/>
                          <a:cs typeface="Times New Roman"/>
                        </a:rPr>
                        <a:t>i</a:t>
                      </a:r>
                      <a:endParaRPr sz="2175" baseline="-1149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i="1" spc="90" dirty="0">
                          <a:latin typeface="Times New Roman"/>
                          <a:cs typeface="Times New Roman"/>
                        </a:rPr>
                        <a:t>profit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i="1" spc="105" dirty="0">
                          <a:latin typeface="Times New Roman"/>
                          <a:cs typeface="Times New Roman"/>
                        </a:rPr>
                        <a:t>weight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i="1" spc="95" dirty="0">
                          <a:latin typeface="Times New Roman"/>
                          <a:cs typeface="Times New Roman"/>
                        </a:rPr>
                        <a:t>density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40144"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100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40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spc="100" dirty="0">
                          <a:latin typeface="Times New Roman"/>
                          <a:cs typeface="Times New Roman"/>
                        </a:rPr>
                        <a:t>0,4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41107"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50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35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spc="100" dirty="0">
                          <a:latin typeface="Times New Roman"/>
                          <a:cs typeface="Times New Roman"/>
                        </a:rPr>
                        <a:t>0,7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39983"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45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18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spc="100" dirty="0">
                          <a:latin typeface="Times New Roman"/>
                          <a:cs typeface="Times New Roman"/>
                        </a:rPr>
                        <a:t>0,4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40256"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20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spc="100" dirty="0">
                          <a:latin typeface="Times New Roman"/>
                          <a:cs typeface="Times New Roman"/>
                        </a:rPr>
                        <a:t>0,2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40947"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spc="100" dirty="0">
                          <a:latin typeface="Times New Roman"/>
                          <a:cs typeface="Times New Roman"/>
                        </a:rPr>
                        <a:t>1,0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39983"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6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5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spc="100" dirty="0">
                          <a:latin typeface="Times New Roman"/>
                          <a:cs typeface="Times New Roman"/>
                        </a:rPr>
                        <a:t>0,4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75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40304">
                <a:tc gridSpan="4">
                  <a:txBody>
                    <a:bodyPr/>
                    <a:lstStyle/>
                    <a:p>
                      <a:pPr marL="1294765">
                        <a:lnSpc>
                          <a:spcPts val="2580"/>
                        </a:lnSpc>
                      </a:pPr>
                      <a:r>
                        <a:rPr sz="2250" spc="100" dirty="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22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10" dirty="0">
                          <a:latin typeface="Times New Roman"/>
                          <a:cs typeface="Times New Roman"/>
                        </a:rPr>
                        <a:t>bobot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100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80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85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0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100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  <a:tr h="340947">
                <a:tc gridSpan="4">
                  <a:txBody>
                    <a:bodyPr/>
                    <a:lstStyle/>
                    <a:p>
                      <a:pPr marL="538480">
                        <a:lnSpc>
                          <a:spcPts val="2585"/>
                        </a:lnSpc>
                      </a:pPr>
                      <a:r>
                        <a:rPr sz="2250" spc="100" dirty="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22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10" dirty="0">
                          <a:latin typeface="Times New Roman"/>
                          <a:cs typeface="Times New Roman"/>
                        </a:rPr>
                        <a:t>keuntungan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40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34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51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85"/>
                        </a:lnSpc>
                      </a:pPr>
                      <a:r>
                        <a:rPr sz="2250" spc="120" dirty="0">
                          <a:latin typeface="Times New Roman"/>
                          <a:cs typeface="Times New Roman"/>
                        </a:rPr>
                        <a:t>55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63016" y="6264046"/>
            <a:ext cx="6668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8927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Ketiga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strategi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gagal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memberikan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	optimal!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411971" y="6460642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43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build="p"/>
      <p:bldP spid="1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50436" y="6019800"/>
              <a:ext cx="3557904" cy="838200"/>
            </a:xfrm>
            <a:custGeom>
              <a:avLst/>
              <a:gdLst/>
              <a:ahLst/>
              <a:cxnLst/>
              <a:rect l="l" t="t" r="r" b="b"/>
              <a:pathLst>
                <a:path w="3557904" h="838200">
                  <a:moveTo>
                    <a:pt x="294132" y="117106"/>
                  </a:moveTo>
                  <a:lnTo>
                    <a:pt x="256159" y="106464"/>
                  </a:lnTo>
                  <a:lnTo>
                    <a:pt x="56896" y="0"/>
                  </a:lnTo>
                  <a:lnTo>
                    <a:pt x="85344" y="31940"/>
                  </a:lnTo>
                  <a:lnTo>
                    <a:pt x="37973" y="53225"/>
                  </a:lnTo>
                  <a:lnTo>
                    <a:pt x="28448" y="117106"/>
                  </a:lnTo>
                  <a:lnTo>
                    <a:pt x="66421" y="202285"/>
                  </a:lnTo>
                  <a:lnTo>
                    <a:pt x="75946" y="287451"/>
                  </a:lnTo>
                  <a:lnTo>
                    <a:pt x="0" y="626364"/>
                  </a:lnTo>
                  <a:lnTo>
                    <a:pt x="85344" y="413435"/>
                  </a:lnTo>
                  <a:lnTo>
                    <a:pt x="132842" y="383273"/>
                  </a:lnTo>
                  <a:lnTo>
                    <a:pt x="199263" y="223570"/>
                  </a:lnTo>
                  <a:lnTo>
                    <a:pt x="227711" y="212928"/>
                  </a:lnTo>
                  <a:lnTo>
                    <a:pt x="227711" y="159689"/>
                  </a:lnTo>
                  <a:lnTo>
                    <a:pt x="294132" y="117106"/>
                  </a:lnTo>
                  <a:close/>
                </a:path>
                <a:path w="3557904" h="838200">
                  <a:moveTo>
                    <a:pt x="1159764" y="280974"/>
                  </a:moveTo>
                  <a:lnTo>
                    <a:pt x="957961" y="309613"/>
                  </a:lnTo>
                  <a:lnTo>
                    <a:pt x="702310" y="245960"/>
                  </a:lnTo>
                  <a:lnTo>
                    <a:pt x="587883" y="160020"/>
                  </a:lnTo>
                  <a:lnTo>
                    <a:pt x="578358" y="180708"/>
                  </a:lnTo>
                  <a:lnTo>
                    <a:pt x="559308" y="223685"/>
                  </a:lnTo>
                  <a:lnTo>
                    <a:pt x="654558" y="352590"/>
                  </a:lnTo>
                  <a:lnTo>
                    <a:pt x="1051687" y="591312"/>
                  </a:lnTo>
                  <a:lnTo>
                    <a:pt x="1019937" y="381241"/>
                  </a:lnTo>
                  <a:lnTo>
                    <a:pt x="1159764" y="280974"/>
                  </a:lnTo>
                  <a:close/>
                </a:path>
                <a:path w="3557904" h="838200">
                  <a:moveTo>
                    <a:pt x="3557867" y="838200"/>
                  </a:moveTo>
                  <a:lnTo>
                    <a:pt x="3331591" y="762635"/>
                  </a:lnTo>
                  <a:lnTo>
                    <a:pt x="3026918" y="603643"/>
                  </a:lnTo>
                  <a:lnTo>
                    <a:pt x="2803271" y="598881"/>
                  </a:lnTo>
                  <a:lnTo>
                    <a:pt x="2687650" y="533704"/>
                  </a:lnTo>
                  <a:lnTo>
                    <a:pt x="2462022" y="406514"/>
                  </a:lnTo>
                  <a:lnTo>
                    <a:pt x="2219325" y="115595"/>
                  </a:lnTo>
                  <a:lnTo>
                    <a:pt x="2017776" y="10668"/>
                  </a:lnTo>
                  <a:lnTo>
                    <a:pt x="2052701" y="52006"/>
                  </a:lnTo>
                  <a:lnTo>
                    <a:pt x="2017776" y="114007"/>
                  </a:lnTo>
                  <a:lnTo>
                    <a:pt x="2065401" y="199847"/>
                  </a:lnTo>
                  <a:lnTo>
                    <a:pt x="2136775" y="396976"/>
                  </a:lnTo>
                  <a:lnTo>
                    <a:pt x="2089150" y="681545"/>
                  </a:lnTo>
                  <a:lnTo>
                    <a:pt x="2335136" y="533704"/>
                  </a:lnTo>
                  <a:lnTo>
                    <a:pt x="2948876" y="838200"/>
                  </a:lnTo>
                  <a:lnTo>
                    <a:pt x="3557867" y="83820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9196" y="6137147"/>
              <a:ext cx="246887" cy="1173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7159" y="6126479"/>
              <a:ext cx="65531" cy="128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19800"/>
              <a:ext cx="6229272" cy="8381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98904" y="6021323"/>
              <a:ext cx="4333240" cy="836930"/>
            </a:xfrm>
            <a:custGeom>
              <a:avLst/>
              <a:gdLst/>
              <a:ahLst/>
              <a:cxnLst/>
              <a:rect l="l" t="t" r="r" b="b"/>
              <a:pathLst>
                <a:path w="4333240" h="836929">
                  <a:moveTo>
                    <a:pt x="579120" y="212382"/>
                  </a:moveTo>
                  <a:lnTo>
                    <a:pt x="569595" y="202730"/>
                  </a:lnTo>
                  <a:lnTo>
                    <a:pt x="531495" y="183426"/>
                  </a:lnTo>
                  <a:lnTo>
                    <a:pt x="474345" y="144805"/>
                  </a:lnTo>
                  <a:lnTo>
                    <a:pt x="274447" y="57924"/>
                  </a:lnTo>
                  <a:lnTo>
                    <a:pt x="226949" y="38620"/>
                  </a:lnTo>
                  <a:lnTo>
                    <a:pt x="207899" y="28956"/>
                  </a:lnTo>
                  <a:lnTo>
                    <a:pt x="150749" y="28956"/>
                  </a:lnTo>
                  <a:lnTo>
                    <a:pt x="114300" y="19304"/>
                  </a:lnTo>
                  <a:lnTo>
                    <a:pt x="104775" y="19304"/>
                  </a:lnTo>
                  <a:lnTo>
                    <a:pt x="66675" y="0"/>
                  </a:lnTo>
                  <a:lnTo>
                    <a:pt x="47625" y="0"/>
                  </a:lnTo>
                  <a:lnTo>
                    <a:pt x="38100" y="38620"/>
                  </a:lnTo>
                  <a:lnTo>
                    <a:pt x="0" y="96532"/>
                  </a:lnTo>
                  <a:lnTo>
                    <a:pt x="104775" y="173761"/>
                  </a:lnTo>
                  <a:lnTo>
                    <a:pt x="226949" y="289610"/>
                  </a:lnTo>
                  <a:lnTo>
                    <a:pt x="303022" y="270306"/>
                  </a:lnTo>
                  <a:lnTo>
                    <a:pt x="541020" y="461772"/>
                  </a:lnTo>
                  <a:lnTo>
                    <a:pt x="483870" y="279958"/>
                  </a:lnTo>
                  <a:lnTo>
                    <a:pt x="579120" y="212382"/>
                  </a:lnTo>
                  <a:close/>
                </a:path>
                <a:path w="4333240" h="836929">
                  <a:moveTo>
                    <a:pt x="4332681" y="836676"/>
                  </a:moveTo>
                  <a:lnTo>
                    <a:pt x="2258949" y="443090"/>
                  </a:lnTo>
                  <a:lnTo>
                    <a:pt x="2001774" y="309943"/>
                  </a:lnTo>
                  <a:lnTo>
                    <a:pt x="1860423" y="232270"/>
                  </a:lnTo>
                  <a:lnTo>
                    <a:pt x="1828673" y="222758"/>
                  </a:lnTo>
                  <a:lnTo>
                    <a:pt x="1765173" y="203733"/>
                  </a:lnTo>
                  <a:lnTo>
                    <a:pt x="1631823" y="154597"/>
                  </a:lnTo>
                  <a:lnTo>
                    <a:pt x="1480947" y="86448"/>
                  </a:lnTo>
                  <a:lnTo>
                    <a:pt x="1404747" y="67424"/>
                  </a:lnTo>
                  <a:lnTo>
                    <a:pt x="1338072" y="57912"/>
                  </a:lnTo>
                  <a:lnTo>
                    <a:pt x="1242822" y="57912"/>
                  </a:lnTo>
                  <a:lnTo>
                    <a:pt x="1204722" y="97536"/>
                  </a:lnTo>
                  <a:lnTo>
                    <a:pt x="1185672" y="260807"/>
                  </a:lnTo>
                  <a:lnTo>
                    <a:pt x="1280922" y="222758"/>
                  </a:lnTo>
                  <a:lnTo>
                    <a:pt x="1328547" y="270306"/>
                  </a:lnTo>
                  <a:lnTo>
                    <a:pt x="1423797" y="300431"/>
                  </a:lnTo>
                  <a:lnTo>
                    <a:pt x="1517523" y="490639"/>
                  </a:lnTo>
                  <a:lnTo>
                    <a:pt x="1822323" y="626960"/>
                  </a:lnTo>
                  <a:lnTo>
                    <a:pt x="2419350" y="626960"/>
                  </a:lnTo>
                  <a:lnTo>
                    <a:pt x="4303915" y="836676"/>
                  </a:lnTo>
                  <a:lnTo>
                    <a:pt x="4332681" y="836676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04744" y="6068567"/>
              <a:ext cx="112775" cy="975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57883" y="6099047"/>
              <a:ext cx="254635" cy="260985"/>
            </a:xfrm>
            <a:custGeom>
              <a:avLst/>
              <a:gdLst/>
              <a:ahLst/>
              <a:cxnLst/>
              <a:rect l="l" t="t" r="r" b="b"/>
              <a:pathLst>
                <a:path w="254634" h="260985">
                  <a:moveTo>
                    <a:pt x="47371" y="0"/>
                  </a:moveTo>
                  <a:lnTo>
                    <a:pt x="0" y="0"/>
                  </a:lnTo>
                  <a:lnTo>
                    <a:pt x="47371" y="86867"/>
                  </a:lnTo>
                  <a:lnTo>
                    <a:pt x="151765" y="164083"/>
                  </a:lnTo>
                  <a:lnTo>
                    <a:pt x="254507" y="260603"/>
                  </a:lnTo>
                  <a:lnTo>
                    <a:pt x="254507" y="250951"/>
                  </a:lnTo>
                  <a:lnTo>
                    <a:pt x="244982" y="221995"/>
                  </a:lnTo>
                  <a:lnTo>
                    <a:pt x="226059" y="183387"/>
                  </a:lnTo>
                  <a:lnTo>
                    <a:pt x="189737" y="154431"/>
                  </a:lnTo>
                  <a:lnTo>
                    <a:pt x="170687" y="135127"/>
                  </a:lnTo>
                  <a:lnTo>
                    <a:pt x="151765" y="96519"/>
                  </a:lnTo>
                  <a:lnTo>
                    <a:pt x="151765" y="86867"/>
                  </a:lnTo>
                  <a:lnTo>
                    <a:pt x="180212" y="19303"/>
                  </a:lnTo>
                  <a:lnTo>
                    <a:pt x="113791" y="9651"/>
                  </a:lnTo>
                  <a:lnTo>
                    <a:pt x="75818" y="9651"/>
                  </a:lnTo>
                  <a:lnTo>
                    <a:pt x="47371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0139" y="6118859"/>
              <a:ext cx="94487" cy="960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6363" y="6050279"/>
              <a:ext cx="390525" cy="327660"/>
            </a:xfrm>
            <a:custGeom>
              <a:avLst/>
              <a:gdLst/>
              <a:ahLst/>
              <a:cxnLst/>
              <a:rect l="l" t="t" r="r" b="b"/>
              <a:pathLst>
                <a:path w="390525" h="327660">
                  <a:moveTo>
                    <a:pt x="19113" y="0"/>
                  </a:moveTo>
                  <a:lnTo>
                    <a:pt x="0" y="0"/>
                  </a:lnTo>
                  <a:lnTo>
                    <a:pt x="0" y="19278"/>
                  </a:lnTo>
                  <a:lnTo>
                    <a:pt x="93954" y="57823"/>
                  </a:lnTo>
                  <a:lnTo>
                    <a:pt x="141731" y="106006"/>
                  </a:lnTo>
                  <a:lnTo>
                    <a:pt x="74841" y="134912"/>
                  </a:lnTo>
                  <a:lnTo>
                    <a:pt x="122618" y="212013"/>
                  </a:lnTo>
                  <a:lnTo>
                    <a:pt x="285038" y="327660"/>
                  </a:lnTo>
                  <a:lnTo>
                    <a:pt x="265938" y="250558"/>
                  </a:lnTo>
                  <a:lnTo>
                    <a:pt x="227711" y="212013"/>
                  </a:lnTo>
                  <a:lnTo>
                    <a:pt x="332816" y="134912"/>
                  </a:lnTo>
                  <a:lnTo>
                    <a:pt x="390144" y="67462"/>
                  </a:lnTo>
                  <a:lnTo>
                    <a:pt x="371030" y="57823"/>
                  </a:lnTo>
                  <a:lnTo>
                    <a:pt x="323265" y="38544"/>
                  </a:lnTo>
                  <a:lnTo>
                    <a:pt x="237274" y="28905"/>
                  </a:lnTo>
                  <a:lnTo>
                    <a:pt x="227711" y="28905"/>
                  </a:lnTo>
                  <a:lnTo>
                    <a:pt x="199047" y="19278"/>
                  </a:lnTo>
                  <a:lnTo>
                    <a:pt x="160832" y="19278"/>
                  </a:lnTo>
                  <a:lnTo>
                    <a:pt x="141731" y="9639"/>
                  </a:lnTo>
                  <a:lnTo>
                    <a:pt x="74841" y="9639"/>
                  </a:lnTo>
                  <a:lnTo>
                    <a:pt x="19113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74572" y="1082801"/>
            <a:ext cx="754253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Kesimpulan</a:t>
            </a:r>
            <a:r>
              <a:rPr sz="3200" spc="-5" dirty="0">
                <a:solidFill>
                  <a:srgbClr val="FFFFFF"/>
                </a:solidFill>
              </a:rPr>
              <a:t>: Algoritma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greedy </a:t>
            </a:r>
            <a:r>
              <a:rPr sz="3200" spc="-5" dirty="0">
                <a:solidFill>
                  <a:srgbClr val="FFFFFF"/>
                </a:solidFill>
              </a:rPr>
              <a:t>tidak </a:t>
            </a:r>
            <a:r>
              <a:rPr sz="320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selalu</a:t>
            </a:r>
            <a:r>
              <a:rPr sz="320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berhasil</a:t>
            </a:r>
            <a:r>
              <a:rPr sz="3200" spc="-1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menemukan</a:t>
            </a:r>
            <a:r>
              <a:rPr sz="3200" spc="-1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solusi</a:t>
            </a:r>
            <a:r>
              <a:rPr sz="3200" spc="-1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optimal </a:t>
            </a:r>
            <a:r>
              <a:rPr sz="3200" spc="-87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untuk</a:t>
            </a:r>
            <a:r>
              <a:rPr sz="3200" spc="-2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masalah</a:t>
            </a:r>
            <a:r>
              <a:rPr sz="3200" spc="-3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0/1</a:t>
            </a:r>
            <a:r>
              <a:rPr sz="3200" spc="-20" dirty="0">
                <a:solidFill>
                  <a:srgbClr val="FFFFFF"/>
                </a:solidFill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Knapsack</a:t>
            </a:r>
            <a:r>
              <a:rPr sz="3200" dirty="0">
                <a:solidFill>
                  <a:srgbClr val="FFFFFF"/>
                </a:solidFill>
              </a:rPr>
              <a:t>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29255" y="2857500"/>
            <a:ext cx="6277610" cy="3914140"/>
            <a:chOff x="2429255" y="2857500"/>
            <a:chExt cx="6277610" cy="391414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9255" y="2857500"/>
              <a:ext cx="4014216" cy="31440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47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0253"/>
            <a:ext cx="3898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28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Fractional</a:t>
            </a:r>
            <a:r>
              <a:rPr sz="2800" b="1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Knapsack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1773935"/>
            <a:ext cx="7560945" cy="3053080"/>
          </a:xfrm>
          <a:custGeom>
            <a:avLst/>
            <a:gdLst/>
            <a:ahLst/>
            <a:cxnLst/>
            <a:rect l="l" t="t" r="r" b="b"/>
            <a:pathLst>
              <a:path w="7560945" h="3053079">
                <a:moveTo>
                  <a:pt x="7560564" y="0"/>
                </a:moveTo>
                <a:lnTo>
                  <a:pt x="0" y="0"/>
                </a:lnTo>
                <a:lnTo>
                  <a:pt x="0" y="3052572"/>
                </a:lnTo>
                <a:lnTo>
                  <a:pt x="7560564" y="3052572"/>
                </a:lnTo>
                <a:lnTo>
                  <a:pt x="7560564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85593" y="1783112"/>
            <a:ext cx="7493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50" i="1" spc="10" dirty="0">
                <a:latin typeface="Times New Roman"/>
                <a:cs typeface="Times New Roman"/>
              </a:rPr>
              <a:t>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3408" y="2104707"/>
            <a:ext cx="26098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213360" algn="l"/>
              </a:tabLst>
            </a:pPr>
            <a:r>
              <a:rPr sz="950" i="1" spc="5" dirty="0">
                <a:latin typeface="Times New Roman"/>
                <a:cs typeface="Times New Roman"/>
              </a:rPr>
              <a:t>i	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8872" y="1831587"/>
            <a:ext cx="262128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75" spc="15" baseline="1133" dirty="0">
                <a:latin typeface="Times New Roman"/>
                <a:cs typeface="Times New Roman"/>
              </a:rPr>
              <a:t>Maksimasi</a:t>
            </a:r>
            <a:r>
              <a:rPr sz="3675" spc="-15" baseline="1133" dirty="0">
                <a:latin typeface="Times New Roman"/>
                <a:cs typeface="Times New Roman"/>
              </a:rPr>
              <a:t> </a:t>
            </a:r>
            <a:r>
              <a:rPr sz="3675" i="1" spc="22" baseline="1133" dirty="0">
                <a:latin typeface="Times New Roman"/>
                <a:cs typeface="Times New Roman"/>
              </a:rPr>
              <a:t>F</a:t>
            </a:r>
            <a:r>
              <a:rPr sz="3675" i="1" spc="-22" baseline="1133" dirty="0">
                <a:latin typeface="Times New Roman"/>
                <a:cs typeface="Times New Roman"/>
              </a:rPr>
              <a:t> </a:t>
            </a:r>
            <a:r>
              <a:rPr sz="3675" spc="202" baseline="1133" dirty="0">
                <a:latin typeface="Times New Roman"/>
                <a:cs typeface="Times New Roman"/>
              </a:rPr>
              <a:t>=</a:t>
            </a:r>
            <a:r>
              <a:rPr sz="3750" spc="202" baseline="-3333" dirty="0">
                <a:latin typeface="Symbol"/>
                <a:cs typeface="Symbol"/>
              </a:rPr>
              <a:t></a:t>
            </a:r>
            <a:r>
              <a:rPr sz="3750" spc="-142" baseline="-3333" dirty="0">
                <a:latin typeface="Times New Roman"/>
                <a:cs typeface="Times New Roman"/>
              </a:rPr>
              <a:t> </a:t>
            </a:r>
            <a:r>
              <a:rPr sz="2500" i="1" spc="5" dirty="0">
                <a:latin typeface="Times New Roman"/>
                <a:cs typeface="Times New Roman"/>
              </a:rPr>
              <a:t>p</a:t>
            </a:r>
            <a:r>
              <a:rPr sz="2500" i="1" spc="-100" dirty="0">
                <a:latin typeface="Times New Roman"/>
                <a:cs typeface="Times New Roman"/>
              </a:rPr>
              <a:t> </a:t>
            </a:r>
            <a:r>
              <a:rPr sz="2500" i="1" spc="5" dirty="0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5330" y="2202346"/>
            <a:ext cx="18478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50" i="1" spc="5" dirty="0">
                <a:latin typeface="Times New Roman"/>
                <a:cs typeface="Times New Roman"/>
              </a:rPr>
              <a:t>i</a:t>
            </a:r>
            <a:r>
              <a:rPr sz="950" i="1" spc="-155" dirty="0">
                <a:latin typeface="Times New Roman"/>
                <a:cs typeface="Times New Roman"/>
              </a:rPr>
              <a:t> </a:t>
            </a:r>
            <a:r>
              <a:rPr sz="950" spc="-20" dirty="0">
                <a:latin typeface="Symbol"/>
                <a:cs typeface="Symbol"/>
              </a:rPr>
              <a:t></a:t>
            </a:r>
            <a:r>
              <a:rPr sz="950" spc="10" dirty="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8872" y="2640474"/>
            <a:ext cx="3543300" cy="6515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0"/>
              </a:spcBef>
            </a:pPr>
            <a:r>
              <a:rPr sz="2450" spc="10" dirty="0">
                <a:latin typeface="Times New Roman"/>
                <a:cs typeface="Times New Roman"/>
              </a:rPr>
              <a:t>dengan</a:t>
            </a:r>
            <a:r>
              <a:rPr sz="2450" spc="-2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kendala</a:t>
            </a:r>
            <a:r>
              <a:rPr sz="2450" spc="-2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(</a:t>
            </a:r>
            <a:r>
              <a:rPr sz="2450" i="1" spc="10" dirty="0">
                <a:latin typeface="Times New Roman"/>
                <a:cs typeface="Times New Roman"/>
              </a:rPr>
              <a:t>constraint</a:t>
            </a:r>
            <a:r>
              <a:rPr sz="2450" spc="10" dirty="0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  <a:p>
            <a:pPr marL="815340">
              <a:lnSpc>
                <a:spcPct val="100000"/>
              </a:lnSpc>
              <a:spcBef>
                <a:spcPts val="250"/>
              </a:spcBef>
            </a:pPr>
            <a:r>
              <a:rPr sz="950" i="1" spc="20" dirty="0">
                <a:latin typeface="Times New Roman"/>
                <a:cs typeface="Times New Roman"/>
              </a:rPr>
              <a:t>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1870" y="3439319"/>
            <a:ext cx="27305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224790" algn="l"/>
              </a:tabLst>
            </a:pPr>
            <a:r>
              <a:rPr sz="950" i="1" spc="10" dirty="0">
                <a:latin typeface="Times New Roman"/>
                <a:cs typeface="Times New Roman"/>
              </a:rPr>
              <a:t>i	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7897" y="3166588"/>
            <a:ext cx="13309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45185" algn="l"/>
              </a:tabLst>
            </a:pPr>
            <a:r>
              <a:rPr sz="3750" spc="52" baseline="-3333" dirty="0">
                <a:latin typeface="Symbol"/>
                <a:cs typeface="Symbol"/>
              </a:rPr>
              <a:t></a:t>
            </a:r>
            <a:r>
              <a:rPr sz="3750" spc="-509" baseline="-3333" dirty="0">
                <a:latin typeface="Times New Roman"/>
                <a:cs typeface="Times New Roman"/>
              </a:rPr>
              <a:t> </a:t>
            </a:r>
            <a:r>
              <a:rPr sz="2500" i="1" spc="35" dirty="0">
                <a:latin typeface="Times New Roman"/>
                <a:cs typeface="Times New Roman"/>
              </a:rPr>
              <a:t>w</a:t>
            </a:r>
            <a:r>
              <a:rPr sz="2500" i="1" spc="-90" dirty="0">
                <a:latin typeface="Times New Roman"/>
                <a:cs typeface="Times New Roman"/>
              </a:rPr>
              <a:t> </a:t>
            </a:r>
            <a:r>
              <a:rPr sz="2500" i="1" spc="20" dirty="0">
                <a:latin typeface="Times New Roman"/>
                <a:cs typeface="Times New Roman"/>
              </a:rPr>
              <a:t>x	</a:t>
            </a:r>
            <a:r>
              <a:rPr sz="2500" spc="25" dirty="0">
                <a:latin typeface="Symbol"/>
                <a:cs typeface="Symbol"/>
              </a:rPr>
              <a:t>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i="1" spc="35" dirty="0">
                <a:latin typeface="Times New Roman"/>
                <a:cs typeface="Times New Roman"/>
              </a:rPr>
              <a:t>K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7175" y="3536821"/>
            <a:ext cx="1803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950" i="1" spc="75" dirty="0">
                <a:latin typeface="Times New Roman"/>
                <a:cs typeface="Times New Roman"/>
              </a:rPr>
              <a:t>i</a:t>
            </a:r>
            <a:r>
              <a:rPr sz="950" spc="-45" dirty="0">
                <a:latin typeface="Symbol"/>
                <a:cs typeface="Symbol"/>
              </a:rPr>
              <a:t></a:t>
            </a:r>
            <a:r>
              <a:rPr sz="950" spc="20" dirty="0">
                <a:latin typeface="Times New Roman"/>
                <a:cs typeface="Times New Roman"/>
              </a:rPr>
              <a:t>1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472" y="4071367"/>
            <a:ext cx="564134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3921760" algn="l"/>
              </a:tabLst>
            </a:pPr>
            <a:r>
              <a:rPr sz="2450" spc="10" dirty="0">
                <a:latin typeface="Times New Roman"/>
                <a:cs typeface="Times New Roman"/>
              </a:rPr>
              <a:t>yang dalam hal</a:t>
            </a:r>
            <a:r>
              <a:rPr sz="2450" spc="5" dirty="0">
                <a:latin typeface="Times New Roman"/>
                <a:cs typeface="Times New Roman"/>
              </a:rPr>
              <a:t> ini,</a:t>
            </a:r>
            <a:r>
              <a:rPr sz="2450" spc="10" dirty="0">
                <a:latin typeface="Times New Roman"/>
                <a:cs typeface="Times New Roman"/>
              </a:rPr>
              <a:t> 0 </a:t>
            </a:r>
            <a:r>
              <a:rPr sz="2450" spc="15" dirty="0">
                <a:latin typeface="Symbol"/>
                <a:cs typeface="Symbol"/>
              </a:rPr>
              <a:t>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x</a:t>
            </a:r>
            <a:r>
              <a:rPr sz="2325" i="1" spc="7" baseline="-12544" dirty="0">
                <a:latin typeface="Times New Roman"/>
                <a:cs typeface="Times New Roman"/>
              </a:rPr>
              <a:t>i</a:t>
            </a:r>
            <a:r>
              <a:rPr sz="2325" i="1" spc="352" baseline="-12544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Symbol"/>
                <a:cs typeface="Symbol"/>
              </a:rPr>
              <a:t></a:t>
            </a:r>
            <a:r>
              <a:rPr sz="2450" spc="10" dirty="0">
                <a:latin typeface="Times New Roman"/>
                <a:cs typeface="Times New Roman"/>
              </a:rPr>
              <a:t> 1,	</a:t>
            </a:r>
            <a:r>
              <a:rPr sz="2450" i="1" spc="5" dirty="0">
                <a:latin typeface="Times New Roman"/>
                <a:cs typeface="Times New Roman"/>
              </a:rPr>
              <a:t>i</a:t>
            </a:r>
            <a:r>
              <a:rPr sz="2450" i="1" spc="-1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=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1,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2,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…,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i="1" spc="10" dirty="0">
                <a:latin typeface="Times New Roman"/>
                <a:cs typeface="Times New Roman"/>
              </a:rPr>
              <a:t>n</a:t>
            </a:r>
            <a:endParaRPr sz="245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39356" y="0"/>
            <a:ext cx="2105025" cy="6771640"/>
            <a:chOff x="7039356" y="0"/>
            <a:chExt cx="2105025" cy="677164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9356" y="0"/>
              <a:ext cx="2104643" cy="16474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2" y="6423659"/>
              <a:ext cx="381000" cy="34747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48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140" y="497205"/>
            <a:ext cx="7858759" cy="4806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Penyelesaian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Arial"/>
                <a:cs typeface="Arial"/>
              </a:rPr>
              <a:t>exhaustive</a:t>
            </a:r>
            <a:r>
              <a:rPr sz="3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800">
              <a:latin typeface="Arial"/>
              <a:cs typeface="Arial"/>
            </a:endParaRPr>
          </a:p>
          <a:p>
            <a:pPr marL="406400" marR="687070" indent="-343535">
              <a:lnSpc>
                <a:spcPts val="3829"/>
              </a:lnSpc>
              <a:buClr>
                <a:srgbClr val="E2E2FF"/>
              </a:buClr>
              <a:buChar char="•"/>
              <a:tabLst>
                <a:tab pos="406400" algn="l"/>
                <a:tab pos="407034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Oleh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karena</a:t>
            </a:r>
            <a:r>
              <a:rPr sz="3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0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32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150" i="1" spc="7" baseline="-2116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150" i="1" spc="442" baseline="-211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ymbol"/>
                <a:cs typeface="Symbol"/>
              </a:rPr>
              <a:t></a:t>
            </a:r>
            <a:r>
              <a:rPr sz="32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1,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maka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terdapat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berhinga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nilai-nilai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spc="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150" i="1" spc="7" baseline="-2116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2E2FF"/>
              </a:buClr>
              <a:buFont typeface="Arial MT"/>
              <a:buChar char="•"/>
            </a:pPr>
            <a:endParaRPr sz="4550">
              <a:latin typeface="Arial MT"/>
              <a:cs typeface="Arial MT"/>
            </a:endParaRPr>
          </a:p>
          <a:p>
            <a:pPr marL="406400" marR="292100" indent="-343535"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406400" algn="l"/>
                <a:tab pos="407034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Persoalan</a:t>
            </a:r>
            <a:r>
              <a:rPr sz="3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Fractional</a:t>
            </a:r>
            <a:r>
              <a:rPr sz="32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Knapsack</a:t>
            </a:r>
            <a:r>
              <a:rPr sz="32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menjadi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malar (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continuous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) sehingga tidak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mungkin dipecahkan dengan algoritma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exhaustive</a:t>
            </a:r>
            <a:r>
              <a:rPr sz="32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search.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14743" y="4956047"/>
            <a:ext cx="2429510" cy="1902460"/>
            <a:chOff x="6714743" y="4956047"/>
            <a:chExt cx="2429510" cy="1902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4743" y="4956047"/>
              <a:ext cx="2429255" cy="19019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49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8607" y="288036"/>
            <a:ext cx="4024884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1601" y="437133"/>
            <a:ext cx="33216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Pendahuluan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38681"/>
            <a:ext cx="7475855" cy="41230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77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merupakan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metode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paling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populer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memecahkan</a:t>
            </a:r>
            <a:r>
              <a:rPr sz="28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persoalan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optimasi.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2E2FF"/>
              </a:buClr>
              <a:buFont typeface="Arial MT"/>
              <a:buChar char="•"/>
            </a:pPr>
            <a:endParaRPr sz="29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Persoalan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optimasi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optimization</a:t>
            </a:r>
            <a:r>
              <a:rPr sz="2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):</a:t>
            </a:r>
            <a:endParaRPr sz="2800">
              <a:latin typeface="Arial MT"/>
              <a:cs typeface="Arial MT"/>
            </a:endParaRPr>
          </a:p>
          <a:p>
            <a:pPr marL="30861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2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persoalan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mencari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optimum.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Hanya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ada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dua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macam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persoalan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optimasi:</a:t>
            </a:r>
            <a:endParaRPr sz="2800">
              <a:latin typeface="Arial MT"/>
              <a:cs typeface="Arial MT"/>
            </a:endParaRPr>
          </a:p>
          <a:p>
            <a:pPr marL="802640" lvl="1" indent="-494665">
              <a:lnSpc>
                <a:spcPct val="100000"/>
              </a:lnSpc>
              <a:buAutoNum type="arabicPeriod"/>
              <a:tabLst>
                <a:tab pos="802005" algn="l"/>
                <a:tab pos="803275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Maksimasi</a:t>
            </a:r>
            <a:r>
              <a:rPr sz="2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maximization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  <a:p>
            <a:pPr marL="802005" lvl="1" indent="-4940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02005" algn="l"/>
                <a:tab pos="80264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Minimasi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minimization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0956" y="6423659"/>
            <a:ext cx="295655" cy="3474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7205"/>
            <a:ext cx="75368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Penyelesaian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algoritma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58873"/>
            <a:ext cx="78886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Ketiga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strategi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telah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disebutkan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atas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dapat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digunakan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memilih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akan dimasukkan ke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knapsack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585561"/>
            <a:ext cx="4937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Mari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kita bahas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satu per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satu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14244" y="3214116"/>
            <a:ext cx="5992495" cy="3557270"/>
            <a:chOff x="2714244" y="3214116"/>
            <a:chExt cx="5992495" cy="35572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4244" y="3214116"/>
              <a:ext cx="2785872" cy="21823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1" y="6423660"/>
              <a:ext cx="381000" cy="34747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50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84479"/>
            <a:ext cx="1664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Contoh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44" y="761491"/>
            <a:ext cx="1185545" cy="927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18;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10;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5661" y="761491"/>
            <a:ext cx="1136015" cy="927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25;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15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0022" y="761491"/>
            <a:ext cx="3710304" cy="927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1507490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=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15;	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24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Kapasitas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knapsack</a:t>
            </a:r>
            <a:r>
              <a:rPr sz="24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20</a:t>
            </a:r>
            <a:endParaRPr sz="2400">
              <a:latin typeface="Arial MT"/>
              <a:cs typeface="Arial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3062" y="1987688"/>
          <a:ext cx="7921623" cy="3023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75"/>
                <a:gridCol w="660400"/>
                <a:gridCol w="661035"/>
                <a:gridCol w="660400"/>
                <a:gridCol w="1149985"/>
                <a:gridCol w="946785"/>
                <a:gridCol w="1094739"/>
                <a:gridCol w="1151254"/>
                <a:gridCol w="1492250"/>
              </a:tblGrid>
              <a:tr h="395512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10870">
                        <a:lnSpc>
                          <a:spcPts val="3010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Properti</a:t>
                      </a:r>
                      <a:r>
                        <a:rPr sz="2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spc="15" dirty="0">
                          <a:latin typeface="Times New Roman"/>
                          <a:cs typeface="Times New Roman"/>
                        </a:rPr>
                        <a:t>objek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2969">
                        <a:lnSpc>
                          <a:spcPts val="3010"/>
                        </a:lnSpc>
                      </a:pPr>
                      <a:r>
                        <a:rPr sz="2600" i="1" spc="15" dirty="0">
                          <a:latin typeface="Times New Roman"/>
                          <a:cs typeface="Times New Roman"/>
                        </a:rPr>
                        <a:t>Greedy</a:t>
                      </a:r>
                      <a:r>
                        <a:rPr sz="26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i="1" spc="15" dirty="0">
                          <a:latin typeface="Times New Roman"/>
                          <a:cs typeface="Times New Roman"/>
                        </a:rPr>
                        <a:t>by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3947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0"/>
                        </a:lnSpc>
                      </a:pPr>
                      <a:r>
                        <a:rPr sz="2600" i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0"/>
                        </a:lnSpc>
                      </a:pPr>
                      <a:r>
                        <a:rPr sz="2600" i="1" spc="1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2475" i="1" spc="22" baseline="-11784" dirty="0">
                          <a:latin typeface="Times New Roman"/>
                          <a:cs typeface="Times New Roman"/>
                        </a:rPr>
                        <a:t>i</a:t>
                      </a:r>
                      <a:endParaRPr sz="2475" baseline="-1178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0"/>
                        </a:lnSpc>
                      </a:pPr>
                      <a:r>
                        <a:rPr sz="2600" i="1" spc="1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475" i="1" spc="22" baseline="-11784" dirty="0">
                          <a:latin typeface="Times New Roman"/>
                          <a:cs typeface="Times New Roman"/>
                        </a:rPr>
                        <a:t>i</a:t>
                      </a:r>
                      <a:endParaRPr sz="2475" baseline="-1178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0"/>
                        </a:lnSpc>
                      </a:pPr>
                      <a:r>
                        <a:rPr sz="2600" i="1" spc="1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475" i="1" spc="22" baseline="-11784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75" i="1" spc="-37" baseline="-1178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i="1" spc="10" dirty="0">
                          <a:latin typeface="Times New Roman"/>
                          <a:cs typeface="Times New Roman"/>
                        </a:rPr>
                        <a:t>/w</a:t>
                      </a:r>
                      <a:r>
                        <a:rPr sz="2475" i="1" spc="15" baseline="-11784" dirty="0">
                          <a:latin typeface="Times New Roman"/>
                          <a:cs typeface="Times New Roman"/>
                        </a:rPr>
                        <a:t>i</a:t>
                      </a:r>
                      <a:endParaRPr sz="2475" baseline="-1178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0"/>
                        </a:lnSpc>
                      </a:pPr>
                      <a:r>
                        <a:rPr sz="2600" i="1" spc="10" dirty="0">
                          <a:latin typeface="Times New Roman"/>
                          <a:cs typeface="Times New Roman"/>
                        </a:rPr>
                        <a:t>profit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0"/>
                        </a:lnSpc>
                      </a:pPr>
                      <a:r>
                        <a:rPr sz="2600" i="1" spc="15" dirty="0">
                          <a:latin typeface="Times New Roman"/>
                          <a:cs typeface="Times New Roman"/>
                        </a:rPr>
                        <a:t>weight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0"/>
                        </a:lnSpc>
                      </a:pPr>
                      <a:r>
                        <a:rPr sz="2600" i="1" spc="15" dirty="0">
                          <a:latin typeface="Times New Roman"/>
                          <a:cs typeface="Times New Roman"/>
                        </a:rPr>
                        <a:t>density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3943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18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25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1,4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395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5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15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24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1,6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2/15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2/3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5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3943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3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10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15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1,5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1/2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3943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476375">
                        <a:lnSpc>
                          <a:spcPts val="3005"/>
                        </a:lnSpc>
                      </a:pPr>
                      <a:r>
                        <a:rPr sz="2600" spc="10" dirty="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2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spc="15" dirty="0">
                          <a:latin typeface="Times New Roman"/>
                          <a:cs typeface="Times New Roman"/>
                        </a:rPr>
                        <a:t>bobot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0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395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75640">
                        <a:lnSpc>
                          <a:spcPts val="3015"/>
                        </a:lnSpc>
                      </a:pPr>
                      <a:r>
                        <a:rPr sz="2600" spc="10" dirty="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2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spc="15" dirty="0">
                          <a:latin typeface="Times New Roman"/>
                          <a:cs typeface="Times New Roman"/>
                        </a:rPr>
                        <a:t>keuntungan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28,2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31,0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015"/>
                        </a:lnSpc>
                      </a:pPr>
                      <a:r>
                        <a:rPr sz="2600" spc="15" dirty="0">
                          <a:latin typeface="Times New Roman"/>
                          <a:cs typeface="Times New Roman"/>
                        </a:rPr>
                        <a:t>31,5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58088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34644" y="5399938"/>
            <a:ext cx="7023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100"/>
              </a:spcBef>
              <a:buSzPct val="75000"/>
              <a:buFont typeface="Symbol"/>
              <a:buChar char=""/>
              <a:tabLst>
                <a:tab pos="307975" algn="l"/>
                <a:tab pos="308610" algn="l"/>
                <a:tab pos="246189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optimal:	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(0,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1,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1/2)</a:t>
            </a:r>
            <a:endParaRPr sz="2400">
              <a:latin typeface="Arial MT"/>
              <a:cs typeface="Arial MT"/>
            </a:endParaRPr>
          </a:p>
          <a:p>
            <a:pPr marL="321945" indent="-309880">
              <a:lnSpc>
                <a:spcPct val="100000"/>
              </a:lnSpc>
              <a:buFont typeface="Symbol"/>
              <a:buChar char=""/>
              <a:tabLst>
                <a:tab pos="321945" algn="l"/>
                <a:tab pos="32258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memberikan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keuntungan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maksimum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31,5.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51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140" y="841324"/>
            <a:ext cx="8049895" cy="48907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06400" marR="680720" indent="-343535">
              <a:lnSpc>
                <a:spcPct val="80000"/>
              </a:lnSpc>
              <a:spcBef>
                <a:spcPts val="770"/>
              </a:spcBef>
              <a:buClr>
                <a:srgbClr val="E2E2FF"/>
              </a:buClr>
              <a:buChar char="•"/>
              <a:tabLst>
                <a:tab pos="406400" algn="l"/>
                <a:tab pos="407034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Strategi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pemilihan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8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knapsack </a:t>
            </a:r>
            <a:r>
              <a:rPr sz="2800" i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berdasarkan densitas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i="1" spc="7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/w</a:t>
            </a:r>
            <a:r>
              <a:rPr sz="2775" i="1" spc="-7" baseline="-2102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terbesar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pasti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memberikan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optimal.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Font typeface="Arial MT"/>
              <a:buChar char="•"/>
            </a:pPr>
            <a:endParaRPr sz="3500">
              <a:latin typeface="Arial MT"/>
              <a:cs typeface="Arial MT"/>
            </a:endParaRPr>
          </a:p>
          <a:p>
            <a:pPr marL="406400" marR="55880" indent="-343535">
              <a:lnSpc>
                <a:spcPct val="80000"/>
              </a:lnSpc>
              <a:buClr>
                <a:srgbClr val="E2E2FF"/>
              </a:buClr>
              <a:buChar char="•"/>
              <a:tabLst>
                <a:tab pos="406400" algn="l"/>
                <a:tab pos="407034" algn="l"/>
                <a:tab pos="21082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Agar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proses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pemilihan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berikutnya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optimal,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maka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kita urutkan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berdasarkan</a:t>
            </a:r>
            <a:r>
              <a:rPr sz="28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i="1" spc="375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/w</a:t>
            </a:r>
            <a:r>
              <a:rPr sz="2775" i="1" spc="-7" baseline="-2102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i="1" spc="375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menurun,	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sehingga objek berikutnya yang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dipilih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sesuai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urutan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itu.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Arial MT"/>
              <a:cs typeface="Arial MT"/>
            </a:endParaRPr>
          </a:p>
          <a:p>
            <a:pPr marL="406400" marR="702945">
              <a:lnSpc>
                <a:spcPts val="269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Teorema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3.2.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775" spc="390" baseline="-2102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Symbol"/>
                <a:cs typeface="Symbol"/>
              </a:rPr>
              <a:t>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775" spc="382" baseline="-2102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Symbol"/>
                <a:cs typeface="Symbol"/>
              </a:rPr>
              <a:t>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... </a:t>
            </a:r>
            <a:r>
              <a:rPr sz="2800" spc="-5" dirty="0">
                <a:solidFill>
                  <a:srgbClr val="FFFFFF"/>
                </a:solidFill>
                <a:latin typeface="Symbol"/>
                <a:cs typeface="Symbol"/>
              </a:rPr>
              <a:t>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775" i="1" spc="-750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maka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strategi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pemilihan objek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berdasarkan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i="1" spc="7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/w</a:t>
            </a:r>
            <a:r>
              <a:rPr sz="2775" i="1" spc="-7" baseline="-2102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terbesar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menghasilkan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optimum.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52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425957"/>
            <a:ext cx="7708265" cy="3413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105"/>
              </a:spcBef>
              <a:buClr>
                <a:srgbClr val="E2E2FF"/>
              </a:buClr>
              <a:buChar char="•"/>
              <a:tabLst>
                <a:tab pos="368300" algn="l"/>
                <a:tab pos="368935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Algoritma persoalan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fractional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knapsack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2E2FF"/>
              </a:buClr>
              <a:buFont typeface="Arial MT"/>
              <a:buChar char="•"/>
            </a:pPr>
            <a:endParaRPr sz="4650">
              <a:latin typeface="Arial MT"/>
              <a:cs typeface="Arial MT"/>
            </a:endParaRPr>
          </a:p>
          <a:p>
            <a:pPr marL="927735" lvl="1" indent="-452120">
              <a:lnSpc>
                <a:spcPct val="100000"/>
              </a:lnSpc>
              <a:buAutoNum type="arabicPeriod"/>
              <a:tabLst>
                <a:tab pos="928369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Hitung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harga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150" i="1" baseline="-2116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/w</a:t>
            </a:r>
            <a:r>
              <a:rPr sz="3150" i="1" baseline="-2116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150" i="1" spc="427" baseline="-211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1,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2,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...,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927735" marR="453390" lvl="1" indent="-451484">
              <a:lnSpc>
                <a:spcPct val="120000"/>
              </a:lnSpc>
              <a:buAutoNum type="arabicPeriod"/>
              <a:tabLst>
                <a:tab pos="928369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Urutkan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seluruh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objek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berdasarkan </a:t>
            </a:r>
            <a:r>
              <a:rPr sz="3200" spc="-86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nilai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150" i="1" baseline="-2116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/w</a:t>
            </a:r>
            <a:r>
              <a:rPr sz="3150" i="1" baseline="-2116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150" i="1" spc="427" baseline="-211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besar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kecil</a:t>
            </a:r>
            <a:endParaRPr sz="3200">
              <a:latin typeface="Arial MT"/>
              <a:cs typeface="Arial MT"/>
            </a:endParaRPr>
          </a:p>
          <a:p>
            <a:pPr marL="927735" lvl="1" indent="-45212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928369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Panggil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urier New"/>
                <a:cs typeface="Courier New"/>
              </a:rPr>
              <a:t>FractinonalKnapsack</a:t>
            </a:r>
            <a:endParaRPr sz="3200">
              <a:latin typeface="Courier New"/>
              <a:cs typeface="Courier Ne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53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0"/>
            <a:ext cx="7058025" cy="6364605"/>
          </a:xfrm>
          <a:custGeom>
            <a:avLst/>
            <a:gdLst/>
            <a:ahLst/>
            <a:cxnLst/>
            <a:rect l="l" t="t" r="r" b="b"/>
            <a:pathLst>
              <a:path w="7058025" h="6364605">
                <a:moveTo>
                  <a:pt x="7057644" y="0"/>
                </a:moveTo>
                <a:lnTo>
                  <a:pt x="0" y="0"/>
                </a:lnTo>
                <a:lnTo>
                  <a:pt x="0" y="6364224"/>
                </a:lnTo>
                <a:lnTo>
                  <a:pt x="7057644" y="6364224"/>
                </a:lnTo>
                <a:lnTo>
                  <a:pt x="7057644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9488" y="341830"/>
            <a:ext cx="6508750" cy="5622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9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function</a:t>
            </a:r>
            <a:r>
              <a:rPr sz="1000" spc="15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FractionalKnapsack(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input</a:t>
            </a:r>
            <a:r>
              <a:rPr sz="1000" spc="2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C</a:t>
            </a:r>
            <a:r>
              <a:rPr sz="1000" spc="2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:</a:t>
            </a:r>
            <a:r>
              <a:rPr sz="1000" spc="2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himpunan_objek,</a:t>
            </a:r>
            <a:r>
              <a:rPr sz="1000" spc="15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K</a:t>
            </a:r>
            <a:r>
              <a:rPr sz="1000" spc="2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:</a:t>
            </a:r>
            <a:r>
              <a:rPr sz="1000" spc="20" dirty="0">
                <a:latin typeface="Courier New"/>
                <a:cs typeface="Courier New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real</a:t>
            </a:r>
            <a:r>
              <a:rPr sz="1000" spc="-5" dirty="0">
                <a:latin typeface="Courier New"/>
                <a:cs typeface="Courier New"/>
              </a:rPr>
              <a:t>)</a:t>
            </a:r>
            <a:r>
              <a:rPr sz="1000" spc="2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Symbol"/>
                <a:cs typeface="Symbol"/>
              </a:rPr>
              <a:t></a:t>
            </a:r>
            <a:r>
              <a:rPr sz="1000" spc="3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himpunan_solusi</a:t>
            </a:r>
            <a:endParaRPr sz="1000">
              <a:latin typeface="Courier New"/>
              <a:cs typeface="Courier New"/>
            </a:endParaRPr>
          </a:p>
          <a:p>
            <a:pPr marL="101600" marR="68580">
              <a:lnSpc>
                <a:spcPts val="1130"/>
              </a:lnSpc>
              <a:spcBef>
                <a:spcPts val="1165"/>
              </a:spcBef>
            </a:pPr>
            <a:r>
              <a:rPr sz="1000" i="1" spc="-5" dirty="0">
                <a:latin typeface="Courier New"/>
                <a:cs typeface="Courier New"/>
              </a:rPr>
              <a:t>{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Menghasilkan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solusi</a:t>
            </a:r>
            <a:r>
              <a:rPr sz="1000" i="1" spc="20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persoalan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fractional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knapsack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dengan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algoritma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greedy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yang 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menggunakan</a:t>
            </a:r>
            <a:r>
              <a:rPr sz="1000" i="1" spc="20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strategi</a:t>
            </a:r>
            <a:r>
              <a:rPr sz="1000" i="1" spc="20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pemilihan</a:t>
            </a:r>
            <a:r>
              <a:rPr sz="1000" i="1" spc="20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objek</a:t>
            </a:r>
            <a:r>
              <a:rPr sz="1000" i="1" spc="20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berdasarkan</a:t>
            </a:r>
            <a:r>
              <a:rPr sz="1000" i="1" spc="2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density</a:t>
            </a:r>
            <a:r>
              <a:rPr sz="1000" i="1" spc="20" dirty="0">
                <a:latin typeface="Courier New"/>
                <a:cs typeface="Courier New"/>
              </a:rPr>
              <a:t> </a:t>
            </a:r>
            <a:r>
              <a:rPr sz="1000" i="1" dirty="0">
                <a:latin typeface="Courier New"/>
                <a:cs typeface="Courier New"/>
              </a:rPr>
              <a:t>(pi/wi).</a:t>
            </a:r>
            <a:r>
              <a:rPr sz="1000" i="1" spc="20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Solusi</a:t>
            </a:r>
            <a:r>
              <a:rPr sz="1000" i="1" spc="20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dinyatakan </a:t>
            </a:r>
            <a:r>
              <a:rPr sz="1000" i="1" spc="-58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sebagai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vektor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X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=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x[1],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x[2],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…,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x[n].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Courier New"/>
              <a:cs typeface="Courier New"/>
            </a:endParaRPr>
          </a:p>
          <a:p>
            <a:pPr marL="101600">
              <a:lnSpc>
                <a:spcPts val="1165"/>
              </a:lnSpc>
            </a:pPr>
            <a:r>
              <a:rPr sz="1000" i="1" spc="-5" dirty="0">
                <a:latin typeface="Courier New"/>
                <a:cs typeface="Courier New"/>
              </a:rPr>
              <a:t>Asumsi:</a:t>
            </a:r>
            <a:r>
              <a:rPr sz="1000" i="1" spc="10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Seluruh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objek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sudah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terurut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berdasarkan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nilai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5" dirty="0">
                <a:latin typeface="Courier New"/>
                <a:cs typeface="Courier New"/>
              </a:rPr>
              <a:t>p</a:t>
            </a:r>
            <a:r>
              <a:rPr sz="900" i="1" spc="7" baseline="-13888" dirty="0">
                <a:latin typeface="Courier New"/>
                <a:cs typeface="Courier New"/>
              </a:rPr>
              <a:t>i</a:t>
            </a:r>
            <a:r>
              <a:rPr sz="1000" i="1" spc="5" dirty="0">
                <a:latin typeface="Courier New"/>
                <a:cs typeface="Courier New"/>
              </a:rPr>
              <a:t>/w</a:t>
            </a:r>
            <a:r>
              <a:rPr sz="900" i="1" spc="7" baseline="-13888" dirty="0">
                <a:latin typeface="Courier New"/>
                <a:cs typeface="Courier New"/>
              </a:rPr>
              <a:t>i</a:t>
            </a:r>
            <a:r>
              <a:rPr sz="900" i="1" spc="382" baseline="-13888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yang</a:t>
            </a:r>
            <a:r>
              <a:rPr sz="1000" i="1" spc="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menurun</a:t>
            </a:r>
            <a:endParaRPr sz="1000">
              <a:latin typeface="Courier New"/>
              <a:cs typeface="Courier New"/>
            </a:endParaRPr>
          </a:p>
          <a:p>
            <a:pPr marL="101600">
              <a:lnSpc>
                <a:spcPts val="1165"/>
              </a:lnSpc>
            </a:pPr>
            <a:r>
              <a:rPr sz="1000" i="1" spc="-5" dirty="0">
                <a:latin typeface="Courier New"/>
                <a:cs typeface="Courier New"/>
              </a:rPr>
              <a:t>}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Courier New"/>
              <a:cs typeface="Courier New"/>
            </a:endParaRPr>
          </a:p>
          <a:p>
            <a:pPr marL="101600">
              <a:lnSpc>
                <a:spcPts val="1180"/>
              </a:lnSpc>
            </a:pPr>
            <a:r>
              <a:rPr sz="1000" b="1" spc="-5" dirty="0">
                <a:latin typeface="Courier New"/>
                <a:cs typeface="Courier New"/>
              </a:rPr>
              <a:t>Deklarasi</a:t>
            </a:r>
            <a:endParaRPr sz="1000">
              <a:latin typeface="Courier New"/>
              <a:cs typeface="Courier New"/>
            </a:endParaRPr>
          </a:p>
          <a:p>
            <a:pPr marL="406400" marR="4339590" algn="just">
              <a:lnSpc>
                <a:spcPct val="94500"/>
              </a:lnSpc>
              <a:spcBef>
                <a:spcPts val="50"/>
              </a:spcBef>
            </a:pPr>
            <a:r>
              <a:rPr sz="1000" spc="-5" dirty="0">
                <a:latin typeface="Courier New"/>
                <a:cs typeface="Courier New"/>
              </a:rPr>
              <a:t>i, TotalBobot :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integer </a:t>
            </a:r>
            <a:r>
              <a:rPr sz="1000" spc="-59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MasihMuatUtuh :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boolean </a:t>
            </a:r>
            <a:r>
              <a:rPr sz="1000" spc="-590" dirty="0">
                <a:latin typeface="Courier New"/>
                <a:cs typeface="Courier New"/>
              </a:rPr>
              <a:t> </a:t>
            </a:r>
            <a:r>
              <a:rPr sz="100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x</a:t>
            </a:r>
            <a:r>
              <a:rPr sz="1000" spc="-1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: himpunan_solusi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Courier New"/>
              <a:cs typeface="Courier New"/>
            </a:endParaRPr>
          </a:p>
          <a:p>
            <a:pPr marL="101600">
              <a:lnSpc>
                <a:spcPct val="100000"/>
              </a:lnSpc>
            </a:pPr>
            <a:r>
              <a:rPr sz="1000" b="1" spc="-5" dirty="0">
                <a:latin typeface="Courier New"/>
                <a:cs typeface="Courier New"/>
              </a:rPr>
              <a:t>Algoritma</a:t>
            </a:r>
            <a:r>
              <a:rPr sz="1000" spc="-5" dirty="0">
                <a:latin typeface="Courier New"/>
                <a:cs typeface="Courier New"/>
              </a:rPr>
              <a:t>:</a:t>
            </a:r>
            <a:endParaRPr sz="1000">
              <a:latin typeface="Courier New"/>
              <a:cs typeface="Courier New"/>
            </a:endParaRPr>
          </a:p>
          <a:p>
            <a:pPr marL="330200">
              <a:lnSpc>
                <a:spcPct val="100000"/>
              </a:lnSpc>
              <a:spcBef>
                <a:spcPts val="13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for</a:t>
            </a:r>
            <a:r>
              <a:rPr sz="1000" spc="-1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i</a:t>
            </a:r>
            <a:r>
              <a:rPr sz="1000" spc="-1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Symbol"/>
                <a:cs typeface="Symbol"/>
              </a:rPr>
              <a:t></a:t>
            </a:r>
            <a:r>
              <a:rPr sz="1000" spc="3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1</a:t>
            </a:r>
            <a:r>
              <a:rPr sz="1000" spc="5" dirty="0">
                <a:latin typeface="Courier New"/>
                <a:cs typeface="Courier New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to</a:t>
            </a:r>
            <a:r>
              <a:rPr sz="1000" spc="-1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n</a:t>
            </a:r>
            <a:r>
              <a:rPr sz="1000" spc="-10" dirty="0">
                <a:latin typeface="Courier New"/>
                <a:cs typeface="Courier New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do</a:t>
            </a:r>
            <a:endParaRPr sz="1000">
              <a:latin typeface="Courier New"/>
              <a:cs typeface="Courier New"/>
            </a:endParaRPr>
          </a:p>
          <a:p>
            <a:pPr marL="558800">
              <a:lnSpc>
                <a:spcPts val="1170"/>
              </a:lnSpc>
              <a:spcBef>
                <a:spcPts val="105"/>
              </a:spcBef>
              <a:tabLst>
                <a:tab pos="1447800" algn="l"/>
              </a:tabLst>
            </a:pPr>
            <a:r>
              <a:rPr sz="1000" spc="-5" dirty="0">
                <a:latin typeface="Courier New"/>
                <a:cs typeface="Courier New"/>
              </a:rPr>
              <a:t>x[i]</a:t>
            </a:r>
            <a:r>
              <a:rPr sz="1000" spc="5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Symbol"/>
                <a:cs typeface="Symbol"/>
              </a:rPr>
              <a:t></a:t>
            </a:r>
            <a:r>
              <a:rPr sz="1000" spc="3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0	</a:t>
            </a:r>
            <a:r>
              <a:rPr sz="1000" i="1" spc="-5" dirty="0">
                <a:latin typeface="Courier New"/>
                <a:cs typeface="Courier New"/>
              </a:rPr>
              <a:t>{</a:t>
            </a:r>
            <a:r>
              <a:rPr sz="1000" i="1" spc="10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inisialisasi</a:t>
            </a:r>
            <a:r>
              <a:rPr sz="1000" i="1" spc="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setiap</a:t>
            </a:r>
            <a:r>
              <a:rPr sz="1000" i="1" spc="10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fraksi</a:t>
            </a:r>
            <a:r>
              <a:rPr sz="1000" i="1" spc="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objek</a:t>
            </a:r>
            <a:r>
              <a:rPr sz="1000" i="1" spc="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i</a:t>
            </a:r>
            <a:r>
              <a:rPr sz="1000" i="1" spc="10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dengan</a:t>
            </a:r>
            <a:r>
              <a:rPr sz="1000" i="1" spc="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0</a:t>
            </a:r>
            <a:r>
              <a:rPr sz="1000" i="1" spc="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}</a:t>
            </a:r>
            <a:endParaRPr sz="1000">
              <a:latin typeface="Courier New"/>
              <a:cs typeface="Courier New"/>
            </a:endParaRPr>
          </a:p>
          <a:p>
            <a:pPr marL="330200">
              <a:lnSpc>
                <a:spcPts val="117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endfor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ourier New"/>
              <a:cs typeface="Courier New"/>
            </a:endParaRPr>
          </a:p>
          <a:p>
            <a:pPr marL="330200">
              <a:lnSpc>
                <a:spcPct val="100000"/>
              </a:lnSpc>
            </a:pPr>
            <a:r>
              <a:rPr sz="1000" spc="-5" dirty="0">
                <a:latin typeface="Courier New"/>
                <a:cs typeface="Courier New"/>
              </a:rPr>
              <a:t>i</a:t>
            </a:r>
            <a:r>
              <a:rPr sz="1000" spc="-45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Symbol"/>
                <a:cs typeface="Symbol"/>
              </a:rPr>
              <a:t></a:t>
            </a:r>
            <a:r>
              <a:rPr sz="1000" spc="3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0</a:t>
            </a:r>
            <a:endParaRPr sz="1000">
              <a:latin typeface="Courier New"/>
              <a:cs typeface="Courier New"/>
            </a:endParaRPr>
          </a:p>
          <a:p>
            <a:pPr marL="330200" marR="4596130">
              <a:lnSpc>
                <a:spcPct val="108800"/>
              </a:lnSpc>
            </a:pPr>
            <a:r>
              <a:rPr sz="1000" spc="-5" dirty="0">
                <a:latin typeface="Courier New"/>
                <a:cs typeface="Courier New"/>
              </a:rPr>
              <a:t>TotalBobot </a:t>
            </a:r>
            <a:r>
              <a:rPr sz="1000" spc="-5" dirty="0">
                <a:latin typeface="Symbol"/>
                <a:cs typeface="Symbol"/>
              </a:rPr>
              <a:t>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0 </a:t>
            </a:r>
            <a:r>
              <a:rPr sz="100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MasihMuatUtuh</a:t>
            </a:r>
            <a:r>
              <a:rPr sz="1000" spc="-15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Symbol"/>
                <a:cs typeface="Symbol"/>
              </a:rPr>
              <a:t>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true</a:t>
            </a:r>
            <a:endParaRPr sz="1000">
              <a:latin typeface="Courier New"/>
              <a:cs typeface="Courier New"/>
            </a:endParaRPr>
          </a:p>
          <a:p>
            <a:pPr marL="330200">
              <a:lnSpc>
                <a:spcPts val="1165"/>
              </a:lnSpc>
              <a:spcBef>
                <a:spcPts val="10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while</a:t>
            </a:r>
            <a:r>
              <a:rPr sz="100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(i</a:t>
            </a:r>
            <a:r>
              <a:rPr sz="1000" spc="5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Symbol"/>
                <a:cs typeface="Symbol"/>
              </a:rPr>
              <a:t></a:t>
            </a:r>
            <a:r>
              <a:rPr sz="1000" spc="3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n)</a:t>
            </a:r>
            <a:r>
              <a:rPr sz="1000" spc="5" dirty="0">
                <a:latin typeface="Courier New"/>
                <a:cs typeface="Courier New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and</a:t>
            </a:r>
            <a:r>
              <a:rPr sz="1000" spc="5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(MasihMuatUtuh)</a:t>
            </a:r>
            <a:r>
              <a:rPr sz="1000" dirty="0">
                <a:latin typeface="Courier New"/>
                <a:cs typeface="Courier New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do</a:t>
            </a:r>
            <a:endParaRPr sz="1000">
              <a:latin typeface="Courier New"/>
              <a:cs typeface="Courier New"/>
            </a:endParaRPr>
          </a:p>
          <a:p>
            <a:pPr marL="482600">
              <a:lnSpc>
                <a:spcPts val="1165"/>
              </a:lnSpc>
            </a:pPr>
            <a:r>
              <a:rPr sz="1000" i="1" spc="-5" dirty="0">
                <a:latin typeface="Courier New"/>
                <a:cs typeface="Courier New"/>
              </a:rPr>
              <a:t>{</a:t>
            </a:r>
            <a:r>
              <a:rPr sz="1000" i="1" spc="-1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tinjau</a:t>
            </a:r>
            <a:r>
              <a:rPr sz="1000" i="1" spc="-10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objek</a:t>
            </a:r>
            <a:r>
              <a:rPr sz="1000" i="1" spc="-10" dirty="0">
                <a:latin typeface="Courier New"/>
                <a:cs typeface="Courier New"/>
              </a:rPr>
              <a:t> </a:t>
            </a:r>
            <a:r>
              <a:rPr sz="1000" i="1" dirty="0">
                <a:latin typeface="Courier New"/>
                <a:cs typeface="Courier New"/>
              </a:rPr>
              <a:t>ke-i</a:t>
            </a:r>
            <a:r>
              <a:rPr sz="1000" i="1" spc="-10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}</a:t>
            </a:r>
            <a:endParaRPr sz="1000">
              <a:latin typeface="Courier New"/>
              <a:cs typeface="Courier New"/>
            </a:endParaRPr>
          </a:p>
          <a:p>
            <a:pPr marL="4826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latin typeface="Courier New"/>
                <a:cs typeface="Courier New"/>
              </a:rPr>
              <a:t>i</a:t>
            </a:r>
            <a:r>
              <a:rPr sz="1000" spc="-2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Symbol"/>
                <a:cs typeface="Symbol"/>
              </a:rPr>
              <a:t></a:t>
            </a:r>
            <a:r>
              <a:rPr sz="1000" spc="3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i</a:t>
            </a:r>
            <a:r>
              <a:rPr sz="1000" spc="-15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+</a:t>
            </a:r>
            <a:r>
              <a:rPr sz="1000" spc="-15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1</a:t>
            </a:r>
            <a:endParaRPr sz="1000">
              <a:latin typeface="Courier New"/>
              <a:cs typeface="Courier New"/>
            </a:endParaRPr>
          </a:p>
          <a:p>
            <a:pPr marL="482600">
              <a:lnSpc>
                <a:spcPts val="1165"/>
              </a:lnSpc>
              <a:spcBef>
                <a:spcPts val="11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if</a:t>
            </a:r>
            <a:r>
              <a:rPr sz="100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TotalBobot</a:t>
            </a:r>
            <a:r>
              <a:rPr sz="100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+</a:t>
            </a:r>
            <a:r>
              <a:rPr sz="100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C.w[i]</a:t>
            </a:r>
            <a:r>
              <a:rPr sz="100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Symbol"/>
                <a:cs typeface="Symbol"/>
              </a:rPr>
              <a:t></a:t>
            </a:r>
            <a:r>
              <a:rPr sz="1000" spc="3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K</a:t>
            </a:r>
            <a:r>
              <a:rPr sz="1000" spc="5" dirty="0">
                <a:latin typeface="Courier New"/>
                <a:cs typeface="Courier New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then</a:t>
            </a:r>
            <a:endParaRPr sz="1000">
              <a:latin typeface="Courier New"/>
              <a:cs typeface="Courier New"/>
            </a:endParaRPr>
          </a:p>
          <a:p>
            <a:pPr marL="711200">
              <a:lnSpc>
                <a:spcPts val="1165"/>
              </a:lnSpc>
            </a:pPr>
            <a:r>
              <a:rPr sz="1000" i="1" spc="-5" dirty="0">
                <a:latin typeface="Courier New"/>
                <a:cs typeface="Courier New"/>
              </a:rPr>
              <a:t>{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masukkan</a:t>
            </a:r>
            <a:r>
              <a:rPr sz="1000" i="1" spc="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objek</a:t>
            </a:r>
            <a:r>
              <a:rPr sz="1000" i="1" spc="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i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ke</a:t>
            </a:r>
            <a:r>
              <a:rPr sz="1000" i="1" spc="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dalam</a:t>
            </a:r>
            <a:r>
              <a:rPr sz="1000" i="1" spc="5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knapsack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}</a:t>
            </a:r>
            <a:endParaRPr sz="1000">
              <a:latin typeface="Courier New"/>
              <a:cs typeface="Courier New"/>
            </a:endParaRPr>
          </a:p>
          <a:p>
            <a:pPr marL="7112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latin typeface="Courier New"/>
                <a:cs typeface="Courier New"/>
              </a:rPr>
              <a:t>x[i]</a:t>
            </a:r>
            <a:r>
              <a:rPr sz="1000" spc="-225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Symbol"/>
                <a:cs typeface="Symbol"/>
              </a:rPr>
              <a:t>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1</a:t>
            </a:r>
            <a:endParaRPr sz="1000">
              <a:latin typeface="Courier New"/>
              <a:cs typeface="Courier New"/>
            </a:endParaRPr>
          </a:p>
          <a:p>
            <a:pPr marL="482600" marR="3298190" indent="228600">
              <a:lnSpc>
                <a:spcPts val="1130"/>
              </a:lnSpc>
              <a:spcBef>
                <a:spcPts val="200"/>
              </a:spcBef>
            </a:pPr>
            <a:r>
              <a:rPr sz="1000" spc="-5" dirty="0">
                <a:latin typeface="Courier New"/>
                <a:cs typeface="Courier New"/>
              </a:rPr>
              <a:t>TotalBobot</a:t>
            </a:r>
            <a:r>
              <a:rPr sz="1000" spc="5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Symbol"/>
                <a:cs typeface="Symbol"/>
              </a:rPr>
              <a:t>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TotalBobot</a:t>
            </a:r>
            <a:r>
              <a:rPr sz="100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+</a:t>
            </a:r>
            <a:r>
              <a:rPr sz="100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C.w[i] </a:t>
            </a:r>
            <a:r>
              <a:rPr sz="1000" spc="-590" dirty="0">
                <a:latin typeface="Courier New"/>
                <a:cs typeface="Courier New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else</a:t>
            </a:r>
            <a:endParaRPr sz="1000">
              <a:latin typeface="Courier New"/>
              <a:cs typeface="Courier New"/>
            </a:endParaRPr>
          </a:p>
          <a:p>
            <a:pPr marL="749300">
              <a:lnSpc>
                <a:spcPct val="100000"/>
              </a:lnSpc>
              <a:spcBef>
                <a:spcPts val="85"/>
              </a:spcBef>
            </a:pPr>
            <a:r>
              <a:rPr sz="1000" spc="-5" dirty="0">
                <a:latin typeface="Courier New"/>
                <a:cs typeface="Courier New"/>
              </a:rPr>
              <a:t>MasihMuatUtuh</a:t>
            </a:r>
            <a:r>
              <a:rPr sz="1000" spc="-1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Symbol"/>
                <a:cs typeface="Symbol"/>
              </a:rPr>
              <a:t></a:t>
            </a:r>
            <a:r>
              <a:rPr sz="1000" spc="335" dirty="0">
                <a:latin typeface="Times New Roman"/>
                <a:cs typeface="Times New Roman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false</a:t>
            </a:r>
            <a:endParaRPr sz="1000">
              <a:latin typeface="Courier New"/>
              <a:cs typeface="Courier New"/>
            </a:endParaRPr>
          </a:p>
          <a:p>
            <a:pPr marL="482600" marR="3451225" indent="228600">
              <a:lnSpc>
                <a:spcPts val="1130"/>
              </a:lnSpc>
              <a:spcBef>
                <a:spcPts val="204"/>
              </a:spcBef>
            </a:pPr>
            <a:r>
              <a:rPr sz="1000" spc="-5" dirty="0">
                <a:latin typeface="Courier New"/>
                <a:cs typeface="Courier New"/>
              </a:rPr>
              <a:t>x[i] </a:t>
            </a:r>
            <a:r>
              <a:rPr sz="1000" spc="-5" dirty="0">
                <a:latin typeface="Symbol"/>
                <a:cs typeface="Symbol"/>
              </a:rPr>
              <a:t></a:t>
            </a:r>
            <a:r>
              <a:rPr sz="1000" spc="1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(K – TotalBobot)/C.w[i] </a:t>
            </a:r>
            <a:r>
              <a:rPr sz="1000" spc="-590" dirty="0">
                <a:latin typeface="Courier New"/>
                <a:cs typeface="Courier New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endif</a:t>
            </a:r>
            <a:endParaRPr sz="1000">
              <a:latin typeface="Courier New"/>
              <a:cs typeface="Courier New"/>
            </a:endParaRPr>
          </a:p>
          <a:p>
            <a:pPr marL="330200">
              <a:lnSpc>
                <a:spcPts val="1075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endwhile</a:t>
            </a:r>
            <a:endParaRPr sz="1000">
              <a:latin typeface="Courier New"/>
              <a:cs typeface="Courier New"/>
            </a:endParaRPr>
          </a:p>
          <a:p>
            <a:pPr marL="330200">
              <a:lnSpc>
                <a:spcPts val="1165"/>
              </a:lnSpc>
            </a:pPr>
            <a:r>
              <a:rPr sz="1000" i="1" spc="-5" dirty="0">
                <a:latin typeface="Courier New"/>
                <a:cs typeface="Courier New"/>
              </a:rPr>
              <a:t>{ i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&gt;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n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or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not</a:t>
            </a:r>
            <a:r>
              <a:rPr sz="1000" i="1" spc="-5" dirty="0">
                <a:latin typeface="Courier New"/>
                <a:cs typeface="Courier New"/>
              </a:rPr>
              <a:t> MasihMuatUtuh</a:t>
            </a:r>
            <a:r>
              <a:rPr sz="1000" i="1" dirty="0">
                <a:latin typeface="Courier New"/>
                <a:cs typeface="Courier New"/>
              </a:rPr>
              <a:t> </a:t>
            </a:r>
            <a:r>
              <a:rPr sz="1000" i="1" spc="-5" dirty="0">
                <a:latin typeface="Courier New"/>
                <a:cs typeface="Courier New"/>
              </a:rPr>
              <a:t>}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Courier New"/>
              <a:cs typeface="Courier New"/>
            </a:endParaRPr>
          </a:p>
          <a:p>
            <a:pPr marL="33020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return</a:t>
            </a:r>
            <a:r>
              <a:rPr sz="1000" spc="-5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x</a:t>
            </a:r>
            <a:endParaRPr sz="1000">
              <a:latin typeface="Courier New"/>
              <a:cs typeface="Courier Ne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1472" y="198248"/>
            <a:ext cx="8225155" cy="6572884"/>
            <a:chOff x="481472" y="198248"/>
            <a:chExt cx="8225155" cy="6572884"/>
          </a:xfrm>
        </p:grpSpPr>
        <p:sp>
          <p:nvSpPr>
            <p:cNvPr id="5" name="object 5"/>
            <p:cNvSpPr/>
            <p:nvPr/>
          </p:nvSpPr>
          <p:spPr>
            <a:xfrm>
              <a:off x="481469" y="198259"/>
              <a:ext cx="6667500" cy="5972175"/>
            </a:xfrm>
            <a:custGeom>
              <a:avLst/>
              <a:gdLst/>
              <a:ahLst/>
              <a:cxnLst/>
              <a:rect l="l" t="t" r="r" b="b"/>
              <a:pathLst>
                <a:path w="6667500" h="5972175">
                  <a:moveTo>
                    <a:pt x="6666890" y="7632"/>
                  </a:moveTo>
                  <a:lnTo>
                    <a:pt x="6659258" y="7632"/>
                  </a:lnTo>
                  <a:lnTo>
                    <a:pt x="6659258" y="5964123"/>
                  </a:lnTo>
                  <a:lnTo>
                    <a:pt x="7620" y="5964123"/>
                  </a:lnTo>
                  <a:lnTo>
                    <a:pt x="7620" y="7632"/>
                  </a:lnTo>
                  <a:lnTo>
                    <a:pt x="0" y="7632"/>
                  </a:lnTo>
                  <a:lnTo>
                    <a:pt x="0" y="5964123"/>
                  </a:lnTo>
                  <a:lnTo>
                    <a:pt x="0" y="5971743"/>
                  </a:lnTo>
                  <a:lnTo>
                    <a:pt x="7620" y="5971743"/>
                  </a:lnTo>
                  <a:lnTo>
                    <a:pt x="6659258" y="5971743"/>
                  </a:lnTo>
                  <a:lnTo>
                    <a:pt x="6666890" y="5971743"/>
                  </a:lnTo>
                  <a:lnTo>
                    <a:pt x="6666890" y="5964123"/>
                  </a:lnTo>
                  <a:lnTo>
                    <a:pt x="6666890" y="7632"/>
                  </a:lnTo>
                  <a:close/>
                </a:path>
                <a:path w="6667500" h="5972175">
                  <a:moveTo>
                    <a:pt x="6666890" y="0"/>
                  </a:moveTo>
                  <a:lnTo>
                    <a:pt x="6659258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7620" y="7620"/>
                  </a:lnTo>
                  <a:lnTo>
                    <a:pt x="6659258" y="7620"/>
                  </a:lnTo>
                  <a:lnTo>
                    <a:pt x="6666890" y="7620"/>
                  </a:lnTo>
                  <a:lnTo>
                    <a:pt x="6666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2" y="6423660"/>
              <a:ext cx="381000" cy="3474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2742" y="6520078"/>
            <a:ext cx="3829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Kompleksitas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1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1971" y="6460642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51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3240" y="530733"/>
            <a:ext cx="7856220" cy="51041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8300" marR="520700" indent="-343535">
              <a:lnSpc>
                <a:spcPts val="3020"/>
              </a:lnSpc>
              <a:spcBef>
                <a:spcPts val="480"/>
              </a:spcBef>
              <a:buClr>
                <a:srgbClr val="FFFFFF"/>
              </a:buClr>
              <a:buFont typeface="Arial"/>
              <a:buAutoNum type="arabicPeriod" startAt="5"/>
              <a:tabLst>
                <a:tab pos="420370" algn="l"/>
              </a:tabLst>
            </a:pPr>
            <a:r>
              <a:rPr dirty="0"/>
              <a:t>	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Penjadwalan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8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2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Tenggat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Waktu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8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Schedulling</a:t>
            </a:r>
            <a:r>
              <a:rPr sz="2800" b="1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Arial"/>
                <a:cs typeface="Arial"/>
              </a:rPr>
              <a:t>Deadlines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21310">
              <a:lnSpc>
                <a:spcPts val="3195"/>
              </a:lnSpc>
              <a:spcBef>
                <a:spcPts val="264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Persoalan:</a:t>
            </a:r>
            <a:endParaRPr sz="2800">
              <a:latin typeface="Arial"/>
              <a:cs typeface="Arial"/>
            </a:endParaRPr>
          </a:p>
          <a:p>
            <a:pPr marL="517525" marR="578485" lvl="1" indent="-196850">
              <a:lnSpc>
                <a:spcPts val="3020"/>
              </a:lnSpc>
              <a:spcBef>
                <a:spcPts val="220"/>
              </a:spcBef>
              <a:buChar char="-"/>
              <a:tabLst>
                <a:tab pos="537845" algn="l"/>
                <a:tab pos="659701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Ada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bua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ng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rj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eh  sebuah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mesin;</a:t>
            </a:r>
            <a:endParaRPr sz="2800">
              <a:latin typeface="Arial MT"/>
              <a:cs typeface="Arial MT"/>
            </a:endParaRPr>
          </a:p>
          <a:p>
            <a:pPr marL="517525" marR="536575" lvl="1" indent="-196850">
              <a:lnSpc>
                <a:spcPct val="90000"/>
              </a:lnSpc>
              <a:spcBef>
                <a:spcPts val="1639"/>
              </a:spcBef>
              <a:buChar char="-"/>
              <a:tabLst>
                <a:tab pos="537845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tiap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diproses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oleh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mesin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selama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satuan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waktu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tenggat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waktu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deadline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setiap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8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75" i="1" spc="-15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Symbol"/>
                <a:cs typeface="Symbol"/>
              </a:rPr>
              <a:t></a:t>
            </a:r>
            <a:r>
              <a:rPr sz="2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0;</a:t>
            </a:r>
            <a:endParaRPr sz="2800">
              <a:latin typeface="Arial MT"/>
              <a:cs typeface="Arial MT"/>
            </a:endParaRPr>
          </a:p>
          <a:p>
            <a:pPr marL="517525" marR="43180" indent="-196850">
              <a:lnSpc>
                <a:spcPct val="90000"/>
              </a:lnSpc>
              <a:spcBef>
                <a:spcPts val="1680"/>
              </a:spcBef>
            </a:pP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8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akan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memberikan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keuntungan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sebesar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i="1" baseline="-2102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775" i="1" spc="-742" baseline="-210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hanya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tersebut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diselesaikan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melebihi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tenggat waktunya;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55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9228" y="501777"/>
            <a:ext cx="538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Bagaimana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memilih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job-job</a:t>
            </a:r>
            <a:r>
              <a:rPr sz="24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akan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6868" y="867232"/>
            <a:ext cx="6725284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dikerjakan</a:t>
            </a:r>
            <a:r>
              <a:rPr sz="2400" spc="3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oleh</a:t>
            </a:r>
            <a:r>
              <a:rPr sz="2400" spc="1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mesin</a:t>
            </a:r>
            <a:r>
              <a:rPr sz="2400" spc="2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sehingga</a:t>
            </a:r>
            <a:r>
              <a:rPr sz="2400" spc="4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keuntungan</a:t>
            </a:r>
            <a:r>
              <a:rPr sz="2400" spc="3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yang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</a:rPr>
              <a:t>diperoleh</a:t>
            </a:r>
            <a:r>
              <a:rPr sz="2400" spc="3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dari</a:t>
            </a:r>
            <a:r>
              <a:rPr sz="2400" spc="1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pengerjaan</a:t>
            </a:r>
            <a:r>
              <a:rPr sz="2400" spc="2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itu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maksimum?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35940" y="1965197"/>
            <a:ext cx="4401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  <a:tab pos="257492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Fungsi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obyektif	persoalan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ini: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6868" y="2696971"/>
            <a:ext cx="19996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Maksimasi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428492"/>
            <a:ext cx="74923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layak: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24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berisi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urutan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4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sedemikian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sehingga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 dalam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selesai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dikerjakan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sebelum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tenggat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waktunya.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2E2FF"/>
              </a:buClr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355600" marR="1906270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optimum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ialah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layak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memaksimumkan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00755" y="2572511"/>
            <a:ext cx="862965" cy="737870"/>
          </a:xfrm>
          <a:custGeom>
            <a:avLst/>
            <a:gdLst/>
            <a:ahLst/>
            <a:cxnLst/>
            <a:rect l="l" t="t" r="r" b="b"/>
            <a:pathLst>
              <a:path w="862964" h="737870">
                <a:moveTo>
                  <a:pt x="862583" y="0"/>
                </a:moveTo>
                <a:lnTo>
                  <a:pt x="0" y="0"/>
                </a:lnTo>
                <a:lnTo>
                  <a:pt x="0" y="737615"/>
                </a:lnTo>
                <a:lnTo>
                  <a:pt x="862583" y="737615"/>
                </a:lnTo>
                <a:lnTo>
                  <a:pt x="862583" y="0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09582" y="2903611"/>
            <a:ext cx="628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i="1" spc="5" dirty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56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045478" y="2508507"/>
            <a:ext cx="673735" cy="7759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ts val="4265"/>
              </a:lnSpc>
              <a:spcBef>
                <a:spcPts val="110"/>
              </a:spcBef>
            </a:pPr>
            <a:r>
              <a:rPr sz="5400" spc="44" baseline="-3858" dirty="0">
                <a:latin typeface="Symbol"/>
                <a:cs typeface="Symbol"/>
              </a:rPr>
              <a:t></a:t>
            </a:r>
            <a:r>
              <a:rPr sz="5400" spc="-307" baseline="-3858" dirty="0">
                <a:latin typeface="Times New Roman"/>
                <a:cs typeface="Times New Roman"/>
              </a:rPr>
              <a:t> </a:t>
            </a:r>
            <a:r>
              <a:rPr sz="3600" i="1" spc="20" dirty="0">
                <a:latin typeface="Times New Roman"/>
                <a:cs typeface="Times New Roman"/>
              </a:rPr>
              <a:t>p</a:t>
            </a:r>
            <a:endParaRPr sz="3600">
              <a:latin typeface="Times New Roman"/>
              <a:cs typeface="Times New Roman"/>
            </a:endParaRPr>
          </a:p>
          <a:p>
            <a:pPr marL="20955">
              <a:lnSpc>
                <a:spcPts val="1625"/>
              </a:lnSpc>
            </a:pPr>
            <a:r>
              <a:rPr sz="1400" i="1" spc="-40" dirty="0">
                <a:latin typeface="Times New Roman"/>
                <a:cs typeface="Times New Roman"/>
              </a:rPr>
              <a:t>i</a:t>
            </a:r>
            <a:r>
              <a:rPr sz="1400" spc="-40" dirty="0">
                <a:latin typeface="Symbol"/>
                <a:cs typeface="Symbol"/>
              </a:rPr>
              <a:t></a:t>
            </a:r>
            <a:r>
              <a:rPr sz="1400" i="1" spc="-40" dirty="0">
                <a:latin typeface="Times New Roman"/>
                <a:cs typeface="Times New Roman"/>
              </a:rPr>
              <a:t>J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840" y="487451"/>
            <a:ext cx="664337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0" marR="43180" indent="-915035">
              <a:lnSpc>
                <a:spcPct val="12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Contoh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Misalkan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berisi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4):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spc="7" baseline="-21021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=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(50,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10,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15, 30)</a:t>
            </a:r>
            <a:endParaRPr sz="2800">
              <a:latin typeface="Arial MT"/>
              <a:cs typeface="Arial MT"/>
            </a:endParaRPr>
          </a:p>
          <a:p>
            <a:pPr marL="9652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=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(2,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1,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2,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1)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Mesin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mulai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bekerja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jam 6.00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pagi.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57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5142" y="3497981"/>
          <a:ext cx="7703184" cy="2553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5110"/>
                <a:gridCol w="666115"/>
                <a:gridCol w="1264920"/>
                <a:gridCol w="2305050"/>
                <a:gridCol w="1951989"/>
              </a:tblGrid>
              <a:tr h="76125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935"/>
                        </a:lnSpc>
                      </a:pPr>
                      <a:r>
                        <a:rPr sz="2550" i="1" spc="5" dirty="0">
                          <a:latin typeface="Times New Roman"/>
                          <a:cs typeface="Times New Roman"/>
                        </a:rPr>
                        <a:t>Job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412750" marR="91440" indent="-315595">
                        <a:lnSpc>
                          <a:spcPts val="2960"/>
                        </a:lnSpc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Tenggat  (</a:t>
                      </a:r>
                      <a:r>
                        <a:rPr sz="2550" i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475" i="1" baseline="-11784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550" dirty="0">
                          <a:latin typeface="Times New Roman"/>
                          <a:cs typeface="Times New Roman"/>
                        </a:rPr>
                        <a:t>)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88925">
                        <a:lnSpc>
                          <a:spcPts val="2960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Harus selesai </a:t>
                      </a:r>
                      <a:r>
                        <a:rPr sz="25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sebelum</a:t>
                      </a:r>
                      <a:r>
                        <a:rPr sz="2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pukul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808000"/>
                    </a:solidFill>
                  </a:tcPr>
                </a:tc>
              </a:tr>
              <a:tr h="3842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925"/>
                        </a:lnSpc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92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jam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92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8.00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808000"/>
                    </a:solidFill>
                  </a:tcPr>
                </a:tc>
              </a:tr>
              <a:tr h="384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930"/>
                        </a:lnSpc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930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jam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930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7.00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808000"/>
                    </a:solidFill>
                  </a:tcPr>
                </a:tc>
              </a:tr>
              <a:tr h="3853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935"/>
                        </a:lnSpc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93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jam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93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8.00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808000"/>
                    </a:solidFill>
                  </a:tcPr>
                </a:tc>
              </a:tr>
              <a:tr h="384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930"/>
                        </a:lnSpc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930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jam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930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7.00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808000"/>
                    </a:solidFill>
                  </a:tcPr>
                </a:tc>
              </a:tr>
              <a:tr h="25249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73404"/>
            <a:ext cx="7727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Pemecahan</a:t>
            </a:r>
            <a:r>
              <a:rPr sz="2800" u="heavy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Masalah</a:t>
            </a:r>
            <a:r>
              <a:rPr sz="2800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dengan</a:t>
            </a:r>
            <a:r>
              <a:rPr sz="2800" u="heavy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Exhaustive</a:t>
            </a:r>
            <a:r>
              <a:rPr sz="2800" i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Search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58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74572" y="1606372"/>
            <a:ext cx="722630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Cari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himpunan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bagian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subset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3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job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layak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memberikan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keuntungan </a:t>
            </a:r>
            <a:r>
              <a:rPr sz="3200" spc="-8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terbesar.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6207" y="652199"/>
          <a:ext cx="6386830" cy="4410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915"/>
                <a:gridCol w="2390775"/>
                <a:gridCol w="2771140"/>
              </a:tblGrid>
              <a:tr h="238698">
                <a:tc>
                  <a:txBody>
                    <a:bodyPr/>
                    <a:lstStyle/>
                    <a:p>
                      <a:pPr marR="171450" algn="r">
                        <a:lnSpc>
                          <a:spcPts val="1780"/>
                        </a:lnSpc>
                      </a:pPr>
                      <a:r>
                        <a:rPr sz="1650" u="sng" spc="15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Times New Roman"/>
                          <a:cs typeface="Times New Roman"/>
                        </a:rPr>
                        <a:t>Barisan</a:t>
                      </a:r>
                      <a:r>
                        <a:rPr sz="1650" u="sng" spc="-20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i="1" u="sng" spc="15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Times New Roman"/>
                          <a:cs typeface="Times New Roman"/>
                        </a:rPr>
                        <a:t>job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ts val="1780"/>
                        </a:lnSpc>
                      </a:pPr>
                      <a:r>
                        <a:rPr sz="1650" u="sng" spc="15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1650" u="sng" spc="5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u="sng" spc="10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Times New Roman"/>
                          <a:cs typeface="Times New Roman"/>
                        </a:rPr>
                        <a:t>keuntungan</a:t>
                      </a:r>
                      <a:r>
                        <a:rPr sz="1650" u="sng" spc="15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sz="1650" i="1" u="sng" spc="15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650" u="sng" spc="15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Times New Roman"/>
                          <a:cs typeface="Times New Roman"/>
                        </a:rPr>
                        <a:t>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1780"/>
                        </a:lnSpc>
                      </a:pPr>
                      <a:r>
                        <a:rPr sz="1650" u="sng" spc="10" dirty="0">
                          <a:solidFill>
                            <a:srgbClr val="FFFF00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Times New Roman"/>
                          <a:cs typeface="Times New Roman"/>
                        </a:rPr>
                        <a:t>keterangan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939">
                <a:tc>
                  <a:txBody>
                    <a:bodyPr/>
                    <a:lstStyle/>
                    <a:p>
                      <a:pPr marR="31115" algn="ctr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939">
                <a:tc>
                  <a:txBody>
                    <a:bodyPr/>
                    <a:lstStyle/>
                    <a:p>
                      <a:pPr marL="68580" algn="ctr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{1}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655">
                <a:tc>
                  <a:txBody>
                    <a:bodyPr/>
                    <a:lstStyle/>
                    <a:p>
                      <a:pPr marL="68580" algn="ctr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{2}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844">
                <a:tc>
                  <a:txBody>
                    <a:bodyPr/>
                    <a:lstStyle/>
                    <a:p>
                      <a:pPr marL="68580" algn="ctr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{3}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844">
                <a:tc>
                  <a:txBody>
                    <a:bodyPr/>
                    <a:lstStyle/>
                    <a:p>
                      <a:pPr marL="68580" algn="ctr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{4}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655">
                <a:tc>
                  <a:txBody>
                    <a:bodyPr/>
                    <a:lstStyle/>
                    <a:p>
                      <a:pPr marR="199390" algn="r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{1,</a:t>
                      </a:r>
                      <a:r>
                        <a:rPr sz="1650" spc="-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2}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tidak</a:t>
                      </a:r>
                      <a:r>
                        <a:rPr sz="1650" spc="-4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655">
                <a:tc>
                  <a:txBody>
                    <a:bodyPr/>
                    <a:lstStyle/>
                    <a:p>
                      <a:pPr marR="199390" algn="r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{1,</a:t>
                      </a:r>
                      <a:r>
                        <a:rPr sz="1650" spc="-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3}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65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939">
                <a:tc>
                  <a:txBody>
                    <a:bodyPr/>
                    <a:lstStyle/>
                    <a:p>
                      <a:pPr marR="199390" algn="r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{1,</a:t>
                      </a:r>
                      <a:r>
                        <a:rPr sz="1650" spc="-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4}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tidak</a:t>
                      </a:r>
                      <a:r>
                        <a:rPr sz="1650" spc="-4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911">
                <a:tc>
                  <a:txBody>
                    <a:bodyPr/>
                    <a:lstStyle/>
                    <a:p>
                      <a:pPr marR="199390" algn="r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{2,</a:t>
                      </a:r>
                      <a:r>
                        <a:rPr sz="1650" spc="-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1}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626">
                <a:tc>
                  <a:txBody>
                    <a:bodyPr/>
                    <a:lstStyle/>
                    <a:p>
                      <a:pPr marR="199390" algn="r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{2,</a:t>
                      </a:r>
                      <a:r>
                        <a:rPr sz="1650" spc="-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3}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655">
                <a:tc>
                  <a:txBody>
                    <a:bodyPr/>
                    <a:lstStyle/>
                    <a:p>
                      <a:pPr marR="199390" algn="r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{2,</a:t>
                      </a:r>
                      <a:r>
                        <a:rPr sz="1650" spc="-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4}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tidak</a:t>
                      </a:r>
                      <a:r>
                        <a:rPr sz="1650" spc="-4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882">
                <a:tc>
                  <a:txBody>
                    <a:bodyPr/>
                    <a:lstStyle/>
                    <a:p>
                      <a:pPr marR="199390" algn="r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{3,</a:t>
                      </a:r>
                      <a:r>
                        <a:rPr sz="1650" spc="-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1}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65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882">
                <a:tc>
                  <a:txBody>
                    <a:bodyPr/>
                    <a:lstStyle/>
                    <a:p>
                      <a:pPr marR="199390" algn="r">
                        <a:lnSpc>
                          <a:spcPts val="183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{3,</a:t>
                      </a:r>
                      <a:r>
                        <a:rPr sz="1650" spc="-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2}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tidak</a:t>
                      </a:r>
                      <a:r>
                        <a:rPr sz="1650" spc="-4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7930">
                <a:tc>
                  <a:txBody>
                    <a:bodyPr/>
                    <a:lstStyle/>
                    <a:p>
                      <a:pPr marR="199390" algn="r">
                        <a:lnSpc>
                          <a:spcPts val="1850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{3,</a:t>
                      </a:r>
                      <a:r>
                        <a:rPr sz="1650" spc="-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4}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50"/>
                        </a:lnSpc>
                      </a:pPr>
                      <a:r>
                        <a:rPr sz="16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50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tidak</a:t>
                      </a:r>
                      <a:r>
                        <a:rPr sz="1650" spc="-4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5655">
                <a:tc>
                  <a:txBody>
                    <a:bodyPr/>
                    <a:lstStyle/>
                    <a:p>
                      <a:pPr marR="235585" algn="r">
                        <a:lnSpc>
                          <a:spcPts val="1835"/>
                        </a:lnSpc>
                      </a:pPr>
                      <a:r>
                        <a:rPr sz="1650" b="1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{4,</a:t>
                      </a:r>
                      <a:r>
                        <a:rPr sz="1650" b="1" spc="-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1}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35"/>
                        </a:lnSpc>
                      </a:pPr>
                      <a:r>
                        <a:rPr sz="1650" b="1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35"/>
                        </a:lnSpc>
                        <a:tabLst>
                          <a:tab pos="1626235" algn="l"/>
                        </a:tabLst>
                      </a:pPr>
                      <a:r>
                        <a:rPr sz="1650" b="1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	</a:t>
                      </a:r>
                      <a:r>
                        <a:rPr sz="1650" b="1" spc="2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(Optimum!)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82524">
                <a:tc>
                  <a:txBody>
                    <a:bodyPr/>
                    <a:lstStyle/>
                    <a:p>
                      <a:pPr marL="490220">
                        <a:lnSpc>
                          <a:spcPts val="1814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{4,</a:t>
                      </a:r>
                      <a:r>
                        <a:rPr sz="1650" spc="-7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2}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90220">
                        <a:lnSpc>
                          <a:spcPts val="188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{4,</a:t>
                      </a:r>
                      <a:r>
                        <a:rPr sz="1650" spc="-7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3}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4845">
                        <a:lnSpc>
                          <a:spcPts val="1814"/>
                        </a:lnSpc>
                      </a:pPr>
                      <a:r>
                        <a:rPr sz="16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64845">
                        <a:lnSpc>
                          <a:spcPts val="1885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45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ts val="1814"/>
                        </a:lnSpc>
                      </a:pPr>
                      <a:r>
                        <a:rPr sz="1650" spc="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tidak</a:t>
                      </a:r>
                      <a:r>
                        <a:rPr sz="1650" spc="-4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534035">
                        <a:lnSpc>
                          <a:spcPts val="1885"/>
                        </a:lnSpc>
                      </a:pPr>
                      <a:r>
                        <a:rPr sz="1650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layak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71141" y="861421"/>
            <a:ext cx="53975" cy="9525"/>
          </a:xfrm>
          <a:custGeom>
            <a:avLst/>
            <a:gdLst/>
            <a:ahLst/>
            <a:cxnLst/>
            <a:rect l="l" t="t" r="r" b="b"/>
            <a:pathLst>
              <a:path w="53975" h="9525">
                <a:moveTo>
                  <a:pt x="53631" y="0"/>
                </a:moveTo>
                <a:lnTo>
                  <a:pt x="0" y="0"/>
                </a:lnTo>
                <a:lnTo>
                  <a:pt x="0" y="9098"/>
                </a:lnTo>
                <a:lnTo>
                  <a:pt x="53631" y="9098"/>
                </a:lnTo>
                <a:lnTo>
                  <a:pt x="53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59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73404"/>
            <a:ext cx="5657215" cy="470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Contoh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persoalan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optimasi: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Arial MT"/>
              <a:cs typeface="Arial MT"/>
            </a:endParaRPr>
          </a:p>
          <a:p>
            <a:pPr marL="355600" marR="5080" indent="-146685">
              <a:lnSpc>
                <a:spcPct val="100000"/>
              </a:lnSpc>
            </a:pPr>
            <a:r>
              <a:rPr sz="2800" b="1" spc="-5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sz="2800" b="1" smtClean="0">
                <a:solidFill>
                  <a:srgbClr val="FFFFFF"/>
                </a:solidFill>
                <a:latin typeface="Arial"/>
                <a:cs typeface="Arial"/>
              </a:rPr>
              <a:t>Persoalan</a:t>
            </a:r>
            <a:r>
              <a:rPr sz="2800" b="1" spc="-5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mtClean="0">
                <a:solidFill>
                  <a:srgbClr val="FFFFFF"/>
                </a:solidFill>
                <a:latin typeface="Arial"/>
                <a:cs typeface="Arial"/>
              </a:rPr>
              <a:t>Penukaran</a:t>
            </a:r>
            <a:r>
              <a:rPr sz="2800" b="1" spc="2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smtClean="0">
                <a:solidFill>
                  <a:srgbClr val="FFFFFF"/>
                </a:solidFill>
                <a:latin typeface="Arial"/>
                <a:cs typeface="Arial"/>
              </a:rPr>
              <a:t>Uang)</a:t>
            </a:r>
            <a:r>
              <a:rPr sz="2800" spc="-10" smtClean="0">
                <a:solidFill>
                  <a:srgbClr val="FFFFFF"/>
                </a:solidFill>
                <a:latin typeface="Arial MT"/>
                <a:cs typeface="Arial MT"/>
              </a:rPr>
              <a:t>: </a:t>
            </a:r>
            <a:r>
              <a:rPr sz="2800" spc="-5" smtClean="0">
                <a:solidFill>
                  <a:srgbClr val="FFFFFF"/>
                </a:solidFill>
                <a:latin typeface="Arial MT"/>
                <a:cs typeface="Arial MT"/>
              </a:rPr>
              <a:t> Diberikan</a:t>
            </a:r>
            <a:r>
              <a:rPr sz="2800" spc="5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smtClean="0">
                <a:solidFill>
                  <a:srgbClr val="FFFFFF"/>
                </a:solidFill>
                <a:latin typeface="Arial MT"/>
                <a:cs typeface="Arial MT"/>
              </a:rPr>
              <a:t>uang</a:t>
            </a:r>
            <a:r>
              <a:rPr sz="2800" spc="1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mtClean="0">
                <a:solidFill>
                  <a:srgbClr val="FFFFFF"/>
                </a:solidFill>
                <a:latin typeface="Arial MT"/>
                <a:cs typeface="Arial MT"/>
              </a:rPr>
              <a:t>senilai</a:t>
            </a:r>
            <a:r>
              <a:rPr sz="2800" spc="25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smtClean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2800" spc="-1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smtClean="0">
                <a:solidFill>
                  <a:srgbClr val="FFFFFF"/>
                </a:solidFill>
                <a:latin typeface="Arial MT"/>
                <a:cs typeface="Arial MT"/>
              </a:rPr>
              <a:t>Tukar</a:t>
            </a:r>
            <a:r>
              <a:rPr sz="2800" spc="2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i="1" spc="-76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smtClean="0">
                <a:solidFill>
                  <a:srgbClr val="FFFFFF"/>
                </a:solidFill>
                <a:latin typeface="Arial MT"/>
                <a:cs typeface="Arial MT"/>
              </a:rPr>
              <a:t>dengan </a:t>
            </a:r>
            <a:r>
              <a:rPr sz="2800" smtClean="0">
                <a:solidFill>
                  <a:srgbClr val="FFFFFF"/>
                </a:solidFill>
                <a:latin typeface="Arial MT"/>
                <a:cs typeface="Arial MT"/>
              </a:rPr>
              <a:t>koin-koin </a:t>
            </a:r>
            <a:r>
              <a:rPr sz="2800" spc="-5" smtClean="0">
                <a:solidFill>
                  <a:srgbClr val="FFFFFF"/>
                </a:solidFill>
                <a:latin typeface="Arial MT"/>
                <a:cs typeface="Arial MT"/>
              </a:rPr>
              <a:t>uang </a:t>
            </a:r>
            <a:r>
              <a:rPr sz="2800" smtClean="0">
                <a:solidFill>
                  <a:srgbClr val="FFFFFF"/>
                </a:solidFill>
                <a:latin typeface="Arial MT"/>
                <a:cs typeface="Arial MT"/>
              </a:rPr>
              <a:t>yang ada. </a:t>
            </a:r>
            <a:r>
              <a:rPr sz="2800" spc="-765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smtClean="0">
                <a:solidFill>
                  <a:srgbClr val="FFFFFF"/>
                </a:solidFill>
                <a:latin typeface="Arial MT"/>
                <a:cs typeface="Arial MT"/>
              </a:rPr>
              <a:t>Berapa</a:t>
            </a:r>
            <a:r>
              <a:rPr sz="2800" spc="1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smtClean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800" spc="4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u="heavy" spc="-5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minimum</a:t>
            </a:r>
            <a:r>
              <a:rPr sz="2800" spc="25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smtClean="0">
                <a:solidFill>
                  <a:srgbClr val="FFFFFF"/>
                </a:solidFill>
                <a:latin typeface="Arial MT"/>
                <a:cs typeface="Arial MT"/>
              </a:rPr>
              <a:t>koin </a:t>
            </a:r>
            <a:r>
              <a:rPr sz="280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smtClean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800" smtClean="0">
                <a:solidFill>
                  <a:srgbClr val="FFFFFF"/>
                </a:solidFill>
                <a:latin typeface="Arial MT"/>
                <a:cs typeface="Arial MT"/>
              </a:rPr>
              <a:t>diperlukan</a:t>
            </a:r>
            <a:r>
              <a:rPr sz="2800" spc="1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smtClean="0">
                <a:solidFill>
                  <a:srgbClr val="FFFFFF"/>
                </a:solidFill>
                <a:latin typeface="Arial MT"/>
                <a:cs typeface="Arial MT"/>
              </a:rPr>
              <a:t>untuk penukaran </a:t>
            </a:r>
            <a:r>
              <a:rPr sz="2800" spc="-765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mtClean="0">
                <a:solidFill>
                  <a:srgbClr val="FFFFFF"/>
                </a:solidFill>
                <a:latin typeface="Arial MT"/>
                <a:cs typeface="Arial MT"/>
              </a:rPr>
              <a:t>tersebut?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>
                <a:solidFill>
                  <a:srgbClr val="FFFFFF"/>
                </a:solidFill>
                <a:latin typeface="Arial MT"/>
                <a:cs typeface="Arial MT"/>
              </a:rPr>
              <a:t>Persoalan</a:t>
            </a:r>
            <a:r>
              <a:rPr sz="28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mtClean="0">
                <a:solidFill>
                  <a:srgbClr val="FFFFFF"/>
                </a:solidFill>
                <a:latin typeface="Arial MT"/>
                <a:cs typeface="Arial MT"/>
              </a:rPr>
              <a:t>minimas</a:t>
            </a:r>
            <a:r>
              <a:rPr sz="3200" smtClean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29755" y="1642872"/>
            <a:ext cx="2429510" cy="5128260"/>
            <a:chOff x="6429755" y="1642872"/>
            <a:chExt cx="2429510" cy="5128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755" y="1642872"/>
              <a:ext cx="2429255" cy="36545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0955" y="6423660"/>
              <a:ext cx="295655" cy="3474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3240" y="500253"/>
            <a:ext cx="7940040" cy="388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Pemecahan</a:t>
            </a:r>
            <a:r>
              <a:rPr sz="2800" u="heavy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Masalah</a:t>
            </a:r>
            <a:r>
              <a:rPr sz="2800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dengan</a:t>
            </a:r>
            <a:r>
              <a:rPr sz="2800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Algoritma</a:t>
            </a:r>
            <a:r>
              <a:rPr sz="2800" u="heavy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Greedy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5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68300" algn="l"/>
                <a:tab pos="368935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Strategi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32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memilih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Arial MT"/>
              <a:cs typeface="Arial MT"/>
            </a:endParaRPr>
          </a:p>
          <a:p>
            <a:pPr marL="939800" marR="43180" algn="just">
              <a:lnSpc>
                <a:spcPct val="120000"/>
              </a:lnSpc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Pada setiap langkah, pilih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job i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dengan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150" i="1" spc="-7" baseline="-21164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terbesar untuk menaikkan nilai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fungsi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obyektif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60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00253"/>
            <a:ext cx="1271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Contoh: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034794" y="414677"/>
            <a:ext cx="516128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770"/>
              </a:spcBef>
            </a:pP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spc="7" baseline="-21021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(50,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10, 15,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30)</a:t>
            </a:r>
            <a:endParaRPr sz="2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75" baseline="-21021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75" spc="7" baseline="-21021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=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(2,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1,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2,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0" y="5109717"/>
            <a:ext cx="6360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optimal: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{4,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1}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80.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4276" y="1773935"/>
            <a:ext cx="7726680" cy="2909570"/>
          </a:xfrm>
          <a:custGeom>
            <a:avLst/>
            <a:gdLst/>
            <a:ahLst/>
            <a:cxnLst/>
            <a:rect l="l" t="t" r="r" b="b"/>
            <a:pathLst>
              <a:path w="7726680" h="2909570">
                <a:moveTo>
                  <a:pt x="7726680" y="0"/>
                </a:moveTo>
                <a:lnTo>
                  <a:pt x="0" y="0"/>
                </a:lnTo>
                <a:lnTo>
                  <a:pt x="0" y="2909316"/>
                </a:lnTo>
                <a:lnTo>
                  <a:pt x="7726680" y="2909316"/>
                </a:lnTo>
                <a:lnTo>
                  <a:pt x="7726680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09797" y="2026511"/>
          <a:ext cx="7324090" cy="2391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4145"/>
                <a:gridCol w="1541145"/>
                <a:gridCol w="2183765"/>
                <a:gridCol w="2185035"/>
              </a:tblGrid>
              <a:tr h="429529"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Langkah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550" i="1" dirty="0">
                          <a:latin typeface="Times New Roman"/>
                          <a:cs typeface="Times New Roman"/>
                        </a:rPr>
                        <a:t>J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550" i="1" spc="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255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1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2550" i="1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475" i="1" spc="7" baseline="-11784" dirty="0">
                          <a:latin typeface="Times New Roman"/>
                          <a:cs typeface="Times New Roman"/>
                        </a:rPr>
                        <a:t>i</a:t>
                      </a:r>
                      <a:endParaRPr sz="2475" baseline="-11784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Keterangan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404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{}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0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-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</a:tr>
              <a:tr h="389304">
                <a:tc>
                  <a:txBody>
                    <a:bodyPr/>
                    <a:lstStyle/>
                    <a:p>
                      <a:pPr algn="ctr">
                        <a:lnSpc>
                          <a:spcPts val="2965"/>
                        </a:lnSpc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96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{1}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6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50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6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layak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</a:tr>
              <a:tr h="389295">
                <a:tc>
                  <a:txBody>
                    <a:bodyPr/>
                    <a:lstStyle/>
                    <a:p>
                      <a:pPr algn="ctr">
                        <a:lnSpc>
                          <a:spcPts val="2965"/>
                        </a:lnSpc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6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{4,1}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6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2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1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2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1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80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6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layak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</a:tr>
              <a:tr h="389295">
                <a:tc>
                  <a:txBody>
                    <a:bodyPr/>
                    <a:lstStyle/>
                    <a:p>
                      <a:pPr algn="ctr">
                        <a:lnSpc>
                          <a:spcPts val="2965"/>
                        </a:lnSpc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96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{4,</a:t>
                      </a:r>
                      <a:r>
                        <a:rPr sz="2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sz="2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3}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65"/>
                        </a:lnSpc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-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6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tidak</a:t>
                      </a:r>
                      <a:r>
                        <a:rPr sz="2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layak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</a:tr>
              <a:tr h="389295">
                <a:tc>
                  <a:txBody>
                    <a:bodyPr/>
                    <a:lstStyle/>
                    <a:p>
                      <a:pPr algn="ctr">
                        <a:lnSpc>
                          <a:spcPts val="2965"/>
                        </a:lnSpc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4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96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{4,</a:t>
                      </a:r>
                      <a:r>
                        <a:rPr sz="2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sz="2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2}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65"/>
                        </a:lnSpc>
                      </a:pPr>
                      <a:r>
                        <a:rPr sz="2550" dirty="0">
                          <a:latin typeface="Times New Roman"/>
                          <a:cs typeface="Times New Roman"/>
                        </a:rPr>
                        <a:t>-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65"/>
                        </a:lnSpc>
                      </a:pPr>
                      <a:r>
                        <a:rPr sz="2550" spc="5" dirty="0">
                          <a:latin typeface="Times New Roman"/>
                          <a:cs typeface="Times New Roman"/>
                        </a:rPr>
                        <a:t>tidak</a:t>
                      </a:r>
                      <a:r>
                        <a:rPr sz="2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50" spc="5" dirty="0">
                          <a:latin typeface="Times New Roman"/>
                          <a:cs typeface="Times New Roman"/>
                        </a:rPr>
                        <a:t>layak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00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61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7847" y="685800"/>
              <a:ext cx="8526780" cy="4845050"/>
            </a:xfrm>
            <a:custGeom>
              <a:avLst/>
              <a:gdLst/>
              <a:ahLst/>
              <a:cxnLst/>
              <a:rect l="l" t="t" r="r" b="b"/>
              <a:pathLst>
                <a:path w="8526780" h="4845050">
                  <a:moveTo>
                    <a:pt x="8526780" y="0"/>
                  </a:moveTo>
                  <a:lnTo>
                    <a:pt x="0" y="0"/>
                  </a:lnTo>
                  <a:lnTo>
                    <a:pt x="0" y="4844796"/>
                  </a:lnTo>
                  <a:lnTo>
                    <a:pt x="8526780" y="4844796"/>
                  </a:lnTo>
                  <a:lnTo>
                    <a:pt x="8526780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847" y="1197695"/>
              <a:ext cx="756920" cy="8255"/>
            </a:xfrm>
            <a:custGeom>
              <a:avLst/>
              <a:gdLst/>
              <a:ahLst/>
              <a:cxnLst/>
              <a:rect l="l" t="t" r="r" b="b"/>
              <a:pathLst>
                <a:path w="756919" h="8255">
                  <a:moveTo>
                    <a:pt x="756450" y="0"/>
                  </a:moveTo>
                  <a:lnTo>
                    <a:pt x="0" y="0"/>
                  </a:lnTo>
                  <a:lnTo>
                    <a:pt x="0" y="7998"/>
                  </a:lnTo>
                  <a:lnTo>
                    <a:pt x="756450" y="7998"/>
                  </a:lnTo>
                  <a:lnTo>
                    <a:pt x="756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5147" y="922638"/>
            <a:ext cx="6044565" cy="522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25"/>
              </a:spcBef>
            </a:pPr>
            <a:r>
              <a:rPr sz="1650" spc="-250" dirty="0">
                <a:latin typeface="Courier New"/>
                <a:cs typeface="Courier New"/>
              </a:rPr>
              <a:t>function</a:t>
            </a:r>
            <a:r>
              <a:rPr sz="1650" spc="-240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JobSchedulling1(</a:t>
            </a:r>
            <a:r>
              <a:rPr sz="1650" u="sng" spc="-25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input</a:t>
            </a:r>
            <a:r>
              <a:rPr sz="1650" spc="-240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C</a:t>
            </a:r>
            <a:r>
              <a:rPr sz="1650" spc="-235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:</a:t>
            </a:r>
            <a:r>
              <a:rPr sz="1650" spc="-235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himpunan_job)</a:t>
            </a:r>
            <a:r>
              <a:rPr sz="1650" spc="-235" dirty="0">
                <a:latin typeface="Courier New"/>
                <a:cs typeface="Courier New"/>
              </a:rPr>
              <a:t> </a:t>
            </a:r>
            <a:r>
              <a:rPr sz="1650" spc="-409" dirty="0">
                <a:latin typeface="Symbol"/>
                <a:cs typeface="Symbol"/>
              </a:rPr>
              <a:t></a:t>
            </a:r>
            <a:r>
              <a:rPr sz="1650" spc="245" dirty="0">
                <a:latin typeface="Times New Roman"/>
                <a:cs typeface="Times New Roman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himpunan_job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ts val="1939"/>
              </a:lnSpc>
            </a:pPr>
            <a:r>
              <a:rPr sz="1650" i="1" spc="-250" dirty="0">
                <a:latin typeface="Courier New"/>
                <a:cs typeface="Courier New"/>
              </a:rPr>
              <a:t>{</a:t>
            </a:r>
            <a:r>
              <a:rPr sz="1650" i="1" spc="-245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Menghasilkan</a:t>
            </a:r>
            <a:r>
              <a:rPr sz="1650" i="1" spc="-240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barisan</a:t>
            </a:r>
            <a:r>
              <a:rPr sz="1650" i="1" spc="-245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job</a:t>
            </a:r>
            <a:r>
              <a:rPr sz="1650" i="1" spc="-240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yang</a:t>
            </a:r>
            <a:r>
              <a:rPr sz="1650" i="1" spc="-240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akan</a:t>
            </a:r>
            <a:r>
              <a:rPr sz="1650" i="1" spc="-245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diproses</a:t>
            </a:r>
            <a:r>
              <a:rPr sz="1650" i="1" spc="-240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oleh</a:t>
            </a:r>
            <a:r>
              <a:rPr sz="1650" i="1" spc="-245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mesin</a:t>
            </a:r>
            <a:r>
              <a:rPr sz="1650" i="1" spc="-240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}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147" y="1640922"/>
            <a:ext cx="1727200" cy="770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964"/>
              </a:lnSpc>
              <a:spcBef>
                <a:spcPts val="125"/>
              </a:spcBef>
            </a:pPr>
            <a:r>
              <a:rPr sz="1650" b="1" spc="-250" dirty="0">
                <a:latin typeface="Courier New"/>
                <a:cs typeface="Courier New"/>
              </a:rPr>
              <a:t>Deklarasi</a:t>
            </a:r>
            <a:endParaRPr sz="1650">
              <a:latin typeface="Courier New"/>
              <a:cs typeface="Courier New"/>
            </a:endParaRPr>
          </a:p>
          <a:p>
            <a:pPr marL="201295">
              <a:lnSpc>
                <a:spcPts val="1930"/>
              </a:lnSpc>
            </a:pPr>
            <a:r>
              <a:rPr sz="1650" spc="-250" dirty="0">
                <a:latin typeface="Courier New"/>
                <a:cs typeface="Courier New"/>
              </a:rPr>
              <a:t>i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: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u="sng" spc="-25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integer</a:t>
            </a:r>
            <a:endParaRPr sz="1650">
              <a:latin typeface="Courier New"/>
              <a:cs typeface="Courier New"/>
            </a:endParaRPr>
          </a:p>
          <a:p>
            <a:pPr marL="201295">
              <a:lnSpc>
                <a:spcPts val="1945"/>
              </a:lnSpc>
            </a:pPr>
            <a:r>
              <a:rPr sz="1650" spc="-250" dirty="0">
                <a:latin typeface="Courier New"/>
                <a:cs typeface="Courier New"/>
              </a:rPr>
              <a:t>J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: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himpunan_job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1224" y="2130976"/>
            <a:ext cx="97091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i="1" spc="-250" dirty="0">
                <a:latin typeface="Courier New"/>
                <a:cs typeface="Courier New"/>
              </a:rPr>
              <a:t>{</a:t>
            </a:r>
            <a:r>
              <a:rPr sz="1650" i="1" spc="-245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solusi</a:t>
            </a:r>
            <a:r>
              <a:rPr sz="1650" i="1" spc="-245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}</a:t>
            </a:r>
            <a:endParaRPr sz="1650">
              <a:latin typeface="Courier New"/>
              <a:cs typeface="Courier Ne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8704" y="676655"/>
            <a:ext cx="8545195" cy="5541645"/>
            <a:chOff x="298704" y="676655"/>
            <a:chExt cx="8545195" cy="5541645"/>
          </a:xfrm>
        </p:grpSpPr>
        <p:sp>
          <p:nvSpPr>
            <p:cNvPr id="10" name="object 10"/>
            <p:cNvSpPr/>
            <p:nvPr/>
          </p:nvSpPr>
          <p:spPr>
            <a:xfrm>
              <a:off x="303276" y="681227"/>
              <a:ext cx="8536305" cy="4853940"/>
            </a:xfrm>
            <a:custGeom>
              <a:avLst/>
              <a:gdLst/>
              <a:ahLst/>
              <a:cxnLst/>
              <a:rect l="l" t="t" r="r" b="b"/>
              <a:pathLst>
                <a:path w="8536305" h="4853940">
                  <a:moveTo>
                    <a:pt x="0" y="4853940"/>
                  </a:moveTo>
                  <a:lnTo>
                    <a:pt x="8535924" y="4853940"/>
                  </a:lnTo>
                  <a:lnTo>
                    <a:pt x="8535924" y="0"/>
                  </a:lnTo>
                  <a:lnTo>
                    <a:pt x="0" y="0"/>
                  </a:lnTo>
                  <a:lnTo>
                    <a:pt x="0" y="485394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80" y="5704332"/>
              <a:ext cx="2734056" cy="513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3887" y="5704332"/>
              <a:ext cx="1004315" cy="513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5888" y="5704332"/>
              <a:ext cx="434339" cy="513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2380" y="5704332"/>
              <a:ext cx="486155" cy="513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80688" y="5704332"/>
              <a:ext cx="384048" cy="5135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6888" y="5704332"/>
              <a:ext cx="434339" cy="5135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29100" y="5731764"/>
              <a:ext cx="301751" cy="3535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8724" y="5704332"/>
              <a:ext cx="448055" cy="51358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82447" y="2578264"/>
            <a:ext cx="4523105" cy="348424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R="3637915" algn="r">
              <a:lnSpc>
                <a:spcPct val="100000"/>
              </a:lnSpc>
              <a:spcBef>
                <a:spcPts val="355"/>
              </a:spcBef>
            </a:pPr>
            <a:r>
              <a:rPr sz="1650" b="1" spc="-250" dirty="0">
                <a:latin typeface="Courier New"/>
                <a:cs typeface="Courier New"/>
              </a:rPr>
              <a:t>Algoritma</a:t>
            </a:r>
            <a:endParaRPr sz="1650">
              <a:latin typeface="Courier New"/>
              <a:cs typeface="Courier New"/>
            </a:endParaRPr>
          </a:p>
          <a:p>
            <a:pPr marR="3672204" algn="r">
              <a:lnSpc>
                <a:spcPct val="100000"/>
              </a:lnSpc>
              <a:spcBef>
                <a:spcPts val="265"/>
              </a:spcBef>
            </a:pPr>
            <a:r>
              <a:rPr sz="1650" spc="-250" dirty="0">
                <a:latin typeface="Courier New"/>
                <a:cs typeface="Courier New"/>
              </a:rPr>
              <a:t>J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409" dirty="0">
                <a:latin typeface="Symbol"/>
                <a:cs typeface="Symbol"/>
              </a:rPr>
              <a:t>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-85" dirty="0">
                <a:latin typeface="Times New Roman"/>
                <a:cs typeface="Times New Roman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{}</a:t>
            </a:r>
            <a:endParaRPr sz="1650">
              <a:latin typeface="Courier New"/>
              <a:cs typeface="Courier New"/>
            </a:endParaRPr>
          </a:p>
          <a:p>
            <a:pPr marL="213995">
              <a:lnSpc>
                <a:spcPct val="100000"/>
              </a:lnSpc>
              <a:spcBef>
                <a:spcPts val="220"/>
              </a:spcBef>
            </a:pPr>
            <a:r>
              <a:rPr sz="1650" u="sng" spc="-25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while</a:t>
            </a:r>
            <a:r>
              <a:rPr sz="1650" spc="-250" dirty="0">
                <a:latin typeface="Courier New"/>
                <a:cs typeface="Courier New"/>
              </a:rPr>
              <a:t> C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229" dirty="0">
                <a:latin typeface="Symbol"/>
                <a:cs typeface="Symbol"/>
              </a:rPr>
              <a:t>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-85" dirty="0">
                <a:latin typeface="Times New Roman"/>
                <a:cs typeface="Times New Roman"/>
              </a:rPr>
              <a:t> </a:t>
            </a:r>
            <a:r>
              <a:rPr sz="1650" spc="-254" dirty="0">
                <a:latin typeface="Courier New"/>
                <a:cs typeface="Courier New"/>
              </a:rPr>
              <a:t>{</a:t>
            </a:r>
            <a:r>
              <a:rPr sz="1650" spc="-250" dirty="0">
                <a:latin typeface="Courier New"/>
                <a:cs typeface="Courier New"/>
              </a:rPr>
              <a:t>}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u="sng" spc="-25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do</a:t>
            </a:r>
            <a:endParaRPr sz="1650">
              <a:latin typeface="Courier New"/>
              <a:cs typeface="Courier New"/>
            </a:endParaRPr>
          </a:p>
          <a:p>
            <a:pPr marL="497840" marR="550545">
              <a:lnSpc>
                <a:spcPct val="110700"/>
              </a:lnSpc>
            </a:pPr>
            <a:r>
              <a:rPr sz="1650" spc="-250" dirty="0">
                <a:latin typeface="Courier New"/>
                <a:cs typeface="Courier New"/>
              </a:rPr>
              <a:t>i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409" dirty="0">
                <a:latin typeface="Symbol"/>
                <a:cs typeface="Symbol"/>
              </a:rPr>
              <a:t>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-85" dirty="0">
                <a:latin typeface="Times New Roman"/>
                <a:cs typeface="Times New Roman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j</a:t>
            </a:r>
            <a:r>
              <a:rPr sz="1650" spc="-254" dirty="0">
                <a:latin typeface="Courier New"/>
                <a:cs typeface="Courier New"/>
              </a:rPr>
              <a:t>o</a:t>
            </a:r>
            <a:r>
              <a:rPr sz="1650" spc="-250" dirty="0">
                <a:latin typeface="Courier New"/>
                <a:cs typeface="Courier New"/>
              </a:rPr>
              <a:t>b</a:t>
            </a:r>
            <a:r>
              <a:rPr sz="1650" spc="-240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y</a:t>
            </a:r>
            <a:r>
              <a:rPr sz="1650" spc="-254" dirty="0">
                <a:latin typeface="Courier New"/>
                <a:cs typeface="Courier New"/>
              </a:rPr>
              <a:t>a</a:t>
            </a:r>
            <a:r>
              <a:rPr sz="1650" spc="-250" dirty="0">
                <a:latin typeface="Courier New"/>
                <a:cs typeface="Courier New"/>
              </a:rPr>
              <a:t>ng </a:t>
            </a:r>
            <a:r>
              <a:rPr sz="1650" spc="-254" dirty="0">
                <a:latin typeface="Courier New"/>
                <a:cs typeface="Courier New"/>
              </a:rPr>
              <a:t>m</a:t>
            </a:r>
            <a:r>
              <a:rPr sz="1650" spc="-250" dirty="0">
                <a:latin typeface="Courier New"/>
                <a:cs typeface="Courier New"/>
              </a:rPr>
              <a:t>e</a:t>
            </a:r>
            <a:r>
              <a:rPr sz="1650" spc="-254" dirty="0">
                <a:latin typeface="Courier New"/>
                <a:cs typeface="Courier New"/>
              </a:rPr>
              <a:t>m</a:t>
            </a:r>
            <a:r>
              <a:rPr sz="1650" spc="-250" dirty="0">
                <a:latin typeface="Courier New"/>
                <a:cs typeface="Courier New"/>
              </a:rPr>
              <a:t>p</a:t>
            </a:r>
            <a:r>
              <a:rPr sz="1650" spc="-254" dirty="0">
                <a:latin typeface="Courier New"/>
                <a:cs typeface="Courier New"/>
              </a:rPr>
              <a:t>u</a:t>
            </a:r>
            <a:r>
              <a:rPr sz="1650" spc="-250" dirty="0">
                <a:latin typeface="Courier New"/>
                <a:cs typeface="Courier New"/>
              </a:rPr>
              <a:t>n</a:t>
            </a:r>
            <a:r>
              <a:rPr sz="1650" spc="-254" dirty="0">
                <a:latin typeface="Courier New"/>
                <a:cs typeface="Courier New"/>
              </a:rPr>
              <a:t>y</a:t>
            </a:r>
            <a:r>
              <a:rPr sz="1650" spc="-250" dirty="0">
                <a:latin typeface="Courier New"/>
                <a:cs typeface="Courier New"/>
              </a:rPr>
              <a:t>ai </a:t>
            </a:r>
            <a:r>
              <a:rPr sz="1650" spc="-235" dirty="0">
                <a:latin typeface="Courier New"/>
                <a:cs typeface="Courier New"/>
              </a:rPr>
              <a:t>p</a:t>
            </a:r>
            <a:r>
              <a:rPr sz="1650" spc="-250" dirty="0">
                <a:latin typeface="Courier New"/>
                <a:cs typeface="Courier New"/>
              </a:rPr>
              <a:t>[i]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terbesar  C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409" dirty="0">
                <a:latin typeface="Symbol"/>
                <a:cs typeface="Symbol"/>
              </a:rPr>
              <a:t>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-85" dirty="0">
                <a:latin typeface="Times New Roman"/>
                <a:cs typeface="Times New Roman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C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–</a:t>
            </a:r>
            <a:r>
              <a:rPr sz="1650" spc="-235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{i}</a:t>
            </a:r>
            <a:endParaRPr sz="1650">
              <a:latin typeface="Courier New"/>
              <a:cs typeface="Courier New"/>
            </a:endParaRPr>
          </a:p>
          <a:p>
            <a:pPr marL="734060" marR="17780" indent="-236854">
              <a:lnSpc>
                <a:spcPct val="110700"/>
              </a:lnSpc>
            </a:pPr>
            <a:r>
              <a:rPr sz="1650" u="sng" spc="-25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if</a:t>
            </a:r>
            <a:r>
              <a:rPr sz="1650" spc="-250" dirty="0">
                <a:latin typeface="Courier New"/>
                <a:cs typeface="Courier New"/>
              </a:rPr>
              <a:t> (semua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job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di</a:t>
            </a:r>
            <a:r>
              <a:rPr sz="1650" spc="-245" dirty="0">
                <a:latin typeface="Courier New"/>
                <a:cs typeface="Courier New"/>
              </a:rPr>
              <a:t> d</a:t>
            </a:r>
            <a:r>
              <a:rPr sz="1650" spc="-250" dirty="0">
                <a:latin typeface="Courier New"/>
                <a:cs typeface="Courier New"/>
              </a:rPr>
              <a:t>alam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J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320" dirty="0">
                <a:latin typeface="Symbol"/>
                <a:cs typeface="Symbol"/>
              </a:rPr>
              <a:t>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-85" dirty="0">
                <a:latin typeface="Times New Roman"/>
                <a:cs typeface="Times New Roman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{</a:t>
            </a:r>
            <a:r>
              <a:rPr sz="1650" spc="-254" dirty="0">
                <a:latin typeface="Courier New"/>
                <a:cs typeface="Courier New"/>
              </a:rPr>
              <a:t>i</a:t>
            </a:r>
            <a:r>
              <a:rPr sz="1650" spc="-250" dirty="0">
                <a:latin typeface="Courier New"/>
                <a:cs typeface="Courier New"/>
              </a:rPr>
              <a:t>}</a:t>
            </a:r>
            <a:r>
              <a:rPr sz="1650" spc="-240" dirty="0">
                <a:latin typeface="Courier New"/>
                <a:cs typeface="Courier New"/>
              </a:rPr>
              <a:t> </a:t>
            </a:r>
            <a:r>
              <a:rPr sz="1650" spc="-254" dirty="0">
                <a:latin typeface="Courier New"/>
                <a:cs typeface="Courier New"/>
              </a:rPr>
              <a:t>l</a:t>
            </a:r>
            <a:r>
              <a:rPr sz="1650" spc="-250" dirty="0">
                <a:latin typeface="Courier New"/>
                <a:cs typeface="Courier New"/>
              </a:rPr>
              <a:t>a</a:t>
            </a:r>
            <a:r>
              <a:rPr sz="1650" spc="-254" dirty="0">
                <a:latin typeface="Courier New"/>
                <a:cs typeface="Courier New"/>
              </a:rPr>
              <a:t>y</a:t>
            </a:r>
            <a:r>
              <a:rPr sz="1650" spc="-250" dirty="0">
                <a:latin typeface="Courier New"/>
                <a:cs typeface="Courier New"/>
              </a:rPr>
              <a:t>a</a:t>
            </a:r>
            <a:r>
              <a:rPr sz="1650" spc="-254" dirty="0">
                <a:latin typeface="Courier New"/>
                <a:cs typeface="Courier New"/>
              </a:rPr>
              <a:t>k</a:t>
            </a:r>
            <a:r>
              <a:rPr sz="1650" spc="-250" dirty="0">
                <a:latin typeface="Courier New"/>
                <a:cs typeface="Courier New"/>
              </a:rPr>
              <a:t>)</a:t>
            </a:r>
            <a:r>
              <a:rPr sz="1650" spc="-240" dirty="0">
                <a:latin typeface="Courier New"/>
                <a:cs typeface="Courier New"/>
              </a:rPr>
              <a:t> </a:t>
            </a:r>
            <a:r>
              <a:rPr sz="1650" u="sng" spc="-25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then </a:t>
            </a:r>
            <a:r>
              <a:rPr sz="1650" spc="-250" dirty="0">
                <a:latin typeface="Courier New"/>
                <a:cs typeface="Courier New"/>
              </a:rPr>
              <a:t> J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409" dirty="0">
                <a:latin typeface="Symbol"/>
                <a:cs typeface="Symbol"/>
              </a:rPr>
              <a:t>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-85" dirty="0">
                <a:latin typeface="Times New Roman"/>
                <a:cs typeface="Times New Roman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J</a:t>
            </a:r>
            <a:r>
              <a:rPr sz="1650" spc="-245" dirty="0">
                <a:latin typeface="Courier New"/>
                <a:cs typeface="Courier New"/>
              </a:rPr>
              <a:t> </a:t>
            </a:r>
            <a:r>
              <a:rPr sz="1650" spc="-320" dirty="0">
                <a:latin typeface="Symbol"/>
                <a:cs typeface="Symbol"/>
              </a:rPr>
              <a:t></a:t>
            </a:r>
            <a:r>
              <a:rPr sz="1650" dirty="0">
                <a:latin typeface="Times New Roman"/>
                <a:cs typeface="Times New Roman"/>
              </a:rPr>
              <a:t> </a:t>
            </a:r>
            <a:r>
              <a:rPr sz="1650" spc="-85" dirty="0">
                <a:latin typeface="Times New Roman"/>
                <a:cs typeface="Times New Roman"/>
              </a:rPr>
              <a:t> </a:t>
            </a:r>
            <a:r>
              <a:rPr sz="1650" spc="-250" dirty="0">
                <a:latin typeface="Courier New"/>
                <a:cs typeface="Courier New"/>
              </a:rPr>
              <a:t>{i}</a:t>
            </a:r>
            <a:endParaRPr sz="1650">
              <a:latin typeface="Courier New"/>
              <a:cs typeface="Courier New"/>
            </a:endParaRPr>
          </a:p>
          <a:p>
            <a:pPr marL="213995" marR="3543935" indent="283210">
              <a:lnSpc>
                <a:spcPts val="1900"/>
              </a:lnSpc>
              <a:spcBef>
                <a:spcPts val="55"/>
              </a:spcBef>
            </a:pPr>
            <a:r>
              <a:rPr sz="1650" u="sng" spc="-25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endif </a:t>
            </a:r>
            <a:r>
              <a:rPr sz="1650" spc="-250" dirty="0">
                <a:latin typeface="Courier New"/>
                <a:cs typeface="Courier New"/>
              </a:rPr>
              <a:t> </a:t>
            </a:r>
            <a:r>
              <a:rPr sz="1650" u="sng" spc="-25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endwhile</a:t>
            </a:r>
            <a:endParaRPr sz="1650">
              <a:latin typeface="Courier New"/>
              <a:cs typeface="Courier New"/>
            </a:endParaRPr>
          </a:p>
          <a:p>
            <a:pPr marL="213995">
              <a:lnSpc>
                <a:spcPts val="1814"/>
              </a:lnSpc>
            </a:pPr>
            <a:r>
              <a:rPr sz="1650" i="1" spc="-250" dirty="0">
                <a:latin typeface="Courier New"/>
                <a:cs typeface="Courier New"/>
              </a:rPr>
              <a:t>{</a:t>
            </a:r>
            <a:r>
              <a:rPr sz="1650" i="1" spc="-245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C</a:t>
            </a:r>
            <a:r>
              <a:rPr sz="1650" i="1" spc="-245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=</a:t>
            </a:r>
            <a:r>
              <a:rPr sz="1650" i="1" spc="-245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{}</a:t>
            </a:r>
            <a:r>
              <a:rPr sz="1650" i="1" spc="-245" dirty="0">
                <a:latin typeface="Courier New"/>
                <a:cs typeface="Courier New"/>
              </a:rPr>
              <a:t> </a:t>
            </a:r>
            <a:r>
              <a:rPr sz="1650" i="1" spc="-250" dirty="0">
                <a:latin typeface="Courier New"/>
                <a:cs typeface="Courier New"/>
              </a:rPr>
              <a:t>}</a:t>
            </a:r>
            <a:endParaRPr sz="1650">
              <a:latin typeface="Courier New"/>
              <a:cs typeface="Courier New"/>
            </a:endParaRPr>
          </a:p>
          <a:p>
            <a:pPr marL="213995">
              <a:lnSpc>
                <a:spcPts val="1939"/>
              </a:lnSpc>
            </a:pPr>
            <a:r>
              <a:rPr sz="1650" u="sng" spc="-25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return</a:t>
            </a:r>
            <a:r>
              <a:rPr sz="1650" spc="-250" dirty="0">
                <a:latin typeface="Courier New"/>
                <a:cs typeface="Courier New"/>
              </a:rPr>
              <a:t> J</a:t>
            </a:r>
            <a:endParaRPr sz="16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ourier New"/>
              <a:cs typeface="Courier New"/>
            </a:endParaRPr>
          </a:p>
          <a:p>
            <a:pPr marL="34861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Kompleksitas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1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i="1" baseline="2546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62</a:t>
            </a:fld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836703"/>
              <a:ext cx="8807769" cy="401266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2437" y="5098796"/>
            <a:ext cx="8041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(Sumber: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Ellis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Horrowitz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Sartaj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Sahni,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Fundamental</a:t>
            </a:r>
            <a:r>
              <a:rPr sz="18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Computer</a:t>
            </a:r>
            <a:r>
              <a:rPr sz="1800" i="1" spc="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Algorithms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1978)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63</a:t>
            </a:fld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491" y="789178"/>
            <a:ext cx="5082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Pohon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Merentang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5904" y="1917192"/>
            <a:ext cx="3744595" cy="2554605"/>
            <a:chOff x="755904" y="1917192"/>
            <a:chExt cx="3744595" cy="2554605"/>
          </a:xfrm>
        </p:grpSpPr>
        <p:sp>
          <p:nvSpPr>
            <p:cNvPr id="5" name="object 5"/>
            <p:cNvSpPr/>
            <p:nvPr/>
          </p:nvSpPr>
          <p:spPr>
            <a:xfrm>
              <a:off x="755904" y="1917192"/>
              <a:ext cx="3744595" cy="2554605"/>
            </a:xfrm>
            <a:custGeom>
              <a:avLst/>
              <a:gdLst/>
              <a:ahLst/>
              <a:cxnLst/>
              <a:rect l="l" t="t" r="r" b="b"/>
              <a:pathLst>
                <a:path w="3744595" h="2554604">
                  <a:moveTo>
                    <a:pt x="3744467" y="0"/>
                  </a:moveTo>
                  <a:lnTo>
                    <a:pt x="0" y="0"/>
                  </a:lnTo>
                  <a:lnTo>
                    <a:pt x="0" y="2554223"/>
                  </a:lnTo>
                  <a:lnTo>
                    <a:pt x="3744467" y="2554223"/>
                  </a:lnTo>
                  <a:lnTo>
                    <a:pt x="3744467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9129" y="2299488"/>
              <a:ext cx="75435" cy="721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9129" y="3004474"/>
              <a:ext cx="75435" cy="731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7252" y="2299488"/>
              <a:ext cx="75435" cy="721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9165" y="4061055"/>
              <a:ext cx="74409" cy="736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2607" y="3180491"/>
              <a:ext cx="73970" cy="731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6239" y="2651438"/>
              <a:ext cx="75435" cy="7318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06596" y="2336290"/>
              <a:ext cx="2797175" cy="1806575"/>
            </a:xfrm>
            <a:custGeom>
              <a:avLst/>
              <a:gdLst/>
              <a:ahLst/>
              <a:cxnLst/>
              <a:rect l="l" t="t" r="r" b="b"/>
              <a:pathLst>
                <a:path w="2797175" h="1806575">
                  <a:moveTo>
                    <a:pt x="0" y="0"/>
                  </a:moveTo>
                  <a:lnTo>
                    <a:pt x="0" y="706071"/>
                  </a:lnTo>
                </a:path>
                <a:path w="2797175" h="1806575">
                  <a:moveTo>
                    <a:pt x="0" y="0"/>
                  </a:moveTo>
                  <a:lnTo>
                    <a:pt x="1747956" y="0"/>
                  </a:lnTo>
                </a:path>
                <a:path w="2797175" h="1806575">
                  <a:moveTo>
                    <a:pt x="1747956" y="0"/>
                  </a:moveTo>
                  <a:lnTo>
                    <a:pt x="1923519" y="882067"/>
                  </a:lnTo>
                </a:path>
                <a:path w="2797175" h="1806575">
                  <a:moveTo>
                    <a:pt x="1747956" y="0"/>
                  </a:moveTo>
                  <a:lnTo>
                    <a:pt x="2797152" y="353014"/>
                  </a:lnTo>
                </a:path>
                <a:path w="2797175" h="1806575">
                  <a:moveTo>
                    <a:pt x="2797152" y="353014"/>
                  </a:moveTo>
                  <a:lnTo>
                    <a:pt x="1923519" y="882067"/>
                  </a:lnTo>
                </a:path>
                <a:path w="2797175" h="1806575">
                  <a:moveTo>
                    <a:pt x="0" y="0"/>
                  </a:moveTo>
                  <a:lnTo>
                    <a:pt x="1923519" y="882067"/>
                  </a:lnTo>
                </a:path>
                <a:path w="2797175" h="1806575">
                  <a:moveTo>
                    <a:pt x="0" y="706071"/>
                  </a:moveTo>
                  <a:lnTo>
                    <a:pt x="699010" y="1762631"/>
                  </a:lnTo>
                </a:path>
                <a:path w="2797175" h="1806575">
                  <a:moveTo>
                    <a:pt x="1923519" y="882067"/>
                  </a:moveTo>
                  <a:lnTo>
                    <a:pt x="699010" y="1762631"/>
                  </a:lnTo>
                </a:path>
                <a:path w="2797175" h="1806575">
                  <a:moveTo>
                    <a:pt x="1747956" y="0"/>
                  </a:moveTo>
                  <a:lnTo>
                    <a:pt x="1636633" y="48059"/>
                  </a:lnTo>
                  <a:lnTo>
                    <a:pt x="1529914" y="106390"/>
                  </a:lnTo>
                  <a:lnTo>
                    <a:pt x="1424178" y="169336"/>
                  </a:lnTo>
                  <a:lnTo>
                    <a:pt x="1326666" y="243012"/>
                  </a:lnTo>
                  <a:lnTo>
                    <a:pt x="1233778" y="322826"/>
                  </a:lnTo>
                  <a:lnTo>
                    <a:pt x="1147043" y="407254"/>
                  </a:lnTo>
                  <a:lnTo>
                    <a:pt x="1065434" y="498321"/>
                  </a:lnTo>
                  <a:lnTo>
                    <a:pt x="991547" y="597070"/>
                  </a:lnTo>
                  <a:lnTo>
                    <a:pt x="926364" y="700935"/>
                  </a:lnTo>
                  <a:lnTo>
                    <a:pt x="867334" y="808391"/>
                  </a:lnTo>
                  <a:lnTo>
                    <a:pt x="816025" y="918916"/>
                  </a:lnTo>
                  <a:lnTo>
                    <a:pt x="774446" y="1034033"/>
                  </a:lnTo>
                  <a:lnTo>
                    <a:pt x="739040" y="1151719"/>
                  </a:lnTo>
                  <a:lnTo>
                    <a:pt x="713888" y="1271951"/>
                  </a:lnTo>
                  <a:lnTo>
                    <a:pt x="697985" y="1394752"/>
                  </a:lnTo>
                  <a:lnTo>
                    <a:pt x="687711" y="1516007"/>
                  </a:lnTo>
                  <a:lnTo>
                    <a:pt x="690284" y="1641376"/>
                  </a:lnTo>
                  <a:lnTo>
                    <a:pt x="699010" y="1762631"/>
                  </a:lnTo>
                </a:path>
                <a:path w="2797175" h="1806575">
                  <a:moveTo>
                    <a:pt x="2797152" y="353014"/>
                  </a:moveTo>
                  <a:lnTo>
                    <a:pt x="2771832" y="473247"/>
                  </a:lnTo>
                  <a:lnTo>
                    <a:pt x="2739607" y="591956"/>
                  </a:lnTo>
                  <a:lnTo>
                    <a:pt x="2696501" y="707094"/>
                  </a:lnTo>
                  <a:lnTo>
                    <a:pt x="2647745" y="821189"/>
                  </a:lnTo>
                  <a:lnTo>
                    <a:pt x="2590200" y="931191"/>
                  </a:lnTo>
                  <a:lnTo>
                    <a:pt x="2525122" y="1034033"/>
                  </a:lnTo>
                  <a:lnTo>
                    <a:pt x="2452093" y="1135351"/>
                  </a:lnTo>
                  <a:lnTo>
                    <a:pt x="2373205" y="1230009"/>
                  </a:lnTo>
                  <a:lnTo>
                    <a:pt x="2286364" y="1318508"/>
                  </a:lnTo>
                  <a:lnTo>
                    <a:pt x="2195967" y="1400890"/>
                  </a:lnTo>
                  <a:lnTo>
                    <a:pt x="2100547" y="1476612"/>
                  </a:lnTo>
                  <a:lnTo>
                    <a:pt x="1998013" y="1544150"/>
                  </a:lnTo>
                  <a:lnTo>
                    <a:pt x="1891294" y="1606072"/>
                  </a:lnTo>
                  <a:lnTo>
                    <a:pt x="1780808" y="1659289"/>
                  </a:lnTo>
                  <a:lnTo>
                    <a:pt x="1666347" y="1704822"/>
                  </a:lnTo>
                  <a:lnTo>
                    <a:pt x="1548328" y="1741149"/>
                  </a:lnTo>
                  <a:lnTo>
                    <a:pt x="1429325" y="1770314"/>
                  </a:lnTo>
                  <a:lnTo>
                    <a:pt x="1307686" y="1790774"/>
                  </a:lnTo>
                  <a:lnTo>
                    <a:pt x="1187073" y="1803572"/>
                  </a:lnTo>
                  <a:lnTo>
                    <a:pt x="1062881" y="1806119"/>
                  </a:lnTo>
                  <a:lnTo>
                    <a:pt x="942267" y="1801004"/>
                  </a:lnTo>
                  <a:lnTo>
                    <a:pt x="820628" y="1786682"/>
                  </a:lnTo>
                  <a:lnTo>
                    <a:pt x="699010" y="1762631"/>
                  </a:lnTo>
                </a:path>
              </a:pathLst>
            </a:custGeom>
            <a:ln w="51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52692" y="2029752"/>
            <a:ext cx="123189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30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01820" y="1990294"/>
            <a:ext cx="123189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30" dirty="0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5324" y="2539848"/>
            <a:ext cx="123189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30" dirty="0"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62968" y="3244395"/>
            <a:ext cx="123189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30" dirty="0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52728" y="4105014"/>
            <a:ext cx="123189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30" dirty="0"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48863" y="2029752"/>
            <a:ext cx="23177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20" dirty="0"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58015" y="2187835"/>
            <a:ext cx="233679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30" dirty="0"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35563" y="2539848"/>
            <a:ext cx="23177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20" dirty="0">
                <a:latin typeface="Arial"/>
                <a:cs typeface="Arial"/>
              </a:rPr>
              <a:t>45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6558" y="2420918"/>
            <a:ext cx="264795" cy="73152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R="38100" algn="r">
              <a:lnSpc>
                <a:spcPct val="100000"/>
              </a:lnSpc>
              <a:spcBef>
                <a:spcPts val="1070"/>
              </a:spcBef>
            </a:pPr>
            <a:r>
              <a:rPr sz="1500" i="1" spc="20" dirty="0">
                <a:latin typeface="Arial"/>
                <a:cs typeface="Arial"/>
              </a:rPr>
              <a:t>30</a:t>
            </a: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80"/>
              </a:spcBef>
            </a:pPr>
            <a:r>
              <a:rPr sz="1500" i="1" spc="30" dirty="0"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4331" y="3440872"/>
            <a:ext cx="23177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20" dirty="0">
                <a:latin typeface="Arial"/>
                <a:cs typeface="Arial"/>
              </a:rPr>
              <a:t>20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58015" y="3597953"/>
            <a:ext cx="233679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30" dirty="0">
                <a:latin typeface="Arial"/>
                <a:cs typeface="Arial"/>
              </a:rPr>
              <a:t>15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58015" y="2695384"/>
            <a:ext cx="233679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30" dirty="0">
                <a:latin typeface="Arial"/>
                <a:cs typeface="Arial"/>
              </a:rPr>
              <a:t>35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23360" y="3400454"/>
            <a:ext cx="23177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20" dirty="0">
                <a:latin typeface="Arial"/>
                <a:cs typeface="Arial"/>
              </a:rPr>
              <a:t>55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98845" y="3047418"/>
            <a:ext cx="23177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20" dirty="0">
                <a:latin typeface="Arial"/>
                <a:cs typeface="Arial"/>
              </a:rPr>
              <a:t>25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59109" y="2539848"/>
            <a:ext cx="233679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i="1" spc="30" dirty="0">
                <a:latin typeface="Arial"/>
                <a:cs typeface="Arial"/>
              </a:rPr>
              <a:t>40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988052" y="1917192"/>
            <a:ext cx="3598545" cy="2578735"/>
            <a:chOff x="4988052" y="1917192"/>
            <a:chExt cx="3598545" cy="2578735"/>
          </a:xfrm>
        </p:grpSpPr>
        <p:sp>
          <p:nvSpPr>
            <p:cNvPr id="29" name="object 29"/>
            <p:cNvSpPr/>
            <p:nvPr/>
          </p:nvSpPr>
          <p:spPr>
            <a:xfrm>
              <a:off x="4988052" y="1917192"/>
              <a:ext cx="3598545" cy="2578735"/>
            </a:xfrm>
            <a:custGeom>
              <a:avLst/>
              <a:gdLst/>
              <a:ahLst/>
              <a:cxnLst/>
              <a:rect l="l" t="t" r="r" b="b"/>
              <a:pathLst>
                <a:path w="3598545" h="2578735">
                  <a:moveTo>
                    <a:pt x="3598163" y="0"/>
                  </a:moveTo>
                  <a:lnTo>
                    <a:pt x="0" y="0"/>
                  </a:lnTo>
                  <a:lnTo>
                    <a:pt x="0" y="2578607"/>
                  </a:lnTo>
                  <a:lnTo>
                    <a:pt x="3598163" y="2578607"/>
                  </a:lnTo>
                  <a:lnTo>
                    <a:pt x="3598163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2310" y="2302746"/>
              <a:ext cx="75446" cy="750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2310" y="3012890"/>
              <a:ext cx="75446" cy="74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1429" y="2302746"/>
              <a:ext cx="75525" cy="750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0060" y="4078264"/>
              <a:ext cx="75466" cy="744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78445" y="3190722"/>
              <a:ext cx="75721" cy="745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62936" y="2658035"/>
              <a:ext cx="75525" cy="7451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370033" y="2339766"/>
              <a:ext cx="2830830" cy="1819275"/>
            </a:xfrm>
            <a:custGeom>
              <a:avLst/>
              <a:gdLst/>
              <a:ahLst/>
              <a:cxnLst/>
              <a:rect l="l" t="t" r="r" b="b"/>
              <a:pathLst>
                <a:path w="2830829" h="1819275">
                  <a:moveTo>
                    <a:pt x="0" y="0"/>
                  </a:moveTo>
                  <a:lnTo>
                    <a:pt x="1769158" y="0"/>
                  </a:lnTo>
                </a:path>
                <a:path w="2830829" h="1819275">
                  <a:moveTo>
                    <a:pt x="2830665" y="354934"/>
                  </a:moveTo>
                  <a:lnTo>
                    <a:pt x="1945978" y="887621"/>
                  </a:lnTo>
                </a:path>
                <a:path w="2830829" h="1819275">
                  <a:moveTo>
                    <a:pt x="0" y="709789"/>
                  </a:moveTo>
                  <a:lnTo>
                    <a:pt x="707750" y="1775143"/>
                  </a:lnTo>
                </a:path>
                <a:path w="2830829" h="1819275">
                  <a:moveTo>
                    <a:pt x="1769158" y="0"/>
                  </a:moveTo>
                  <a:lnTo>
                    <a:pt x="1687927" y="35645"/>
                  </a:lnTo>
                  <a:lnTo>
                    <a:pt x="1607680" y="73456"/>
                  </a:lnTo>
                  <a:lnTo>
                    <a:pt x="1529872" y="117175"/>
                  </a:lnTo>
                  <a:lnTo>
                    <a:pt x="1454423" y="163258"/>
                  </a:lnTo>
                  <a:lnTo>
                    <a:pt x="1381335" y="215367"/>
                  </a:lnTo>
                  <a:lnTo>
                    <a:pt x="1311768" y="269760"/>
                  </a:lnTo>
                  <a:lnTo>
                    <a:pt x="1244581" y="327737"/>
                  </a:lnTo>
                  <a:lnTo>
                    <a:pt x="1180914" y="389240"/>
                  </a:lnTo>
                  <a:lnTo>
                    <a:pt x="1119607" y="454287"/>
                  </a:lnTo>
                  <a:lnTo>
                    <a:pt x="1063021" y="522899"/>
                  </a:lnTo>
                  <a:lnTo>
                    <a:pt x="1009562" y="593874"/>
                  </a:lnTo>
                  <a:lnTo>
                    <a:pt x="960057" y="668394"/>
                  </a:lnTo>
                  <a:lnTo>
                    <a:pt x="914072" y="744095"/>
                  </a:lnTo>
                  <a:lnTo>
                    <a:pt x="872807" y="823735"/>
                  </a:lnTo>
                  <a:lnTo>
                    <a:pt x="835083" y="904183"/>
                  </a:lnTo>
                  <a:lnTo>
                    <a:pt x="802079" y="986974"/>
                  </a:lnTo>
                  <a:lnTo>
                    <a:pt x="772596" y="1070966"/>
                  </a:lnTo>
                  <a:lnTo>
                    <a:pt x="749014" y="1156120"/>
                  </a:lnTo>
                  <a:lnTo>
                    <a:pt x="728972" y="1243658"/>
                  </a:lnTo>
                  <a:lnTo>
                    <a:pt x="713650" y="1331195"/>
                  </a:lnTo>
                  <a:lnTo>
                    <a:pt x="703049" y="1419894"/>
                  </a:lnTo>
                  <a:lnTo>
                    <a:pt x="697148" y="1508613"/>
                  </a:lnTo>
                  <a:lnTo>
                    <a:pt x="695968" y="1597331"/>
                  </a:lnTo>
                  <a:lnTo>
                    <a:pt x="699508" y="1686444"/>
                  </a:lnTo>
                  <a:lnTo>
                    <a:pt x="707750" y="1775143"/>
                  </a:lnTo>
                </a:path>
                <a:path w="2830829" h="1819275">
                  <a:moveTo>
                    <a:pt x="2830665" y="354934"/>
                  </a:moveTo>
                  <a:lnTo>
                    <a:pt x="2812964" y="443652"/>
                  </a:lnTo>
                  <a:lnTo>
                    <a:pt x="2791722" y="529988"/>
                  </a:lnTo>
                  <a:lnTo>
                    <a:pt x="2765759" y="615162"/>
                  </a:lnTo>
                  <a:lnTo>
                    <a:pt x="2735076" y="699155"/>
                  </a:lnTo>
                  <a:lnTo>
                    <a:pt x="2699870" y="781946"/>
                  </a:lnTo>
                  <a:lnTo>
                    <a:pt x="2660926" y="862768"/>
                  </a:lnTo>
                  <a:lnTo>
                    <a:pt x="2618442" y="940852"/>
                  </a:lnTo>
                  <a:lnTo>
                    <a:pt x="2571238" y="1017735"/>
                  </a:lnTo>
                  <a:lnTo>
                    <a:pt x="2521674" y="1091073"/>
                  </a:lnTo>
                  <a:lnTo>
                    <a:pt x="2467585" y="1162028"/>
                  </a:lnTo>
                  <a:lnTo>
                    <a:pt x="2409760" y="1230640"/>
                  </a:lnTo>
                  <a:lnTo>
                    <a:pt x="2348394" y="1295707"/>
                  </a:lnTo>
                  <a:lnTo>
                    <a:pt x="2283685" y="1357210"/>
                  </a:lnTo>
                  <a:lnTo>
                    <a:pt x="2216419" y="1416349"/>
                  </a:lnTo>
                  <a:lnTo>
                    <a:pt x="2146793" y="1470762"/>
                  </a:lnTo>
                  <a:lnTo>
                    <a:pt x="2073823" y="1522812"/>
                  </a:lnTo>
                  <a:lnTo>
                    <a:pt x="1998296" y="1570115"/>
                  </a:lnTo>
                  <a:lnTo>
                    <a:pt x="1920015" y="1613894"/>
                  </a:lnTo>
                  <a:lnTo>
                    <a:pt x="1839965" y="1654501"/>
                  </a:lnTo>
                  <a:lnTo>
                    <a:pt x="1758537" y="1689989"/>
                  </a:lnTo>
                  <a:lnTo>
                    <a:pt x="1674946" y="1721932"/>
                  </a:lnTo>
                  <a:lnTo>
                    <a:pt x="1589978" y="1749128"/>
                  </a:lnTo>
                  <a:lnTo>
                    <a:pt x="1503949" y="1771598"/>
                  </a:lnTo>
                  <a:lnTo>
                    <a:pt x="1416699" y="1790524"/>
                  </a:lnTo>
                  <a:lnTo>
                    <a:pt x="1328270" y="1804723"/>
                  </a:lnTo>
                  <a:lnTo>
                    <a:pt x="1239860" y="1814195"/>
                  </a:lnTo>
                  <a:lnTo>
                    <a:pt x="1150251" y="1818922"/>
                  </a:lnTo>
                  <a:lnTo>
                    <a:pt x="1061841" y="1818922"/>
                  </a:lnTo>
                  <a:lnTo>
                    <a:pt x="971838" y="1815377"/>
                  </a:lnTo>
                  <a:lnTo>
                    <a:pt x="883428" y="1805904"/>
                  </a:lnTo>
                  <a:lnTo>
                    <a:pt x="794999" y="1792887"/>
                  </a:lnTo>
                  <a:lnTo>
                    <a:pt x="707750" y="1775143"/>
                  </a:lnTo>
                </a:path>
              </a:pathLst>
            </a:custGeom>
            <a:ln w="47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315807" y="2031468"/>
            <a:ext cx="12255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spc="-5" dirty="0"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64</a:t>
            </a:fld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7084907" y="1992475"/>
            <a:ext cx="12255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spc="-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23626" y="2544008"/>
            <a:ext cx="12255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spc="-5" dirty="0"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38956" y="2898864"/>
            <a:ext cx="12255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spc="-5" dirty="0"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50628" y="3254113"/>
            <a:ext cx="12255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spc="-5" dirty="0"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23557" y="4122734"/>
            <a:ext cx="12255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spc="-5" dirty="0">
                <a:latin typeface="Arial"/>
                <a:cs typeface="Arial"/>
              </a:rPr>
              <a:t>6</a:t>
            </a:r>
            <a:endParaRPr sz="15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21829" y="2031468"/>
            <a:ext cx="23241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spc="-5" dirty="0">
                <a:latin typeface="Arial"/>
                <a:cs typeface="Arial"/>
              </a:rPr>
              <a:t>10</a:t>
            </a:r>
            <a:endParaRPr sz="15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02882" y="2544008"/>
            <a:ext cx="23241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spc="-5" dirty="0">
                <a:latin typeface="Arial"/>
                <a:cs typeface="Arial"/>
              </a:rPr>
              <a:t>45</a:t>
            </a:r>
            <a:endParaRPr sz="15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37240" y="3451657"/>
            <a:ext cx="23241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spc="-5" dirty="0">
                <a:latin typeface="Arial"/>
                <a:cs typeface="Arial"/>
              </a:rPr>
              <a:t>20</a:t>
            </a:r>
            <a:endParaRPr sz="15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48998" y="3608988"/>
            <a:ext cx="23241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spc="-5" dirty="0">
                <a:latin typeface="Arial"/>
                <a:cs typeface="Arial"/>
              </a:rPr>
              <a:t>15</a:t>
            </a:r>
            <a:endParaRPr sz="15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48998" y="2702521"/>
            <a:ext cx="23241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spc="-5" dirty="0">
                <a:latin typeface="Arial"/>
                <a:cs typeface="Arial"/>
              </a:rPr>
              <a:t>35</a:t>
            </a:r>
            <a:endParaRPr sz="15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99062" y="3412625"/>
            <a:ext cx="23241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spc="-5" dirty="0">
                <a:latin typeface="Arial"/>
                <a:cs typeface="Arial"/>
              </a:rPr>
              <a:t>55</a:t>
            </a:r>
            <a:endParaRPr sz="15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68151" y="3057770"/>
            <a:ext cx="23241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50" i="1" spc="-5" dirty="0">
                <a:latin typeface="Arial"/>
                <a:cs typeface="Arial"/>
              </a:rPr>
              <a:t>25</a:t>
            </a:r>
            <a:endParaRPr sz="15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99742" y="5402376"/>
            <a:ext cx="18821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(a)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Graf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45" dirty="0">
                <a:solidFill>
                  <a:srgbClr val="FFFFFF"/>
                </a:solidFill>
                <a:latin typeface="Arial"/>
                <a:cs typeface="Arial"/>
              </a:rPr>
              <a:t>(V,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20132" y="5402376"/>
            <a:ext cx="3236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65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(b)	Pohon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merentang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minimum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92963"/>
            <a:ext cx="3546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(a)</a:t>
            </a:r>
            <a:r>
              <a:rPr sz="32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Algoritma</a:t>
            </a:r>
            <a:r>
              <a:rPr sz="3200" b="1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Prim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65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618295"/>
            <a:ext cx="7663815" cy="32448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Strategi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32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digunakan:</a:t>
            </a:r>
            <a:endParaRPr sz="3200">
              <a:latin typeface="Arial MT"/>
              <a:cs typeface="Arial MT"/>
            </a:endParaRPr>
          </a:p>
          <a:p>
            <a:pPr marL="927100" marR="5080">
              <a:lnSpc>
                <a:spcPct val="110000"/>
              </a:lnSpc>
              <a:tabLst>
                <a:tab pos="311404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Pada setiap langkah, pilih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sisi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dari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graf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)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mempunyai bobot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terkecil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bersisian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dengan simpul-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simpul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T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tetapi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membentuk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sirkuit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4552" y="6423659"/>
              <a:ext cx="1850136" cy="347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4884" y="1071372"/>
              <a:ext cx="8630920" cy="3586479"/>
            </a:xfrm>
            <a:custGeom>
              <a:avLst/>
              <a:gdLst/>
              <a:ahLst/>
              <a:cxnLst/>
              <a:rect l="l" t="t" r="r" b="b"/>
              <a:pathLst>
                <a:path w="8630920" h="3586479">
                  <a:moveTo>
                    <a:pt x="8630412" y="0"/>
                  </a:moveTo>
                  <a:lnTo>
                    <a:pt x="0" y="0"/>
                  </a:lnTo>
                  <a:lnTo>
                    <a:pt x="0" y="3585972"/>
                  </a:lnTo>
                  <a:lnTo>
                    <a:pt x="8630412" y="3585972"/>
                  </a:lnTo>
                  <a:lnTo>
                    <a:pt x="86304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2184" y="934108"/>
            <a:ext cx="8659495" cy="3723004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600" b="1" spc="-45" dirty="0">
                <a:latin typeface="Times New Roman"/>
                <a:cs typeface="Times New Roman"/>
              </a:rPr>
              <a:t>Algoritma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Prim</a:t>
            </a:r>
            <a:endParaRPr sz="2600">
              <a:latin typeface="Times New Roman"/>
              <a:cs typeface="Times New Roman"/>
            </a:endParaRPr>
          </a:p>
          <a:p>
            <a:pPr marL="1854835" marR="11430" indent="-1842770" algn="just">
              <a:lnSpc>
                <a:spcPts val="3040"/>
              </a:lnSpc>
              <a:spcBef>
                <a:spcPts val="1000"/>
              </a:spcBef>
            </a:pPr>
            <a:r>
              <a:rPr sz="2600" spc="-45" dirty="0">
                <a:latin typeface="Times New Roman"/>
                <a:cs typeface="Times New Roman"/>
              </a:rPr>
              <a:t>Langkah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1: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ambil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sisi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dari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graf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i="1" spc="-65" dirty="0">
                <a:latin typeface="Times New Roman"/>
                <a:cs typeface="Times New Roman"/>
              </a:rPr>
              <a:t>G</a:t>
            </a:r>
            <a:r>
              <a:rPr sz="2600" i="1" spc="-6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yang</a:t>
            </a:r>
            <a:r>
              <a:rPr sz="2600" spc="-40" dirty="0">
                <a:latin typeface="Times New Roman"/>
                <a:cs typeface="Times New Roman"/>
              </a:rPr>
              <a:t> berbobot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minimum, 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masukkan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ke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dalam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i="1" spc="-30" dirty="0">
                <a:latin typeface="Times New Roman"/>
                <a:cs typeface="Times New Roman"/>
              </a:rPr>
              <a:t>T</a:t>
            </a:r>
            <a:r>
              <a:rPr sz="2600" spc="-3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imes New Roman"/>
              <a:cs typeface="Times New Roman"/>
            </a:endParaRPr>
          </a:p>
          <a:p>
            <a:pPr marL="1713230" marR="5080" indent="-1701164" algn="just">
              <a:lnSpc>
                <a:spcPct val="97100"/>
              </a:lnSpc>
            </a:pPr>
            <a:r>
              <a:rPr sz="2600" spc="-45" dirty="0">
                <a:latin typeface="Times New Roman"/>
                <a:cs typeface="Times New Roman"/>
              </a:rPr>
              <a:t>Langkah </a:t>
            </a:r>
            <a:r>
              <a:rPr sz="2600" spc="-35" dirty="0">
                <a:latin typeface="Times New Roman"/>
                <a:cs typeface="Times New Roman"/>
              </a:rPr>
              <a:t>2: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pilih </a:t>
            </a:r>
            <a:r>
              <a:rPr sz="2600" spc="-30" dirty="0">
                <a:latin typeface="Times New Roman"/>
                <a:cs typeface="Times New Roman"/>
              </a:rPr>
              <a:t>sisi </a:t>
            </a:r>
            <a:r>
              <a:rPr sz="2600" spc="-20" dirty="0">
                <a:latin typeface="Times New Roman"/>
                <a:cs typeface="Times New Roman"/>
              </a:rPr>
              <a:t>(</a:t>
            </a:r>
            <a:r>
              <a:rPr sz="2600" i="1" spc="-20" dirty="0">
                <a:latin typeface="Times New Roman"/>
                <a:cs typeface="Times New Roman"/>
              </a:rPr>
              <a:t>u</a:t>
            </a:r>
            <a:r>
              <a:rPr sz="2600" spc="-20" dirty="0">
                <a:latin typeface="Times New Roman"/>
                <a:cs typeface="Times New Roman"/>
              </a:rPr>
              <a:t>, </a:t>
            </a:r>
            <a:r>
              <a:rPr sz="2600" i="1" spc="-30" dirty="0">
                <a:latin typeface="Times New Roman"/>
                <a:cs typeface="Times New Roman"/>
              </a:rPr>
              <a:t>v</a:t>
            </a:r>
            <a:r>
              <a:rPr sz="2600" spc="-30" dirty="0">
                <a:latin typeface="Times New Roman"/>
                <a:cs typeface="Times New Roman"/>
              </a:rPr>
              <a:t>) </a:t>
            </a:r>
            <a:r>
              <a:rPr sz="2600" spc="-45" dirty="0">
                <a:latin typeface="Times New Roman"/>
                <a:cs typeface="Times New Roman"/>
              </a:rPr>
              <a:t>yang </a:t>
            </a:r>
            <a:r>
              <a:rPr sz="2600" spc="-50" dirty="0">
                <a:latin typeface="Times New Roman"/>
                <a:cs typeface="Times New Roman"/>
              </a:rPr>
              <a:t>mempunyai </a:t>
            </a:r>
            <a:r>
              <a:rPr sz="2600" spc="-40" dirty="0">
                <a:latin typeface="Times New Roman"/>
                <a:cs typeface="Times New Roman"/>
              </a:rPr>
              <a:t>bobot </a:t>
            </a:r>
            <a:r>
              <a:rPr sz="2600" spc="-50" dirty="0">
                <a:latin typeface="Times New Roman"/>
                <a:cs typeface="Times New Roman"/>
              </a:rPr>
              <a:t>minimum </a:t>
            </a:r>
            <a:r>
              <a:rPr sz="2600" spc="-45" dirty="0">
                <a:latin typeface="Times New Roman"/>
                <a:cs typeface="Times New Roman"/>
              </a:rPr>
              <a:t>dan 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bersisian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dengan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simpul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di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i="1" spc="-40" dirty="0">
                <a:latin typeface="Times New Roman"/>
                <a:cs typeface="Times New Roman"/>
              </a:rPr>
              <a:t>T</a:t>
            </a:r>
            <a:r>
              <a:rPr sz="2600" spc="-40" dirty="0">
                <a:latin typeface="Times New Roman"/>
                <a:cs typeface="Times New Roman"/>
              </a:rPr>
              <a:t>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tetapi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(</a:t>
            </a:r>
            <a:r>
              <a:rPr sz="2600" i="1" spc="-30" dirty="0">
                <a:latin typeface="Times New Roman"/>
                <a:cs typeface="Times New Roman"/>
              </a:rPr>
              <a:t>u</a:t>
            </a:r>
            <a:r>
              <a:rPr sz="2600" spc="-30" dirty="0">
                <a:latin typeface="Times New Roman"/>
                <a:cs typeface="Times New Roman"/>
              </a:rPr>
              <a:t>,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i="1" spc="-40" dirty="0">
                <a:latin typeface="Times New Roman"/>
                <a:cs typeface="Times New Roman"/>
              </a:rPr>
              <a:t>v</a:t>
            </a:r>
            <a:r>
              <a:rPr sz="2600" spc="-40" dirty="0">
                <a:latin typeface="Times New Roman"/>
                <a:cs typeface="Times New Roman"/>
              </a:rPr>
              <a:t>)</a:t>
            </a:r>
            <a:r>
              <a:rPr sz="2600" spc="-35" dirty="0">
                <a:latin typeface="Times New Roman"/>
                <a:cs typeface="Times New Roman"/>
              </a:rPr>
              <a:t> tidak 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membentuk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sirkuit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di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i="1" spc="-40" dirty="0">
                <a:latin typeface="Times New Roman"/>
                <a:cs typeface="Times New Roman"/>
              </a:rPr>
              <a:t>T</a:t>
            </a:r>
            <a:r>
              <a:rPr sz="2600" spc="-40" dirty="0">
                <a:latin typeface="Times New Roman"/>
                <a:cs typeface="Times New Roman"/>
              </a:rPr>
              <a:t>.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Masukkan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(</a:t>
            </a:r>
            <a:r>
              <a:rPr sz="2600" i="1" spc="-30" dirty="0">
                <a:latin typeface="Times New Roman"/>
                <a:cs typeface="Times New Roman"/>
              </a:rPr>
              <a:t>u</a:t>
            </a:r>
            <a:r>
              <a:rPr sz="2600" spc="-30" dirty="0">
                <a:latin typeface="Times New Roman"/>
                <a:cs typeface="Times New Roman"/>
              </a:rPr>
              <a:t>, </a:t>
            </a:r>
            <a:r>
              <a:rPr sz="2600" i="1" spc="-40" dirty="0">
                <a:latin typeface="Times New Roman"/>
                <a:cs typeface="Times New Roman"/>
              </a:rPr>
              <a:t>v</a:t>
            </a:r>
            <a:r>
              <a:rPr sz="2600" spc="-40" dirty="0">
                <a:latin typeface="Times New Roman"/>
                <a:cs typeface="Times New Roman"/>
              </a:rPr>
              <a:t>)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ke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dalam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i="1" spc="-40" dirty="0">
                <a:latin typeface="Times New Roman"/>
                <a:cs typeface="Times New Roman"/>
              </a:rPr>
              <a:t>T</a:t>
            </a:r>
            <a:r>
              <a:rPr sz="2600" spc="-4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618615" algn="l"/>
              </a:tabLst>
            </a:pPr>
            <a:r>
              <a:rPr sz="2600" spc="-45" dirty="0">
                <a:latin typeface="Times New Roman"/>
                <a:cs typeface="Times New Roman"/>
              </a:rPr>
              <a:t>Langkah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3:	ulangi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langkah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2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sebanyak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i="1" spc="-45" dirty="0">
                <a:latin typeface="Times New Roman"/>
                <a:cs typeface="Times New Roman"/>
              </a:rPr>
              <a:t>n</a:t>
            </a:r>
            <a:r>
              <a:rPr sz="2600" i="1" spc="-2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–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2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kali.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9134" y="6475107"/>
            <a:ext cx="1664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Rinaldi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M/IF2120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Matdis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66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4552" y="6423659"/>
              <a:ext cx="1850136" cy="347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4755" y="643127"/>
              <a:ext cx="7467600" cy="4547870"/>
            </a:xfrm>
            <a:custGeom>
              <a:avLst/>
              <a:gdLst/>
              <a:ahLst/>
              <a:cxnLst/>
              <a:rect l="l" t="t" r="r" b="b"/>
              <a:pathLst>
                <a:path w="7467600" h="4547870">
                  <a:moveTo>
                    <a:pt x="7467600" y="0"/>
                  </a:moveTo>
                  <a:lnTo>
                    <a:pt x="0" y="0"/>
                  </a:lnTo>
                  <a:lnTo>
                    <a:pt x="0" y="4547616"/>
                  </a:lnTo>
                  <a:lnTo>
                    <a:pt x="7467600" y="4547616"/>
                  </a:lnTo>
                  <a:lnTo>
                    <a:pt x="7467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7996" y="761673"/>
            <a:ext cx="7215505" cy="4067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90"/>
              </a:spcBef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procedure</a:t>
            </a:r>
            <a:r>
              <a:rPr sz="1600" spc="-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Prim(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input</a:t>
            </a:r>
            <a:r>
              <a:rPr sz="1600" spc="-10" dirty="0">
                <a:latin typeface="Courier New"/>
                <a:cs typeface="Courier New"/>
              </a:rPr>
              <a:t> G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: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graf,</a:t>
            </a:r>
            <a:r>
              <a:rPr sz="1600" dirty="0">
                <a:latin typeface="Courier New"/>
                <a:cs typeface="Courier New"/>
              </a:rPr>
              <a:t>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output</a:t>
            </a:r>
            <a:r>
              <a:rPr sz="1600" spc="-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T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:</a:t>
            </a:r>
            <a:r>
              <a:rPr sz="1600" spc="-15" dirty="0">
                <a:latin typeface="Courier New"/>
                <a:cs typeface="Courier New"/>
              </a:rPr>
              <a:t> pohon)</a:t>
            </a:r>
            <a:endParaRPr sz="1600">
              <a:latin typeface="Courier New"/>
              <a:cs typeface="Courier New"/>
            </a:endParaRPr>
          </a:p>
          <a:p>
            <a:pPr marL="12700" marR="5080">
              <a:lnSpc>
                <a:spcPts val="1800"/>
              </a:lnSpc>
              <a:spcBef>
                <a:spcPts val="100"/>
              </a:spcBef>
            </a:pPr>
            <a:r>
              <a:rPr sz="1600" i="1" spc="-10" dirty="0">
                <a:latin typeface="Courier New"/>
                <a:cs typeface="Courier New"/>
              </a:rPr>
              <a:t>{</a:t>
            </a:r>
            <a:r>
              <a:rPr sz="1600" i="1" spc="13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Membentuk</a:t>
            </a:r>
            <a:r>
              <a:rPr sz="1600" i="1" spc="13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pohon</a:t>
            </a:r>
            <a:r>
              <a:rPr sz="1600" i="1" spc="140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merentang</a:t>
            </a:r>
            <a:r>
              <a:rPr sz="1600" i="1" spc="13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minimum</a:t>
            </a:r>
            <a:r>
              <a:rPr sz="1600" i="1" spc="140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T</a:t>
            </a:r>
            <a:r>
              <a:rPr sz="1600" i="1" spc="13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dari</a:t>
            </a:r>
            <a:r>
              <a:rPr sz="1600" i="1" spc="130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graf</a:t>
            </a:r>
            <a:r>
              <a:rPr sz="1600" i="1" spc="125" dirty="0">
                <a:latin typeface="Courier New"/>
                <a:cs typeface="Courier New"/>
              </a:rPr>
              <a:t> </a:t>
            </a:r>
            <a:r>
              <a:rPr sz="1600" i="1" spc="-5" dirty="0">
                <a:latin typeface="Courier New"/>
                <a:cs typeface="Courier New"/>
              </a:rPr>
              <a:t>terhubung- </a:t>
            </a:r>
            <a:r>
              <a:rPr sz="1600" i="1" spc="-944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berbobot</a:t>
            </a:r>
            <a:r>
              <a:rPr sz="1600" i="1" spc="-15" dirty="0">
                <a:latin typeface="Courier New"/>
                <a:cs typeface="Courier New"/>
              </a:rPr>
              <a:t> G.</a:t>
            </a:r>
            <a:endParaRPr sz="1600">
              <a:latin typeface="Courier New"/>
              <a:cs typeface="Courier New"/>
            </a:endParaRPr>
          </a:p>
          <a:p>
            <a:pPr marL="12700" marR="154940">
              <a:lnSpc>
                <a:spcPts val="1800"/>
              </a:lnSpc>
              <a:spcBef>
                <a:spcPts val="284"/>
              </a:spcBef>
            </a:pPr>
            <a:r>
              <a:rPr sz="1600" i="1" spc="-10" dirty="0">
                <a:latin typeface="Courier New"/>
                <a:cs typeface="Courier New"/>
              </a:rPr>
              <a:t>Masukan:</a:t>
            </a:r>
            <a:r>
              <a:rPr sz="1600" i="1" spc="-1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graf-berbobot</a:t>
            </a:r>
            <a:r>
              <a:rPr sz="1600" i="1" spc="-1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terhubung</a:t>
            </a:r>
            <a:r>
              <a:rPr sz="1600" i="1" spc="-1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G</a:t>
            </a:r>
            <a:r>
              <a:rPr sz="1600" i="1" spc="-1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=</a:t>
            </a:r>
            <a:r>
              <a:rPr sz="1600" i="1" spc="-1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(V,</a:t>
            </a:r>
            <a:r>
              <a:rPr sz="1600" i="1" spc="-1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E),</a:t>
            </a:r>
            <a:r>
              <a:rPr sz="1600" i="1" spc="-1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dengan</a:t>
            </a:r>
            <a:r>
              <a:rPr sz="1600" i="1" spc="25" dirty="0">
                <a:latin typeface="Courier New"/>
                <a:cs typeface="Courier New"/>
              </a:rPr>
              <a:t> </a:t>
            </a:r>
            <a:r>
              <a:rPr sz="1650" spc="-25" dirty="0">
                <a:latin typeface="Symbol"/>
                <a:cs typeface="Symbol"/>
              </a:rPr>
              <a:t></a:t>
            </a:r>
            <a:r>
              <a:rPr sz="1600" i="1" spc="-25" dirty="0">
                <a:latin typeface="Courier New"/>
                <a:cs typeface="Courier New"/>
              </a:rPr>
              <a:t>V</a:t>
            </a:r>
            <a:r>
              <a:rPr sz="1650" spc="-25" dirty="0">
                <a:latin typeface="Symbol"/>
                <a:cs typeface="Symbol"/>
              </a:rPr>
              <a:t></a:t>
            </a:r>
            <a:r>
              <a:rPr sz="1600" i="1" spc="-25" dirty="0">
                <a:latin typeface="Courier New"/>
                <a:cs typeface="Courier New"/>
              </a:rPr>
              <a:t>=</a:t>
            </a:r>
            <a:r>
              <a:rPr sz="1600" i="1" spc="-1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n </a:t>
            </a:r>
            <a:r>
              <a:rPr sz="1600" i="1" spc="-944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Keluaran:</a:t>
            </a:r>
            <a:r>
              <a:rPr sz="1600" i="1" spc="-1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pohon</a:t>
            </a:r>
            <a:r>
              <a:rPr sz="1600" i="1" spc="-1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rentang minimum</a:t>
            </a:r>
            <a:r>
              <a:rPr sz="1600" i="1" spc="-1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T</a:t>
            </a:r>
            <a:r>
              <a:rPr sz="1600" i="1" spc="-15" dirty="0">
                <a:latin typeface="Courier New"/>
                <a:cs typeface="Courier New"/>
              </a:rPr>
              <a:t> </a:t>
            </a:r>
            <a:r>
              <a:rPr sz="1600" i="1" spc="-10" dirty="0">
                <a:latin typeface="Courier New"/>
                <a:cs typeface="Courier New"/>
              </a:rPr>
              <a:t>= (V,</a:t>
            </a:r>
            <a:r>
              <a:rPr sz="1600" i="1" spc="-15" dirty="0">
                <a:latin typeface="Courier New"/>
                <a:cs typeface="Courier New"/>
              </a:rPr>
              <a:t> E’)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675"/>
              </a:lnSpc>
            </a:pPr>
            <a:r>
              <a:rPr sz="1600" i="1" spc="-10" dirty="0">
                <a:latin typeface="Courier New"/>
                <a:cs typeface="Courier New"/>
              </a:rPr>
              <a:t>}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b="1" spc="-15" dirty="0">
                <a:latin typeface="Courier New"/>
                <a:cs typeface="Courier New"/>
              </a:rPr>
              <a:t>Deklarasi</a:t>
            </a:r>
            <a:endParaRPr sz="1600">
              <a:latin typeface="Courier New"/>
              <a:cs typeface="Courier New"/>
            </a:endParaRPr>
          </a:p>
          <a:p>
            <a:pPr marL="254635">
              <a:lnSpc>
                <a:spcPts val="1880"/>
              </a:lnSpc>
            </a:pPr>
            <a:r>
              <a:rPr sz="1600" spc="-10" dirty="0">
                <a:latin typeface="Courier New"/>
                <a:cs typeface="Courier New"/>
              </a:rPr>
              <a:t>i,</a:t>
            </a:r>
            <a:r>
              <a:rPr sz="1600" spc="-20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p,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q,</a:t>
            </a:r>
            <a:r>
              <a:rPr sz="1600" spc="-20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u,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v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:</a:t>
            </a:r>
            <a:r>
              <a:rPr sz="1600" dirty="0">
                <a:latin typeface="Courier New"/>
                <a:cs typeface="Courier New"/>
              </a:rPr>
              <a:t> </a:t>
            </a:r>
            <a:r>
              <a:rPr sz="1600" u="sng" spc="-1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integer</a:t>
            </a:r>
            <a:endParaRPr sz="16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Courier New"/>
              <a:cs typeface="Courier New"/>
            </a:endParaRPr>
          </a:p>
          <a:p>
            <a:pPr marL="12700">
              <a:lnSpc>
                <a:spcPts val="1880"/>
              </a:lnSpc>
            </a:pPr>
            <a:r>
              <a:rPr sz="1600" b="1" spc="-15" dirty="0">
                <a:latin typeface="Courier New"/>
                <a:cs typeface="Courier New"/>
              </a:rPr>
              <a:t>Algoritma</a:t>
            </a:r>
            <a:endParaRPr sz="1600">
              <a:latin typeface="Courier New"/>
              <a:cs typeface="Courier New"/>
            </a:endParaRPr>
          </a:p>
          <a:p>
            <a:pPr marL="254635">
              <a:lnSpc>
                <a:spcPts val="1880"/>
              </a:lnSpc>
            </a:pPr>
            <a:r>
              <a:rPr sz="1600" spc="-10" dirty="0">
                <a:latin typeface="Courier New"/>
                <a:cs typeface="Courier New"/>
              </a:rPr>
              <a:t>Cari</a:t>
            </a:r>
            <a:r>
              <a:rPr sz="1600" spc="-20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sisi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(p,q)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dari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E</a:t>
            </a:r>
            <a:r>
              <a:rPr sz="1600" spc="-20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yang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berbobot</a:t>
            </a:r>
            <a:r>
              <a:rPr sz="1600" spc="-15" dirty="0">
                <a:latin typeface="Courier New"/>
                <a:cs typeface="Courier New"/>
              </a:rPr>
              <a:t> terkecil</a:t>
            </a:r>
            <a:endParaRPr sz="1600">
              <a:latin typeface="Courier New"/>
              <a:cs typeface="Courier New"/>
            </a:endParaRPr>
          </a:p>
          <a:p>
            <a:pPr marL="254635">
              <a:lnSpc>
                <a:spcPct val="100000"/>
              </a:lnSpc>
              <a:spcBef>
                <a:spcPts val="160"/>
              </a:spcBef>
            </a:pPr>
            <a:r>
              <a:rPr sz="1600" spc="-10" dirty="0">
                <a:latin typeface="Courier New"/>
                <a:cs typeface="Courier New"/>
              </a:rPr>
              <a:t>T</a:t>
            </a:r>
            <a:r>
              <a:rPr sz="1600" spc="-30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Symbol"/>
                <a:cs typeface="Symbol"/>
              </a:rPr>
              <a:t>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ourier New"/>
                <a:cs typeface="Courier New"/>
              </a:rPr>
              <a:t>{(p,q)}</a:t>
            </a:r>
            <a:endParaRPr sz="1600">
              <a:latin typeface="Courier New"/>
              <a:cs typeface="Courier New"/>
            </a:endParaRPr>
          </a:p>
          <a:p>
            <a:pPr marL="255270">
              <a:lnSpc>
                <a:spcPts val="1860"/>
              </a:lnSpc>
              <a:spcBef>
                <a:spcPts val="160"/>
              </a:spcBef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for</a:t>
            </a:r>
            <a:r>
              <a:rPr sz="1600" spc="-20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i</a:t>
            </a:r>
            <a:r>
              <a:rPr sz="1600" spc="-10" dirty="0">
                <a:latin typeface="Symbol"/>
                <a:cs typeface="Symbol"/>
              </a:rPr>
              <a:t></a:t>
            </a:r>
            <a:r>
              <a:rPr sz="1600" spc="-10" dirty="0">
                <a:latin typeface="Courier New"/>
                <a:cs typeface="Courier New"/>
              </a:rPr>
              <a:t>1</a:t>
            </a:r>
            <a:r>
              <a:rPr sz="1600" spc="-25" dirty="0">
                <a:latin typeface="Courier New"/>
                <a:cs typeface="Courier New"/>
              </a:rPr>
              <a:t>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to</a:t>
            </a:r>
            <a:r>
              <a:rPr sz="1600" spc="-20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n-2</a:t>
            </a:r>
            <a:r>
              <a:rPr sz="1600" spc="-25" dirty="0">
                <a:latin typeface="Courier New"/>
                <a:cs typeface="Courier New"/>
              </a:rPr>
              <a:t> </a:t>
            </a:r>
            <a:r>
              <a:rPr sz="1600" u="sng" spc="-1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do</a:t>
            </a:r>
            <a:endParaRPr sz="1600">
              <a:latin typeface="Courier New"/>
              <a:cs typeface="Courier New"/>
            </a:endParaRPr>
          </a:p>
          <a:p>
            <a:pPr marL="497205" marR="407034">
              <a:lnSpc>
                <a:spcPts val="1800"/>
              </a:lnSpc>
              <a:spcBef>
                <a:spcPts val="95"/>
              </a:spcBef>
            </a:pPr>
            <a:r>
              <a:rPr sz="1600" spc="-10" dirty="0">
                <a:latin typeface="Courier New"/>
                <a:cs typeface="Courier New"/>
              </a:rPr>
              <a:t>Pilih sisi (u,v) dari E yang bobotnya terkecil </a:t>
            </a:r>
            <a:r>
              <a:rPr sz="1600" spc="-15" dirty="0">
                <a:latin typeface="Courier New"/>
                <a:cs typeface="Courier New"/>
              </a:rPr>
              <a:t>namun </a:t>
            </a:r>
            <a:r>
              <a:rPr sz="1600" spc="-950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bersisian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dengan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simpul di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T</a:t>
            </a:r>
            <a:endParaRPr sz="1600">
              <a:latin typeface="Courier New"/>
              <a:cs typeface="Courier New"/>
            </a:endParaRPr>
          </a:p>
          <a:p>
            <a:pPr marL="255270" marR="4777740" indent="241935">
              <a:lnSpc>
                <a:spcPts val="1800"/>
              </a:lnSpc>
              <a:spcBef>
                <a:spcPts val="280"/>
              </a:spcBef>
            </a:pPr>
            <a:r>
              <a:rPr sz="1600" spc="-10" dirty="0">
                <a:latin typeface="Courier New"/>
                <a:cs typeface="Courier New"/>
              </a:rPr>
              <a:t>T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Symbol"/>
                <a:cs typeface="Symbol"/>
              </a:rPr>
              <a:t>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T</a:t>
            </a:r>
            <a:r>
              <a:rPr sz="1600" spc="-20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Symbol"/>
                <a:cs typeface="Symbol"/>
              </a:rPr>
              <a:t>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ourier New"/>
                <a:cs typeface="Courier New"/>
              </a:rPr>
              <a:t>{(u,v)} </a:t>
            </a:r>
            <a:r>
              <a:rPr sz="1600" spc="-950" dirty="0">
                <a:latin typeface="Courier New"/>
                <a:cs typeface="Courier New"/>
              </a:rPr>
              <a:t> </a:t>
            </a:r>
            <a:r>
              <a:rPr sz="1600" u="sng" spc="-1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endfor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5873" y="643068"/>
            <a:ext cx="7377430" cy="4356100"/>
            <a:chOff x="805873" y="643068"/>
            <a:chExt cx="7377430" cy="4356100"/>
          </a:xfrm>
        </p:grpSpPr>
        <p:sp>
          <p:nvSpPr>
            <p:cNvPr id="8" name="object 8"/>
            <p:cNvSpPr/>
            <p:nvPr/>
          </p:nvSpPr>
          <p:spPr>
            <a:xfrm>
              <a:off x="805873" y="64306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4">
                  <a:moveTo>
                    <a:pt x="7833" y="0"/>
                  </a:moveTo>
                  <a:lnTo>
                    <a:pt x="0" y="0"/>
                  </a:lnTo>
                  <a:lnTo>
                    <a:pt x="0" y="8238"/>
                  </a:lnTo>
                  <a:lnTo>
                    <a:pt x="7833" y="8238"/>
                  </a:lnTo>
                  <a:lnTo>
                    <a:pt x="7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2470" y="649794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4">
                  <a:moveTo>
                    <a:pt x="0" y="0"/>
                  </a:moveTo>
                  <a:lnTo>
                    <a:pt x="7009" y="0"/>
                  </a:lnTo>
                </a:path>
                <a:path w="7619" h="6984">
                  <a:moveTo>
                    <a:pt x="0" y="0"/>
                  </a:moveTo>
                  <a:lnTo>
                    <a:pt x="0" y="68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5873" y="64306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4">
                  <a:moveTo>
                    <a:pt x="7833" y="0"/>
                  </a:moveTo>
                  <a:lnTo>
                    <a:pt x="0" y="0"/>
                  </a:lnTo>
                  <a:lnTo>
                    <a:pt x="0" y="8238"/>
                  </a:lnTo>
                  <a:lnTo>
                    <a:pt x="7833" y="8238"/>
                  </a:lnTo>
                  <a:lnTo>
                    <a:pt x="7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2470" y="649794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4">
                  <a:moveTo>
                    <a:pt x="0" y="0"/>
                  </a:moveTo>
                  <a:lnTo>
                    <a:pt x="7009" y="0"/>
                  </a:lnTo>
                </a:path>
                <a:path w="7619" h="6984">
                  <a:moveTo>
                    <a:pt x="0" y="0"/>
                  </a:moveTo>
                  <a:lnTo>
                    <a:pt x="0" y="68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3707" y="643068"/>
              <a:ext cx="7364095" cy="8255"/>
            </a:xfrm>
            <a:custGeom>
              <a:avLst/>
              <a:gdLst/>
              <a:ahLst/>
              <a:cxnLst/>
              <a:rect l="l" t="t" r="r" b="b"/>
              <a:pathLst>
                <a:path w="7364095" h="8254">
                  <a:moveTo>
                    <a:pt x="7363656" y="0"/>
                  </a:moveTo>
                  <a:lnTo>
                    <a:pt x="0" y="0"/>
                  </a:lnTo>
                  <a:lnTo>
                    <a:pt x="0" y="8238"/>
                  </a:lnTo>
                  <a:lnTo>
                    <a:pt x="7363656" y="8238"/>
                  </a:lnTo>
                  <a:lnTo>
                    <a:pt x="7363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0303" y="649794"/>
              <a:ext cx="7362825" cy="0"/>
            </a:xfrm>
            <a:custGeom>
              <a:avLst/>
              <a:gdLst/>
              <a:ahLst/>
              <a:cxnLst/>
              <a:rect l="l" t="t" r="r" b="b"/>
              <a:pathLst>
                <a:path w="7362825">
                  <a:moveTo>
                    <a:pt x="0" y="0"/>
                  </a:moveTo>
                  <a:lnTo>
                    <a:pt x="736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5865" y="643076"/>
              <a:ext cx="7376795" cy="4342130"/>
            </a:xfrm>
            <a:custGeom>
              <a:avLst/>
              <a:gdLst/>
              <a:ahLst/>
              <a:cxnLst/>
              <a:rect l="l" t="t" r="r" b="b"/>
              <a:pathLst>
                <a:path w="7376795" h="4342130">
                  <a:moveTo>
                    <a:pt x="7835" y="8255"/>
                  </a:moveTo>
                  <a:lnTo>
                    <a:pt x="0" y="8255"/>
                  </a:lnTo>
                  <a:lnTo>
                    <a:pt x="0" y="4342130"/>
                  </a:lnTo>
                  <a:lnTo>
                    <a:pt x="7835" y="4342130"/>
                  </a:lnTo>
                  <a:lnTo>
                    <a:pt x="7835" y="8255"/>
                  </a:lnTo>
                  <a:close/>
                </a:path>
                <a:path w="7376795" h="4342130">
                  <a:moveTo>
                    <a:pt x="7376427" y="0"/>
                  </a:moveTo>
                  <a:lnTo>
                    <a:pt x="7371550" y="0"/>
                  </a:lnTo>
                  <a:lnTo>
                    <a:pt x="7371550" y="8242"/>
                  </a:lnTo>
                  <a:lnTo>
                    <a:pt x="7376427" y="8242"/>
                  </a:lnTo>
                  <a:lnTo>
                    <a:pt x="7376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470" y="658030"/>
              <a:ext cx="0" cy="4332605"/>
            </a:xfrm>
            <a:custGeom>
              <a:avLst/>
              <a:gdLst/>
              <a:ahLst/>
              <a:cxnLst/>
              <a:rect l="l" t="t" r="r" b="b"/>
              <a:pathLst>
                <a:path h="4332605">
                  <a:moveTo>
                    <a:pt x="0" y="0"/>
                  </a:moveTo>
                  <a:lnTo>
                    <a:pt x="0" y="43325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5873" y="498519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4">
                  <a:moveTo>
                    <a:pt x="7833" y="0"/>
                  </a:moveTo>
                  <a:lnTo>
                    <a:pt x="0" y="0"/>
                  </a:lnTo>
                  <a:lnTo>
                    <a:pt x="0" y="7826"/>
                  </a:lnTo>
                  <a:lnTo>
                    <a:pt x="7833" y="7826"/>
                  </a:lnTo>
                  <a:lnTo>
                    <a:pt x="7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2470" y="4991790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0" y="0"/>
                  </a:moveTo>
                  <a:lnTo>
                    <a:pt x="7009" y="0"/>
                  </a:lnTo>
                </a:path>
                <a:path w="7619" h="7620">
                  <a:moveTo>
                    <a:pt x="0" y="0"/>
                  </a:moveTo>
                  <a:lnTo>
                    <a:pt x="0" y="69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5873" y="498519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4">
                  <a:moveTo>
                    <a:pt x="7833" y="0"/>
                  </a:moveTo>
                  <a:lnTo>
                    <a:pt x="0" y="0"/>
                  </a:lnTo>
                  <a:lnTo>
                    <a:pt x="0" y="7826"/>
                  </a:lnTo>
                  <a:lnTo>
                    <a:pt x="7833" y="7826"/>
                  </a:lnTo>
                  <a:lnTo>
                    <a:pt x="78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2470" y="4991790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0" y="0"/>
                  </a:moveTo>
                  <a:lnTo>
                    <a:pt x="7009" y="0"/>
                  </a:lnTo>
                </a:path>
                <a:path w="7619" h="7620">
                  <a:moveTo>
                    <a:pt x="0" y="0"/>
                  </a:moveTo>
                  <a:lnTo>
                    <a:pt x="0" y="69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3707" y="4985191"/>
              <a:ext cx="7364095" cy="8255"/>
            </a:xfrm>
            <a:custGeom>
              <a:avLst/>
              <a:gdLst/>
              <a:ahLst/>
              <a:cxnLst/>
              <a:rect l="l" t="t" r="r" b="b"/>
              <a:pathLst>
                <a:path w="7364095" h="8254">
                  <a:moveTo>
                    <a:pt x="7363656" y="0"/>
                  </a:moveTo>
                  <a:lnTo>
                    <a:pt x="0" y="0"/>
                  </a:lnTo>
                  <a:lnTo>
                    <a:pt x="0" y="7826"/>
                  </a:lnTo>
                  <a:lnTo>
                    <a:pt x="7363656" y="7826"/>
                  </a:lnTo>
                  <a:lnTo>
                    <a:pt x="7363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0303" y="4991790"/>
              <a:ext cx="7362825" cy="0"/>
            </a:xfrm>
            <a:custGeom>
              <a:avLst/>
              <a:gdLst/>
              <a:ahLst/>
              <a:cxnLst/>
              <a:rect l="l" t="t" r="r" b="b"/>
              <a:pathLst>
                <a:path w="7362825">
                  <a:moveTo>
                    <a:pt x="0" y="0"/>
                  </a:moveTo>
                  <a:lnTo>
                    <a:pt x="736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77416" y="651331"/>
              <a:ext cx="5080" cy="4342130"/>
            </a:xfrm>
            <a:custGeom>
              <a:avLst/>
              <a:gdLst/>
              <a:ahLst/>
              <a:cxnLst/>
              <a:rect l="l" t="t" r="r" b="b"/>
              <a:pathLst>
                <a:path w="5079" h="4342130">
                  <a:moveTo>
                    <a:pt x="4876" y="0"/>
                  </a:moveTo>
                  <a:lnTo>
                    <a:pt x="0" y="0"/>
                  </a:lnTo>
                  <a:lnTo>
                    <a:pt x="0" y="4333862"/>
                  </a:lnTo>
                  <a:lnTo>
                    <a:pt x="0" y="4341685"/>
                  </a:lnTo>
                  <a:lnTo>
                    <a:pt x="4876" y="4341685"/>
                  </a:lnTo>
                  <a:lnTo>
                    <a:pt x="4876" y="4333875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39419" y="5347817"/>
            <a:ext cx="397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Komplesitas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algoritma: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(n</a:t>
            </a:r>
            <a:r>
              <a:rPr sz="2400" spc="-7" baseline="2430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39134" y="6475107"/>
            <a:ext cx="1664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Rinaldi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M/IF2120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Matdis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67</a:t>
            </a:fld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4552" y="6423659"/>
            <a:ext cx="1850136" cy="3474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57244" y="428244"/>
            <a:ext cx="4805680" cy="5943600"/>
            <a:chOff x="3857244" y="428244"/>
            <a:chExt cx="4805680" cy="5943600"/>
          </a:xfrm>
        </p:grpSpPr>
        <p:sp>
          <p:nvSpPr>
            <p:cNvPr id="5" name="object 5"/>
            <p:cNvSpPr/>
            <p:nvPr/>
          </p:nvSpPr>
          <p:spPr>
            <a:xfrm>
              <a:off x="3857244" y="428244"/>
              <a:ext cx="4805680" cy="5943600"/>
            </a:xfrm>
            <a:custGeom>
              <a:avLst/>
              <a:gdLst/>
              <a:ahLst/>
              <a:cxnLst/>
              <a:rect l="l" t="t" r="r" b="b"/>
              <a:pathLst>
                <a:path w="4805680" h="5943600">
                  <a:moveTo>
                    <a:pt x="4805172" y="0"/>
                  </a:moveTo>
                  <a:lnTo>
                    <a:pt x="0" y="0"/>
                  </a:lnTo>
                  <a:lnTo>
                    <a:pt x="0" y="5943600"/>
                  </a:lnTo>
                  <a:lnTo>
                    <a:pt x="4805172" y="5943600"/>
                  </a:lnTo>
                  <a:lnTo>
                    <a:pt x="48051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7022" y="1627703"/>
              <a:ext cx="853440" cy="851535"/>
            </a:xfrm>
            <a:custGeom>
              <a:avLst/>
              <a:gdLst/>
              <a:ahLst/>
              <a:cxnLst/>
              <a:rect l="l" t="t" r="r" b="b"/>
              <a:pathLst>
                <a:path w="853440" h="851535">
                  <a:moveTo>
                    <a:pt x="0" y="0"/>
                  </a:moveTo>
                  <a:lnTo>
                    <a:pt x="853147" y="0"/>
                  </a:lnTo>
                  <a:lnTo>
                    <a:pt x="798651" y="22466"/>
                  </a:lnTo>
                  <a:lnTo>
                    <a:pt x="746138" y="51058"/>
                  </a:lnTo>
                  <a:lnTo>
                    <a:pt x="694983" y="81691"/>
                  </a:lnTo>
                  <a:lnTo>
                    <a:pt x="647273" y="116917"/>
                  </a:lnTo>
                  <a:lnTo>
                    <a:pt x="601755" y="155456"/>
                  </a:lnTo>
                  <a:lnTo>
                    <a:pt x="559786" y="196307"/>
                  </a:lnTo>
                  <a:lnTo>
                    <a:pt x="519802" y="240459"/>
                  </a:lnTo>
                  <a:lnTo>
                    <a:pt x="483471" y="288195"/>
                  </a:lnTo>
                  <a:lnTo>
                    <a:pt x="451734" y="338233"/>
                  </a:lnTo>
                  <a:lnTo>
                    <a:pt x="423024" y="390312"/>
                  </a:lnTo>
                  <a:lnTo>
                    <a:pt x="398177" y="443662"/>
                  </a:lnTo>
                  <a:lnTo>
                    <a:pt x="377715" y="499303"/>
                  </a:lnTo>
                  <a:lnTo>
                    <a:pt x="360593" y="556236"/>
                  </a:lnTo>
                  <a:lnTo>
                    <a:pt x="347961" y="613919"/>
                  </a:lnTo>
                  <a:lnTo>
                    <a:pt x="340027" y="673143"/>
                  </a:lnTo>
                  <a:lnTo>
                    <a:pt x="335433" y="732118"/>
                  </a:lnTo>
                  <a:lnTo>
                    <a:pt x="336686" y="792102"/>
                  </a:lnTo>
                  <a:lnTo>
                    <a:pt x="341384" y="8513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28146" y="2684267"/>
              <a:ext cx="1334135" cy="854075"/>
            </a:xfrm>
            <a:custGeom>
              <a:avLst/>
              <a:gdLst/>
              <a:ahLst/>
              <a:cxnLst/>
              <a:rect l="l" t="t" r="r" b="b"/>
              <a:pathLst>
                <a:path w="1334134" h="854075">
                  <a:moveTo>
                    <a:pt x="0" y="0"/>
                  </a:moveTo>
                  <a:lnTo>
                    <a:pt x="833422" y="0"/>
                  </a:lnTo>
                  <a:lnTo>
                    <a:pt x="780037" y="23250"/>
                  </a:lnTo>
                  <a:lnTo>
                    <a:pt x="728841" y="49836"/>
                  </a:lnTo>
                  <a:lnTo>
                    <a:pt x="679000" y="81010"/>
                  </a:lnTo>
                  <a:lnTo>
                    <a:pt x="632183" y="114270"/>
                  </a:lnTo>
                  <a:lnTo>
                    <a:pt x="587660" y="152012"/>
                  </a:lnTo>
                  <a:lnTo>
                    <a:pt x="546787" y="193195"/>
                  </a:lnTo>
                  <a:lnTo>
                    <a:pt x="507894" y="236359"/>
                  </a:lnTo>
                  <a:lnTo>
                    <a:pt x="472339" y="281817"/>
                  </a:lnTo>
                  <a:lnTo>
                    <a:pt x="441162" y="330716"/>
                  </a:lnTo>
                  <a:lnTo>
                    <a:pt x="413322" y="381804"/>
                  </a:lnTo>
                  <a:lnTo>
                    <a:pt x="389028" y="433934"/>
                  </a:lnTo>
                  <a:lnTo>
                    <a:pt x="368799" y="488359"/>
                  </a:lnTo>
                  <a:lnTo>
                    <a:pt x="352221" y="545077"/>
                  </a:lnTo>
                  <a:lnTo>
                    <a:pt x="339917" y="601482"/>
                  </a:lnTo>
                  <a:lnTo>
                    <a:pt x="332201" y="658200"/>
                  </a:lnTo>
                  <a:lnTo>
                    <a:pt x="327926" y="717003"/>
                  </a:lnTo>
                  <a:lnTo>
                    <a:pt x="328864" y="774764"/>
                  </a:lnTo>
                  <a:lnTo>
                    <a:pt x="333244" y="832524"/>
                  </a:lnTo>
                </a:path>
                <a:path w="1334134" h="854075">
                  <a:moveTo>
                    <a:pt x="1333706" y="166400"/>
                  </a:moveTo>
                  <a:lnTo>
                    <a:pt x="1321402" y="223118"/>
                  </a:lnTo>
                  <a:lnTo>
                    <a:pt x="1305761" y="279524"/>
                  </a:lnTo>
                  <a:lnTo>
                    <a:pt x="1285846" y="335303"/>
                  </a:lnTo>
                  <a:lnTo>
                    <a:pt x="1262281" y="388372"/>
                  </a:lnTo>
                  <a:lnTo>
                    <a:pt x="1234754" y="439564"/>
                  </a:lnTo>
                  <a:lnTo>
                    <a:pt x="1203473" y="489610"/>
                  </a:lnTo>
                  <a:lnTo>
                    <a:pt x="1168960" y="536110"/>
                  </a:lnTo>
                  <a:lnTo>
                    <a:pt x="1131424" y="580525"/>
                  </a:lnTo>
                  <a:lnTo>
                    <a:pt x="1090237" y="622751"/>
                  </a:lnTo>
                  <a:lnTo>
                    <a:pt x="1046757" y="661536"/>
                  </a:lnTo>
                  <a:lnTo>
                    <a:pt x="1001191" y="697089"/>
                  </a:lnTo>
                  <a:lnTo>
                    <a:pt x="952393" y="730349"/>
                  </a:lnTo>
                  <a:lnTo>
                    <a:pt x="901197" y="759229"/>
                  </a:lnTo>
                  <a:lnTo>
                    <a:pt x="849063" y="783730"/>
                  </a:lnTo>
                  <a:lnTo>
                    <a:pt x="794634" y="805938"/>
                  </a:lnTo>
                  <a:lnTo>
                    <a:pt x="737808" y="822515"/>
                  </a:lnTo>
                  <a:lnTo>
                    <a:pt x="681294" y="836903"/>
                  </a:lnTo>
                  <a:lnTo>
                    <a:pt x="623529" y="845766"/>
                  </a:lnTo>
                  <a:lnTo>
                    <a:pt x="565764" y="851396"/>
                  </a:lnTo>
                  <a:lnTo>
                    <a:pt x="506643" y="853481"/>
                  </a:lnTo>
                  <a:lnTo>
                    <a:pt x="448878" y="850145"/>
                  </a:lnTo>
                  <a:lnTo>
                    <a:pt x="391009" y="843472"/>
                  </a:lnTo>
                  <a:lnTo>
                    <a:pt x="333244" y="8325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1255" y="4009635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20228" y="0"/>
                  </a:moveTo>
                  <a:lnTo>
                    <a:pt x="13346" y="0"/>
                  </a:lnTo>
                  <a:lnTo>
                    <a:pt x="6673" y="3336"/>
                  </a:lnTo>
                  <a:lnTo>
                    <a:pt x="1355" y="8757"/>
                  </a:lnTo>
                  <a:lnTo>
                    <a:pt x="0" y="15430"/>
                  </a:lnTo>
                  <a:lnTo>
                    <a:pt x="1355" y="23250"/>
                  </a:lnTo>
                  <a:lnTo>
                    <a:pt x="6673" y="28880"/>
                  </a:lnTo>
                  <a:lnTo>
                    <a:pt x="13346" y="32216"/>
                  </a:lnTo>
                  <a:lnTo>
                    <a:pt x="20228" y="32216"/>
                  </a:lnTo>
                  <a:lnTo>
                    <a:pt x="26901" y="28880"/>
                  </a:lnTo>
                  <a:lnTo>
                    <a:pt x="32219" y="23250"/>
                  </a:lnTo>
                  <a:lnTo>
                    <a:pt x="33574" y="15430"/>
                  </a:lnTo>
                  <a:lnTo>
                    <a:pt x="32219" y="8757"/>
                  </a:lnTo>
                  <a:lnTo>
                    <a:pt x="26901" y="3336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1255" y="4009635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15430"/>
                  </a:moveTo>
                  <a:lnTo>
                    <a:pt x="1355" y="8757"/>
                  </a:lnTo>
                  <a:lnTo>
                    <a:pt x="6673" y="3336"/>
                  </a:lnTo>
                  <a:lnTo>
                    <a:pt x="13346" y="0"/>
                  </a:lnTo>
                  <a:lnTo>
                    <a:pt x="20228" y="0"/>
                  </a:lnTo>
                  <a:lnTo>
                    <a:pt x="26901" y="3336"/>
                  </a:lnTo>
                  <a:lnTo>
                    <a:pt x="32219" y="8757"/>
                  </a:lnTo>
                  <a:lnTo>
                    <a:pt x="33574" y="15430"/>
                  </a:lnTo>
                  <a:lnTo>
                    <a:pt x="32219" y="23250"/>
                  </a:lnTo>
                  <a:lnTo>
                    <a:pt x="26901" y="28880"/>
                  </a:lnTo>
                  <a:lnTo>
                    <a:pt x="20228" y="32216"/>
                  </a:lnTo>
                  <a:lnTo>
                    <a:pt x="13346" y="32216"/>
                  </a:lnTo>
                  <a:lnTo>
                    <a:pt x="6673" y="28880"/>
                  </a:lnTo>
                  <a:lnTo>
                    <a:pt x="1355" y="23250"/>
                  </a:lnTo>
                  <a:lnTo>
                    <a:pt x="0" y="15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44990" y="4009635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19915" y="0"/>
                  </a:moveTo>
                  <a:lnTo>
                    <a:pt x="13346" y="0"/>
                  </a:lnTo>
                  <a:lnTo>
                    <a:pt x="6673" y="3336"/>
                  </a:lnTo>
                  <a:lnTo>
                    <a:pt x="1042" y="8757"/>
                  </a:lnTo>
                  <a:lnTo>
                    <a:pt x="0" y="15430"/>
                  </a:lnTo>
                  <a:lnTo>
                    <a:pt x="1042" y="23250"/>
                  </a:lnTo>
                  <a:lnTo>
                    <a:pt x="6673" y="28880"/>
                  </a:lnTo>
                  <a:lnTo>
                    <a:pt x="13346" y="32216"/>
                  </a:lnTo>
                  <a:lnTo>
                    <a:pt x="19915" y="32216"/>
                  </a:lnTo>
                  <a:lnTo>
                    <a:pt x="26588" y="28880"/>
                  </a:lnTo>
                  <a:lnTo>
                    <a:pt x="32219" y="23250"/>
                  </a:lnTo>
                  <a:lnTo>
                    <a:pt x="33261" y="15430"/>
                  </a:lnTo>
                  <a:lnTo>
                    <a:pt x="32219" y="8757"/>
                  </a:lnTo>
                  <a:lnTo>
                    <a:pt x="26588" y="3336"/>
                  </a:lnTo>
                  <a:lnTo>
                    <a:pt x="19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28146" y="4009635"/>
              <a:ext cx="1334135" cy="869315"/>
            </a:xfrm>
            <a:custGeom>
              <a:avLst/>
              <a:gdLst/>
              <a:ahLst/>
              <a:cxnLst/>
              <a:rect l="l" t="t" r="r" b="b"/>
              <a:pathLst>
                <a:path w="1334134" h="869314">
                  <a:moveTo>
                    <a:pt x="816844" y="15430"/>
                  </a:moveTo>
                  <a:lnTo>
                    <a:pt x="817886" y="8757"/>
                  </a:lnTo>
                  <a:lnTo>
                    <a:pt x="823517" y="3336"/>
                  </a:lnTo>
                  <a:lnTo>
                    <a:pt x="830190" y="0"/>
                  </a:lnTo>
                  <a:lnTo>
                    <a:pt x="836759" y="0"/>
                  </a:lnTo>
                  <a:lnTo>
                    <a:pt x="843432" y="3336"/>
                  </a:lnTo>
                  <a:lnTo>
                    <a:pt x="849063" y="8757"/>
                  </a:lnTo>
                  <a:lnTo>
                    <a:pt x="850105" y="15430"/>
                  </a:lnTo>
                  <a:lnTo>
                    <a:pt x="849063" y="23250"/>
                  </a:lnTo>
                  <a:lnTo>
                    <a:pt x="843432" y="28880"/>
                  </a:lnTo>
                  <a:lnTo>
                    <a:pt x="836759" y="32216"/>
                  </a:lnTo>
                  <a:lnTo>
                    <a:pt x="830190" y="32216"/>
                  </a:lnTo>
                  <a:lnTo>
                    <a:pt x="823517" y="28880"/>
                  </a:lnTo>
                  <a:lnTo>
                    <a:pt x="817886" y="23250"/>
                  </a:lnTo>
                  <a:lnTo>
                    <a:pt x="816844" y="15430"/>
                  </a:lnTo>
                  <a:close/>
                </a:path>
                <a:path w="1334134" h="869314">
                  <a:moveTo>
                    <a:pt x="0" y="15430"/>
                  </a:moveTo>
                  <a:lnTo>
                    <a:pt x="833422" y="15430"/>
                  </a:lnTo>
                </a:path>
                <a:path w="1334134" h="869314">
                  <a:moveTo>
                    <a:pt x="0" y="348544"/>
                  </a:moveTo>
                  <a:lnTo>
                    <a:pt x="333244" y="848164"/>
                  </a:lnTo>
                </a:path>
                <a:path w="1334134" h="869314">
                  <a:moveTo>
                    <a:pt x="833422" y="15430"/>
                  </a:moveTo>
                  <a:lnTo>
                    <a:pt x="780037" y="38889"/>
                  </a:lnTo>
                  <a:lnTo>
                    <a:pt x="728841" y="65475"/>
                  </a:lnTo>
                  <a:lnTo>
                    <a:pt x="679000" y="96650"/>
                  </a:lnTo>
                  <a:lnTo>
                    <a:pt x="632183" y="130847"/>
                  </a:lnTo>
                  <a:lnTo>
                    <a:pt x="587660" y="167651"/>
                  </a:lnTo>
                  <a:lnTo>
                    <a:pt x="546787" y="208522"/>
                  </a:lnTo>
                  <a:lnTo>
                    <a:pt x="507894" y="251999"/>
                  </a:lnTo>
                  <a:lnTo>
                    <a:pt x="472339" y="298499"/>
                  </a:lnTo>
                  <a:lnTo>
                    <a:pt x="441162" y="347293"/>
                  </a:lnTo>
                  <a:lnTo>
                    <a:pt x="413322" y="397339"/>
                  </a:lnTo>
                  <a:lnTo>
                    <a:pt x="389028" y="450512"/>
                  </a:lnTo>
                  <a:lnTo>
                    <a:pt x="368799" y="504936"/>
                  </a:lnTo>
                  <a:lnTo>
                    <a:pt x="352221" y="560403"/>
                  </a:lnTo>
                  <a:lnTo>
                    <a:pt x="339917" y="617121"/>
                  </a:lnTo>
                  <a:lnTo>
                    <a:pt x="332201" y="674882"/>
                  </a:lnTo>
                  <a:lnTo>
                    <a:pt x="327926" y="732642"/>
                  </a:lnTo>
                  <a:lnTo>
                    <a:pt x="328864" y="790403"/>
                  </a:lnTo>
                  <a:lnTo>
                    <a:pt x="333244" y="848164"/>
                  </a:lnTo>
                </a:path>
                <a:path w="1334134" h="869314">
                  <a:moveTo>
                    <a:pt x="1333706" y="181935"/>
                  </a:moveTo>
                  <a:lnTo>
                    <a:pt x="1321402" y="239696"/>
                  </a:lnTo>
                  <a:lnTo>
                    <a:pt x="1305761" y="295163"/>
                  </a:lnTo>
                  <a:lnTo>
                    <a:pt x="1285846" y="350630"/>
                  </a:lnTo>
                  <a:lnTo>
                    <a:pt x="1262281" y="404011"/>
                  </a:lnTo>
                  <a:lnTo>
                    <a:pt x="1234754" y="455099"/>
                  </a:lnTo>
                  <a:lnTo>
                    <a:pt x="1203473" y="504936"/>
                  </a:lnTo>
                  <a:lnTo>
                    <a:pt x="1168960" y="552792"/>
                  </a:lnTo>
                  <a:lnTo>
                    <a:pt x="1131424" y="597207"/>
                  </a:lnTo>
                  <a:lnTo>
                    <a:pt x="1090237" y="638390"/>
                  </a:lnTo>
                  <a:lnTo>
                    <a:pt x="1046757" y="678218"/>
                  </a:lnTo>
                  <a:lnTo>
                    <a:pt x="1001191" y="713771"/>
                  </a:lnTo>
                  <a:lnTo>
                    <a:pt x="952393" y="745883"/>
                  </a:lnTo>
                  <a:lnTo>
                    <a:pt x="901197" y="774764"/>
                  </a:lnTo>
                  <a:lnTo>
                    <a:pt x="849063" y="800308"/>
                  </a:lnTo>
                  <a:lnTo>
                    <a:pt x="794634" y="821264"/>
                  </a:lnTo>
                  <a:lnTo>
                    <a:pt x="737808" y="839197"/>
                  </a:lnTo>
                  <a:lnTo>
                    <a:pt x="681294" y="852438"/>
                  </a:lnTo>
                  <a:lnTo>
                    <a:pt x="623529" y="862447"/>
                  </a:lnTo>
                  <a:lnTo>
                    <a:pt x="565764" y="868077"/>
                  </a:lnTo>
                  <a:lnTo>
                    <a:pt x="506643" y="869120"/>
                  </a:lnTo>
                  <a:lnTo>
                    <a:pt x="448878" y="865784"/>
                  </a:lnTo>
                  <a:lnTo>
                    <a:pt x="391009" y="859111"/>
                  </a:lnTo>
                  <a:lnTo>
                    <a:pt x="333244" y="8481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70381" y="5341716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19915" y="0"/>
                  </a:moveTo>
                  <a:lnTo>
                    <a:pt x="11990" y="0"/>
                  </a:lnTo>
                  <a:lnTo>
                    <a:pt x="5317" y="3325"/>
                  </a:lnTo>
                  <a:lnTo>
                    <a:pt x="1042" y="8695"/>
                  </a:lnTo>
                  <a:lnTo>
                    <a:pt x="0" y="15336"/>
                  </a:lnTo>
                  <a:lnTo>
                    <a:pt x="1042" y="23250"/>
                  </a:lnTo>
                  <a:lnTo>
                    <a:pt x="5317" y="28880"/>
                  </a:lnTo>
                  <a:lnTo>
                    <a:pt x="11990" y="32195"/>
                  </a:lnTo>
                  <a:lnTo>
                    <a:pt x="19915" y="32195"/>
                  </a:lnTo>
                  <a:lnTo>
                    <a:pt x="26588" y="28880"/>
                  </a:lnTo>
                  <a:lnTo>
                    <a:pt x="30967" y="23250"/>
                  </a:lnTo>
                  <a:lnTo>
                    <a:pt x="33261" y="15336"/>
                  </a:lnTo>
                  <a:lnTo>
                    <a:pt x="30967" y="8695"/>
                  </a:lnTo>
                  <a:lnTo>
                    <a:pt x="26588" y="3325"/>
                  </a:lnTo>
                  <a:lnTo>
                    <a:pt x="19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70381" y="5341716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15336"/>
                  </a:moveTo>
                  <a:lnTo>
                    <a:pt x="1042" y="8695"/>
                  </a:lnTo>
                  <a:lnTo>
                    <a:pt x="5317" y="3325"/>
                  </a:lnTo>
                  <a:lnTo>
                    <a:pt x="11990" y="0"/>
                  </a:lnTo>
                  <a:lnTo>
                    <a:pt x="19915" y="0"/>
                  </a:lnTo>
                  <a:lnTo>
                    <a:pt x="26588" y="3325"/>
                  </a:lnTo>
                  <a:lnTo>
                    <a:pt x="30967" y="8695"/>
                  </a:lnTo>
                  <a:lnTo>
                    <a:pt x="33261" y="15336"/>
                  </a:lnTo>
                  <a:lnTo>
                    <a:pt x="30967" y="23250"/>
                  </a:lnTo>
                  <a:lnTo>
                    <a:pt x="26588" y="28880"/>
                  </a:lnTo>
                  <a:lnTo>
                    <a:pt x="19915" y="32195"/>
                  </a:lnTo>
                  <a:lnTo>
                    <a:pt x="11990" y="32195"/>
                  </a:lnTo>
                  <a:lnTo>
                    <a:pt x="5317" y="28880"/>
                  </a:lnTo>
                  <a:lnTo>
                    <a:pt x="1042" y="23250"/>
                  </a:lnTo>
                  <a:lnTo>
                    <a:pt x="0" y="153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03804" y="5341716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19915" y="0"/>
                  </a:moveTo>
                  <a:lnTo>
                    <a:pt x="12303" y="0"/>
                  </a:lnTo>
                  <a:lnTo>
                    <a:pt x="5630" y="3325"/>
                  </a:lnTo>
                  <a:lnTo>
                    <a:pt x="1042" y="8695"/>
                  </a:lnTo>
                  <a:lnTo>
                    <a:pt x="0" y="15336"/>
                  </a:lnTo>
                  <a:lnTo>
                    <a:pt x="1042" y="23250"/>
                  </a:lnTo>
                  <a:lnTo>
                    <a:pt x="5630" y="28880"/>
                  </a:lnTo>
                  <a:lnTo>
                    <a:pt x="12303" y="32195"/>
                  </a:lnTo>
                  <a:lnTo>
                    <a:pt x="19915" y="32195"/>
                  </a:lnTo>
                  <a:lnTo>
                    <a:pt x="26588" y="28880"/>
                  </a:lnTo>
                  <a:lnTo>
                    <a:pt x="31176" y="23250"/>
                  </a:lnTo>
                  <a:lnTo>
                    <a:pt x="33261" y="15336"/>
                  </a:lnTo>
                  <a:lnTo>
                    <a:pt x="31176" y="8695"/>
                  </a:lnTo>
                  <a:lnTo>
                    <a:pt x="26588" y="3325"/>
                  </a:lnTo>
                  <a:lnTo>
                    <a:pt x="19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86960" y="5341716"/>
              <a:ext cx="1334135" cy="869315"/>
            </a:xfrm>
            <a:custGeom>
              <a:avLst/>
              <a:gdLst/>
              <a:ahLst/>
              <a:cxnLst/>
              <a:rect l="l" t="t" r="r" b="b"/>
              <a:pathLst>
                <a:path w="1334134" h="869314">
                  <a:moveTo>
                    <a:pt x="816844" y="15336"/>
                  </a:moveTo>
                  <a:lnTo>
                    <a:pt x="817886" y="8695"/>
                  </a:lnTo>
                  <a:lnTo>
                    <a:pt x="822474" y="3325"/>
                  </a:lnTo>
                  <a:lnTo>
                    <a:pt x="829147" y="0"/>
                  </a:lnTo>
                  <a:lnTo>
                    <a:pt x="836759" y="0"/>
                  </a:lnTo>
                  <a:lnTo>
                    <a:pt x="843432" y="3325"/>
                  </a:lnTo>
                  <a:lnTo>
                    <a:pt x="848020" y="8695"/>
                  </a:lnTo>
                  <a:lnTo>
                    <a:pt x="850105" y="15336"/>
                  </a:lnTo>
                  <a:lnTo>
                    <a:pt x="848020" y="23250"/>
                  </a:lnTo>
                  <a:lnTo>
                    <a:pt x="843432" y="28880"/>
                  </a:lnTo>
                  <a:lnTo>
                    <a:pt x="836759" y="32195"/>
                  </a:lnTo>
                  <a:lnTo>
                    <a:pt x="829147" y="32195"/>
                  </a:lnTo>
                  <a:lnTo>
                    <a:pt x="822474" y="28880"/>
                  </a:lnTo>
                  <a:lnTo>
                    <a:pt x="817886" y="23250"/>
                  </a:lnTo>
                  <a:lnTo>
                    <a:pt x="816844" y="15336"/>
                  </a:lnTo>
                  <a:close/>
                </a:path>
                <a:path w="1334134" h="869314">
                  <a:moveTo>
                    <a:pt x="0" y="15336"/>
                  </a:moveTo>
                  <a:lnTo>
                    <a:pt x="833527" y="15336"/>
                  </a:lnTo>
                </a:path>
                <a:path w="1334134" h="869314">
                  <a:moveTo>
                    <a:pt x="1333706" y="181935"/>
                  </a:moveTo>
                  <a:lnTo>
                    <a:pt x="916838" y="431839"/>
                  </a:lnTo>
                </a:path>
                <a:path w="1334134" h="869314">
                  <a:moveTo>
                    <a:pt x="0" y="348534"/>
                  </a:moveTo>
                  <a:lnTo>
                    <a:pt x="333244" y="848080"/>
                  </a:lnTo>
                </a:path>
                <a:path w="1334134" h="869314">
                  <a:moveTo>
                    <a:pt x="833527" y="15336"/>
                  </a:moveTo>
                  <a:lnTo>
                    <a:pt x="780245" y="38837"/>
                  </a:lnTo>
                  <a:lnTo>
                    <a:pt x="727902" y="65413"/>
                  </a:lnTo>
                  <a:lnTo>
                    <a:pt x="679000" y="96587"/>
                  </a:lnTo>
                  <a:lnTo>
                    <a:pt x="631245" y="130826"/>
                  </a:lnTo>
                  <a:lnTo>
                    <a:pt x="587973" y="167620"/>
                  </a:lnTo>
                  <a:lnTo>
                    <a:pt x="545744" y="208511"/>
                  </a:lnTo>
                  <a:lnTo>
                    <a:pt x="507894" y="251946"/>
                  </a:lnTo>
                  <a:lnTo>
                    <a:pt x="472339" y="298447"/>
                  </a:lnTo>
                  <a:lnTo>
                    <a:pt x="440119" y="347252"/>
                  </a:lnTo>
                  <a:lnTo>
                    <a:pt x="412280" y="397339"/>
                  </a:lnTo>
                  <a:lnTo>
                    <a:pt x="387776" y="450491"/>
                  </a:lnTo>
                  <a:lnTo>
                    <a:pt x="367757" y="504915"/>
                  </a:lnTo>
                  <a:lnTo>
                    <a:pt x="351178" y="560361"/>
                  </a:lnTo>
                  <a:lnTo>
                    <a:pt x="338874" y="617090"/>
                  </a:lnTo>
                  <a:lnTo>
                    <a:pt x="331262" y="674840"/>
                  </a:lnTo>
                  <a:lnTo>
                    <a:pt x="327926" y="732580"/>
                  </a:lnTo>
                  <a:lnTo>
                    <a:pt x="327926" y="790330"/>
                  </a:lnTo>
                  <a:lnTo>
                    <a:pt x="333244" y="848080"/>
                  </a:lnTo>
                </a:path>
                <a:path w="1334134" h="869314">
                  <a:moveTo>
                    <a:pt x="1333706" y="181935"/>
                  </a:moveTo>
                  <a:lnTo>
                    <a:pt x="1321402" y="239685"/>
                  </a:lnTo>
                  <a:lnTo>
                    <a:pt x="1304823" y="295131"/>
                  </a:lnTo>
                  <a:lnTo>
                    <a:pt x="1284803" y="350577"/>
                  </a:lnTo>
                  <a:lnTo>
                    <a:pt x="1261343" y="403980"/>
                  </a:lnTo>
                  <a:lnTo>
                    <a:pt x="1233712" y="455089"/>
                  </a:lnTo>
                  <a:lnTo>
                    <a:pt x="1202535" y="504915"/>
                  </a:lnTo>
                  <a:lnTo>
                    <a:pt x="1168022" y="552698"/>
                  </a:lnTo>
                  <a:lnTo>
                    <a:pt x="1131424" y="597155"/>
                  </a:lnTo>
                  <a:lnTo>
                    <a:pt x="1090237" y="638296"/>
                  </a:lnTo>
                  <a:lnTo>
                    <a:pt x="1046966" y="678155"/>
                  </a:lnTo>
                  <a:lnTo>
                    <a:pt x="1000253" y="713677"/>
                  </a:lnTo>
                  <a:lnTo>
                    <a:pt x="951351" y="745873"/>
                  </a:lnTo>
                  <a:lnTo>
                    <a:pt x="901197" y="774743"/>
                  </a:lnTo>
                  <a:lnTo>
                    <a:pt x="848020" y="800297"/>
                  </a:lnTo>
                  <a:lnTo>
                    <a:pt x="793592" y="821254"/>
                  </a:lnTo>
                  <a:lnTo>
                    <a:pt x="737808" y="839135"/>
                  </a:lnTo>
                  <a:lnTo>
                    <a:pt x="681294" y="852428"/>
                  </a:lnTo>
                  <a:lnTo>
                    <a:pt x="623529" y="862385"/>
                  </a:lnTo>
                  <a:lnTo>
                    <a:pt x="565764" y="868015"/>
                  </a:lnTo>
                  <a:lnTo>
                    <a:pt x="506643" y="869037"/>
                  </a:lnTo>
                  <a:lnTo>
                    <a:pt x="447835" y="865711"/>
                  </a:lnTo>
                  <a:lnTo>
                    <a:pt x="390070" y="859069"/>
                  </a:lnTo>
                  <a:lnTo>
                    <a:pt x="333244" y="8480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57244" y="428244"/>
          <a:ext cx="4805045" cy="5984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9150"/>
                <a:gridCol w="175895"/>
              </a:tblGrid>
              <a:tr h="215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9461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5"/>
                        </a:spcBef>
                        <a:tabLst>
                          <a:tab pos="1172845" algn="l"/>
                          <a:tab pos="1858010" algn="l"/>
                          <a:tab pos="2737485" algn="l"/>
                        </a:tabLst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Langkah	Sisi	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Bobot	Pohon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rentang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5468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633345">
                        <a:lnSpc>
                          <a:spcPts val="785"/>
                        </a:lnSpc>
                        <a:tabLst>
                          <a:tab pos="3119120" algn="l"/>
                          <a:tab pos="3486150" algn="l"/>
                        </a:tabLst>
                      </a:pPr>
                      <a:r>
                        <a:rPr sz="1125" i="1" spc="-7" baseline="3703" dirty="0">
                          <a:latin typeface="Arial"/>
                          <a:cs typeface="Arial"/>
                        </a:rPr>
                        <a:t>1	</a:t>
                      </a:r>
                      <a:r>
                        <a:rPr sz="750" i="1" spc="15" dirty="0">
                          <a:latin typeface="Arial"/>
                          <a:cs typeface="Arial"/>
                        </a:rPr>
                        <a:t>10	</a:t>
                      </a:r>
                      <a:r>
                        <a:rPr sz="1125" i="1" spc="-7" baseline="11111" dirty="0">
                          <a:latin typeface="Arial"/>
                          <a:cs typeface="Arial"/>
                        </a:rPr>
                        <a:t>2</a:t>
                      </a:r>
                      <a:endParaRPr sz="1125" baseline="11111">
                        <a:latin typeface="Arial"/>
                        <a:cs typeface="Arial"/>
                      </a:endParaRPr>
                    </a:p>
                    <a:p>
                      <a:pPr marR="2623185" algn="r">
                        <a:lnSpc>
                          <a:spcPts val="785"/>
                        </a:lnSpc>
                        <a:tabLst>
                          <a:tab pos="854075" algn="l"/>
                          <a:tab pos="1637030" algn="l"/>
                        </a:tabLst>
                      </a:pPr>
                      <a:r>
                        <a:rPr sz="750" spc="-5" dirty="0">
                          <a:latin typeface="Arial MT"/>
                          <a:cs typeface="Arial MT"/>
                        </a:rPr>
                        <a:t>1	</a:t>
                      </a:r>
                      <a:r>
                        <a:rPr sz="750" spc="10" dirty="0">
                          <a:latin typeface="Arial MT"/>
                          <a:cs typeface="Arial MT"/>
                        </a:rPr>
                        <a:t>(1,</a:t>
                      </a:r>
                      <a:r>
                        <a:rPr sz="7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50" spc="10" dirty="0">
                          <a:latin typeface="Arial MT"/>
                          <a:cs typeface="Arial MT"/>
                        </a:rPr>
                        <a:t>2)	</a:t>
                      </a:r>
                      <a:r>
                        <a:rPr sz="750" spc="35" dirty="0">
                          <a:latin typeface="Arial MT"/>
                          <a:cs typeface="Arial MT"/>
                        </a:rPr>
                        <a:t>10</a:t>
                      </a:r>
                      <a:endParaRPr sz="75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633345">
                        <a:lnSpc>
                          <a:spcPct val="100000"/>
                        </a:lnSpc>
                        <a:tabLst>
                          <a:tab pos="3119120" algn="l"/>
                          <a:tab pos="3486150" algn="l"/>
                        </a:tabLst>
                      </a:pPr>
                      <a:r>
                        <a:rPr sz="750" i="1" spc="-5" dirty="0">
                          <a:latin typeface="Arial"/>
                          <a:cs typeface="Arial"/>
                        </a:rPr>
                        <a:t>1	</a:t>
                      </a:r>
                      <a:r>
                        <a:rPr sz="750" i="1" spc="15" dirty="0">
                          <a:latin typeface="Arial"/>
                          <a:cs typeface="Arial"/>
                        </a:rPr>
                        <a:t>10	</a:t>
                      </a:r>
                      <a:r>
                        <a:rPr sz="1125" i="1" spc="-7" baseline="11111" dirty="0">
                          <a:latin typeface="Arial"/>
                          <a:cs typeface="Arial"/>
                        </a:rPr>
                        <a:t>2</a:t>
                      </a:r>
                      <a:endParaRPr sz="1125" baseline="11111">
                        <a:latin typeface="Arial"/>
                        <a:cs typeface="Arial"/>
                      </a:endParaRPr>
                    </a:p>
                    <a:p>
                      <a:pPr marL="243840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1098550" algn="l"/>
                          <a:tab pos="1881505" algn="l"/>
                        </a:tabLst>
                      </a:pPr>
                      <a:r>
                        <a:rPr sz="1125" spc="-7" baseline="-11111" dirty="0">
                          <a:latin typeface="Arial MT"/>
                          <a:cs typeface="Arial MT"/>
                        </a:rPr>
                        <a:t>2	</a:t>
                      </a:r>
                      <a:r>
                        <a:rPr sz="750" spc="10" dirty="0">
                          <a:latin typeface="Arial MT"/>
                          <a:cs typeface="Arial MT"/>
                        </a:rPr>
                        <a:t>(2,</a:t>
                      </a:r>
                      <a:r>
                        <a:rPr sz="75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50" spc="10" dirty="0">
                          <a:latin typeface="Arial MT"/>
                          <a:cs typeface="Arial MT"/>
                        </a:rPr>
                        <a:t>6)	</a:t>
                      </a:r>
                      <a:r>
                        <a:rPr sz="1125" spc="52" baseline="-11111" dirty="0">
                          <a:latin typeface="Arial MT"/>
                          <a:cs typeface="Arial MT"/>
                        </a:rPr>
                        <a:t>25</a:t>
                      </a:r>
                      <a:endParaRPr sz="1125" baseline="-11111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9483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750" i="1" spc="35" dirty="0">
                          <a:latin typeface="Arial"/>
                          <a:cs typeface="Arial"/>
                        </a:rPr>
                        <a:t>25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644775">
                        <a:lnSpc>
                          <a:spcPts val="805"/>
                        </a:lnSpc>
                        <a:tabLst>
                          <a:tab pos="2974340" algn="l"/>
                        </a:tabLst>
                      </a:pPr>
                      <a:r>
                        <a:rPr sz="700" i="1" spc="10" dirty="0">
                          <a:latin typeface="Arial"/>
                          <a:cs typeface="Arial"/>
                        </a:rPr>
                        <a:t>1	</a:t>
                      </a:r>
                      <a:r>
                        <a:rPr sz="1125" i="1" spc="-7" baseline="33333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125" i="1" spc="667" baseline="3333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10" dirty="0">
                          <a:latin typeface="Arial"/>
                          <a:cs typeface="Arial"/>
                        </a:rPr>
                        <a:t>10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R="2613025" algn="r">
                        <a:lnSpc>
                          <a:spcPts val="745"/>
                        </a:lnSpc>
                        <a:tabLst>
                          <a:tab pos="834390" algn="l"/>
                          <a:tab pos="1598930" algn="l"/>
                        </a:tabLst>
                      </a:pPr>
                      <a:r>
                        <a:rPr sz="700" spc="10" dirty="0">
                          <a:latin typeface="Arial MT"/>
                          <a:cs typeface="Arial MT"/>
                        </a:rPr>
                        <a:t>3	</a:t>
                      </a:r>
                      <a:r>
                        <a:rPr sz="700" spc="5" dirty="0">
                          <a:latin typeface="Arial MT"/>
                          <a:cs typeface="Arial MT"/>
                        </a:rPr>
                        <a:t>(3,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6)	</a:t>
                      </a:r>
                      <a:r>
                        <a:rPr sz="1050" spc="-15" baseline="11904" dirty="0">
                          <a:latin typeface="Arial MT"/>
                          <a:cs typeface="Arial MT"/>
                        </a:rPr>
                        <a:t>15</a:t>
                      </a:r>
                      <a:endParaRPr sz="1050" baseline="11904">
                        <a:latin typeface="Arial MT"/>
                        <a:cs typeface="Arial MT"/>
                      </a:endParaRPr>
                    </a:p>
                    <a:p>
                      <a:pPr marL="40620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700" i="1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952750">
                        <a:lnSpc>
                          <a:spcPct val="100000"/>
                        </a:lnSpc>
                      </a:pPr>
                      <a:r>
                        <a:rPr sz="700" i="1" spc="-10" dirty="0">
                          <a:latin typeface="Arial"/>
                          <a:cs typeface="Arial"/>
                        </a:rPr>
                        <a:t>25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743960">
                        <a:lnSpc>
                          <a:spcPct val="100000"/>
                        </a:lnSpc>
                      </a:pPr>
                      <a:r>
                        <a:rPr sz="700" i="1" spc="-10" dirty="0">
                          <a:latin typeface="Arial"/>
                          <a:cs typeface="Arial"/>
                        </a:rPr>
                        <a:t>15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9781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i="1" dirty="0">
                          <a:latin typeface="Arial"/>
                          <a:cs typeface="Arial"/>
                        </a:rPr>
                        <a:t>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11150">
                        <a:lnSpc>
                          <a:spcPct val="100000"/>
                        </a:lnSpc>
                        <a:tabLst>
                          <a:tab pos="1145540" algn="l"/>
                          <a:tab pos="1910080" algn="l"/>
                          <a:tab pos="2644775" algn="l"/>
                          <a:tab pos="3119120" algn="l"/>
                          <a:tab pos="3478529" algn="l"/>
                        </a:tabLst>
                      </a:pPr>
                      <a:r>
                        <a:rPr sz="1050" spc="15" baseline="11904" dirty="0">
                          <a:latin typeface="Arial MT"/>
                          <a:cs typeface="Arial MT"/>
                        </a:rPr>
                        <a:t>4	</a:t>
                      </a:r>
                      <a:r>
                        <a:rPr sz="700" spc="5" dirty="0">
                          <a:latin typeface="Arial MT"/>
                          <a:cs typeface="Arial MT"/>
                        </a:rPr>
                        <a:t>(4,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6)	20	</a:t>
                      </a:r>
                      <a:r>
                        <a:rPr sz="1050" i="1" spc="15" baseline="47619" dirty="0">
                          <a:latin typeface="Arial"/>
                          <a:cs typeface="Arial"/>
                        </a:rPr>
                        <a:t>1	</a:t>
                      </a:r>
                      <a:r>
                        <a:rPr sz="1050" i="1" baseline="47619" dirty="0">
                          <a:latin typeface="Arial"/>
                          <a:cs typeface="Arial"/>
                        </a:rPr>
                        <a:t>10	</a:t>
                      </a:r>
                      <a:r>
                        <a:rPr sz="1050" i="1" spc="15" baseline="55555" dirty="0">
                          <a:latin typeface="Arial"/>
                          <a:cs typeface="Arial"/>
                        </a:rPr>
                        <a:t>2</a:t>
                      </a:r>
                      <a:endParaRPr sz="1050" baseline="55555">
                        <a:latin typeface="Arial"/>
                        <a:cs typeface="Arial"/>
                      </a:endParaRPr>
                    </a:p>
                    <a:p>
                      <a:pPr marL="406209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i="1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561590">
                        <a:lnSpc>
                          <a:spcPts val="715"/>
                        </a:lnSpc>
                        <a:spcBef>
                          <a:spcPts val="470"/>
                        </a:spcBef>
                      </a:pPr>
                      <a:r>
                        <a:rPr sz="700" i="1" dirty="0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952750">
                        <a:lnSpc>
                          <a:spcPts val="715"/>
                        </a:lnSpc>
                      </a:pPr>
                      <a:r>
                        <a:rPr sz="700" i="1" spc="-10" dirty="0">
                          <a:latin typeface="Arial"/>
                          <a:cs typeface="Arial"/>
                        </a:rPr>
                        <a:t>25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702560">
                        <a:lnSpc>
                          <a:spcPts val="710"/>
                        </a:lnSpc>
                        <a:spcBef>
                          <a:spcPts val="620"/>
                        </a:spcBef>
                      </a:pPr>
                      <a:r>
                        <a:rPr sz="700" i="1" spc="-10" dirty="0">
                          <a:latin typeface="Arial"/>
                          <a:cs typeface="Arial"/>
                        </a:rPr>
                        <a:t>20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743960">
                        <a:lnSpc>
                          <a:spcPts val="710"/>
                        </a:lnSpc>
                      </a:pPr>
                      <a:r>
                        <a:rPr sz="700" i="1" spc="-10" dirty="0">
                          <a:latin typeface="Arial"/>
                          <a:cs typeface="Arial"/>
                        </a:rPr>
                        <a:t>15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978150">
                        <a:lnSpc>
                          <a:spcPct val="100000"/>
                        </a:lnSpc>
                      </a:pPr>
                      <a:r>
                        <a:rPr sz="700" i="1" dirty="0">
                          <a:latin typeface="Arial"/>
                          <a:cs typeface="Arial"/>
                        </a:rPr>
                        <a:t>6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1150">
                        <a:lnSpc>
                          <a:spcPct val="100000"/>
                        </a:lnSpc>
                        <a:spcBef>
                          <a:spcPts val="530"/>
                        </a:spcBef>
                        <a:tabLst>
                          <a:tab pos="1145540" algn="l"/>
                          <a:tab pos="1910080" algn="l"/>
                          <a:tab pos="2602230" algn="l"/>
                          <a:tab pos="3077210" algn="l"/>
                          <a:tab pos="3435985" algn="l"/>
                        </a:tabLst>
                      </a:pPr>
                      <a:r>
                        <a:rPr sz="1050" spc="15" baseline="-11904" dirty="0">
                          <a:latin typeface="Arial MT"/>
                          <a:cs typeface="Arial MT"/>
                        </a:rPr>
                        <a:t>5	</a:t>
                      </a:r>
                      <a:r>
                        <a:rPr sz="700" spc="5" dirty="0">
                          <a:latin typeface="Arial MT"/>
                          <a:cs typeface="Arial MT"/>
                        </a:rPr>
                        <a:t>(3,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5)	</a:t>
                      </a:r>
                      <a:r>
                        <a:rPr sz="1050" baseline="-11904" dirty="0">
                          <a:latin typeface="Arial MT"/>
                          <a:cs typeface="Arial MT"/>
                        </a:rPr>
                        <a:t>35	</a:t>
                      </a:r>
                      <a:r>
                        <a:rPr sz="1050" i="1" spc="15" baseline="35714" dirty="0">
                          <a:latin typeface="Arial"/>
                          <a:cs typeface="Arial"/>
                        </a:rPr>
                        <a:t>1	</a:t>
                      </a:r>
                      <a:r>
                        <a:rPr sz="1050" i="1" baseline="35714" dirty="0">
                          <a:latin typeface="Arial"/>
                          <a:cs typeface="Arial"/>
                        </a:rPr>
                        <a:t>10	</a:t>
                      </a:r>
                      <a:r>
                        <a:rPr sz="1050" i="1" spc="15" baseline="47619" dirty="0">
                          <a:latin typeface="Arial"/>
                          <a:cs typeface="Arial"/>
                        </a:rPr>
                        <a:t>2</a:t>
                      </a:r>
                      <a:endParaRPr sz="1050" baseline="47619">
                        <a:latin typeface="Arial"/>
                        <a:cs typeface="Arial"/>
                      </a:endParaRPr>
                    </a:p>
                    <a:p>
                      <a:pPr marL="2785745">
                        <a:lnSpc>
                          <a:spcPts val="715"/>
                        </a:lnSpc>
                        <a:spcBef>
                          <a:spcPts val="610"/>
                        </a:spcBef>
                        <a:tabLst>
                          <a:tab pos="4019550" algn="l"/>
                        </a:tabLst>
                      </a:pPr>
                      <a:r>
                        <a:rPr sz="700" i="1" dirty="0">
                          <a:latin typeface="Arial"/>
                          <a:cs typeface="Arial"/>
                        </a:rPr>
                        <a:t>45	</a:t>
                      </a:r>
                      <a:r>
                        <a:rPr sz="700" i="1" spc="10" dirty="0"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703320">
                        <a:lnSpc>
                          <a:spcPts val="655"/>
                        </a:lnSpc>
                      </a:pPr>
                      <a:r>
                        <a:rPr sz="700" i="1" spc="-10" dirty="0">
                          <a:latin typeface="Arial"/>
                          <a:cs typeface="Arial"/>
                        </a:rPr>
                        <a:t>35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519045">
                        <a:lnSpc>
                          <a:spcPts val="655"/>
                        </a:lnSpc>
                      </a:pPr>
                      <a:r>
                        <a:rPr sz="700" i="1" dirty="0"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910205">
                        <a:lnSpc>
                          <a:spcPts val="655"/>
                        </a:lnSpc>
                      </a:pPr>
                      <a:r>
                        <a:rPr sz="700" i="1" spc="-10" dirty="0">
                          <a:latin typeface="Arial"/>
                          <a:cs typeface="Arial"/>
                        </a:rPr>
                        <a:t>25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561715">
                        <a:lnSpc>
                          <a:spcPts val="655"/>
                        </a:lnSpc>
                      </a:pPr>
                      <a:r>
                        <a:rPr sz="700" i="1" dirty="0">
                          <a:latin typeface="Arial"/>
                          <a:cs typeface="Arial"/>
                        </a:rPr>
                        <a:t>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660650">
                        <a:lnSpc>
                          <a:spcPts val="655"/>
                        </a:lnSpc>
                        <a:tabLst>
                          <a:tab pos="3160395" algn="l"/>
                        </a:tabLst>
                      </a:pPr>
                      <a:r>
                        <a:rPr sz="1050" i="1" baseline="-11904" dirty="0">
                          <a:latin typeface="Arial"/>
                          <a:cs typeface="Arial"/>
                        </a:rPr>
                        <a:t>20	</a:t>
                      </a:r>
                      <a:r>
                        <a:rPr sz="700" i="1" spc="-10" dirty="0">
                          <a:latin typeface="Arial"/>
                          <a:cs typeface="Arial"/>
                        </a:rPr>
                        <a:t>55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703320">
                        <a:lnSpc>
                          <a:spcPts val="785"/>
                        </a:lnSpc>
                      </a:pPr>
                      <a:r>
                        <a:rPr sz="700" i="1" spc="-10" dirty="0">
                          <a:latin typeface="Arial"/>
                          <a:cs typeface="Arial"/>
                        </a:rPr>
                        <a:t>15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936240">
                        <a:lnSpc>
                          <a:spcPct val="100000"/>
                        </a:lnSpc>
                      </a:pPr>
                      <a:r>
                        <a:rPr sz="700" i="1" dirty="0">
                          <a:latin typeface="Arial"/>
                          <a:cs typeface="Arial"/>
                        </a:rPr>
                        <a:t>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6498750" y="1183671"/>
            <a:ext cx="890269" cy="35560"/>
            <a:chOff x="6498750" y="1183671"/>
            <a:chExt cx="890269" cy="35560"/>
          </a:xfrm>
        </p:grpSpPr>
        <p:sp>
          <p:nvSpPr>
            <p:cNvPr id="18" name="object 18"/>
            <p:cNvSpPr/>
            <p:nvPr/>
          </p:nvSpPr>
          <p:spPr>
            <a:xfrm>
              <a:off x="6499901" y="1184822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90" h="33019">
                  <a:moveTo>
                    <a:pt x="20462" y="0"/>
                  </a:moveTo>
                  <a:lnTo>
                    <a:pt x="13571" y="0"/>
                  </a:lnTo>
                  <a:lnTo>
                    <a:pt x="6890" y="3541"/>
                  </a:lnTo>
                  <a:lnTo>
                    <a:pt x="1252" y="9165"/>
                  </a:lnTo>
                  <a:lnTo>
                    <a:pt x="0" y="17081"/>
                  </a:lnTo>
                  <a:lnTo>
                    <a:pt x="1252" y="23956"/>
                  </a:lnTo>
                  <a:lnTo>
                    <a:pt x="6890" y="29580"/>
                  </a:lnTo>
                  <a:lnTo>
                    <a:pt x="13571" y="32914"/>
                  </a:lnTo>
                  <a:lnTo>
                    <a:pt x="20462" y="32914"/>
                  </a:lnTo>
                  <a:lnTo>
                    <a:pt x="27352" y="29580"/>
                  </a:lnTo>
                  <a:lnTo>
                    <a:pt x="32990" y="23956"/>
                  </a:lnTo>
                  <a:lnTo>
                    <a:pt x="34034" y="17081"/>
                  </a:lnTo>
                  <a:lnTo>
                    <a:pt x="32990" y="9165"/>
                  </a:lnTo>
                  <a:lnTo>
                    <a:pt x="27352" y="3541"/>
                  </a:lnTo>
                  <a:lnTo>
                    <a:pt x="204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9901" y="1184822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90" h="33019">
                  <a:moveTo>
                    <a:pt x="0" y="17081"/>
                  </a:moveTo>
                  <a:lnTo>
                    <a:pt x="1252" y="9165"/>
                  </a:lnTo>
                  <a:lnTo>
                    <a:pt x="6890" y="3541"/>
                  </a:lnTo>
                  <a:lnTo>
                    <a:pt x="13571" y="0"/>
                  </a:lnTo>
                  <a:lnTo>
                    <a:pt x="20462" y="0"/>
                  </a:lnTo>
                  <a:lnTo>
                    <a:pt x="27352" y="3541"/>
                  </a:lnTo>
                  <a:lnTo>
                    <a:pt x="32990" y="9165"/>
                  </a:lnTo>
                  <a:lnTo>
                    <a:pt x="34034" y="17081"/>
                  </a:lnTo>
                  <a:lnTo>
                    <a:pt x="32990" y="23956"/>
                  </a:lnTo>
                  <a:lnTo>
                    <a:pt x="27352" y="29580"/>
                  </a:lnTo>
                  <a:lnTo>
                    <a:pt x="20462" y="32914"/>
                  </a:lnTo>
                  <a:lnTo>
                    <a:pt x="13571" y="32914"/>
                  </a:lnTo>
                  <a:lnTo>
                    <a:pt x="6890" y="29580"/>
                  </a:lnTo>
                  <a:lnTo>
                    <a:pt x="1252" y="23956"/>
                  </a:lnTo>
                  <a:lnTo>
                    <a:pt x="0" y="170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53049" y="1184822"/>
              <a:ext cx="34925" cy="33020"/>
            </a:xfrm>
            <a:custGeom>
              <a:avLst/>
              <a:gdLst/>
              <a:ahLst/>
              <a:cxnLst/>
              <a:rect l="l" t="t" r="r" b="b"/>
              <a:pathLst>
                <a:path w="34925" h="33019">
                  <a:moveTo>
                    <a:pt x="20462" y="0"/>
                  </a:moveTo>
                  <a:lnTo>
                    <a:pt x="13885" y="0"/>
                  </a:lnTo>
                  <a:lnTo>
                    <a:pt x="6890" y="3541"/>
                  </a:lnTo>
                  <a:lnTo>
                    <a:pt x="1252" y="9165"/>
                  </a:lnTo>
                  <a:lnTo>
                    <a:pt x="0" y="17081"/>
                  </a:lnTo>
                  <a:lnTo>
                    <a:pt x="1252" y="23956"/>
                  </a:lnTo>
                  <a:lnTo>
                    <a:pt x="6890" y="29580"/>
                  </a:lnTo>
                  <a:lnTo>
                    <a:pt x="13885" y="32914"/>
                  </a:lnTo>
                  <a:lnTo>
                    <a:pt x="20462" y="32914"/>
                  </a:lnTo>
                  <a:lnTo>
                    <a:pt x="27456" y="29580"/>
                  </a:lnTo>
                  <a:lnTo>
                    <a:pt x="32990" y="23956"/>
                  </a:lnTo>
                  <a:lnTo>
                    <a:pt x="34347" y="17081"/>
                  </a:lnTo>
                  <a:lnTo>
                    <a:pt x="32990" y="9165"/>
                  </a:lnTo>
                  <a:lnTo>
                    <a:pt x="27456" y="3541"/>
                  </a:lnTo>
                  <a:lnTo>
                    <a:pt x="204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17022" y="1184822"/>
              <a:ext cx="870585" cy="33020"/>
            </a:xfrm>
            <a:custGeom>
              <a:avLst/>
              <a:gdLst/>
              <a:ahLst/>
              <a:cxnLst/>
              <a:rect l="l" t="t" r="r" b="b"/>
              <a:pathLst>
                <a:path w="870584" h="33019">
                  <a:moveTo>
                    <a:pt x="836026" y="17081"/>
                  </a:moveTo>
                  <a:lnTo>
                    <a:pt x="837279" y="9165"/>
                  </a:lnTo>
                  <a:lnTo>
                    <a:pt x="842916" y="3541"/>
                  </a:lnTo>
                  <a:lnTo>
                    <a:pt x="849911" y="0"/>
                  </a:lnTo>
                  <a:lnTo>
                    <a:pt x="856488" y="0"/>
                  </a:lnTo>
                  <a:lnTo>
                    <a:pt x="863483" y="3541"/>
                  </a:lnTo>
                  <a:lnTo>
                    <a:pt x="869016" y="9165"/>
                  </a:lnTo>
                  <a:lnTo>
                    <a:pt x="870373" y="17081"/>
                  </a:lnTo>
                  <a:lnTo>
                    <a:pt x="869016" y="23956"/>
                  </a:lnTo>
                  <a:lnTo>
                    <a:pt x="863483" y="29580"/>
                  </a:lnTo>
                  <a:lnTo>
                    <a:pt x="856488" y="32914"/>
                  </a:lnTo>
                  <a:lnTo>
                    <a:pt x="849911" y="32914"/>
                  </a:lnTo>
                  <a:lnTo>
                    <a:pt x="842916" y="29580"/>
                  </a:lnTo>
                  <a:lnTo>
                    <a:pt x="837279" y="23956"/>
                  </a:lnTo>
                  <a:lnTo>
                    <a:pt x="836026" y="17081"/>
                  </a:lnTo>
                  <a:close/>
                </a:path>
                <a:path w="870584" h="33019">
                  <a:moveTo>
                    <a:pt x="0" y="17081"/>
                  </a:moveTo>
                  <a:lnTo>
                    <a:pt x="853147" y="170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498750" y="1609470"/>
            <a:ext cx="36830" cy="35560"/>
            <a:chOff x="6498750" y="1609470"/>
            <a:chExt cx="36830" cy="35560"/>
          </a:xfrm>
        </p:grpSpPr>
        <p:sp>
          <p:nvSpPr>
            <p:cNvPr id="23" name="object 23"/>
            <p:cNvSpPr/>
            <p:nvPr/>
          </p:nvSpPr>
          <p:spPr>
            <a:xfrm>
              <a:off x="6499901" y="1610621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90" h="33019">
                  <a:moveTo>
                    <a:pt x="20462" y="0"/>
                  </a:moveTo>
                  <a:lnTo>
                    <a:pt x="13571" y="0"/>
                  </a:lnTo>
                  <a:lnTo>
                    <a:pt x="6890" y="3333"/>
                  </a:lnTo>
                  <a:lnTo>
                    <a:pt x="1252" y="8957"/>
                  </a:lnTo>
                  <a:lnTo>
                    <a:pt x="0" y="17081"/>
                  </a:lnTo>
                  <a:lnTo>
                    <a:pt x="1252" y="23716"/>
                  </a:lnTo>
                  <a:lnTo>
                    <a:pt x="6890" y="29330"/>
                  </a:lnTo>
                  <a:lnTo>
                    <a:pt x="13571" y="32903"/>
                  </a:lnTo>
                  <a:lnTo>
                    <a:pt x="20462" y="32903"/>
                  </a:lnTo>
                  <a:lnTo>
                    <a:pt x="27352" y="29330"/>
                  </a:lnTo>
                  <a:lnTo>
                    <a:pt x="32990" y="23716"/>
                  </a:lnTo>
                  <a:lnTo>
                    <a:pt x="34034" y="17081"/>
                  </a:lnTo>
                  <a:lnTo>
                    <a:pt x="32990" y="8957"/>
                  </a:lnTo>
                  <a:lnTo>
                    <a:pt x="27352" y="3333"/>
                  </a:lnTo>
                  <a:lnTo>
                    <a:pt x="204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99901" y="1610621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90" h="33019">
                  <a:moveTo>
                    <a:pt x="0" y="17081"/>
                  </a:moveTo>
                  <a:lnTo>
                    <a:pt x="1252" y="8957"/>
                  </a:lnTo>
                  <a:lnTo>
                    <a:pt x="6890" y="3333"/>
                  </a:lnTo>
                  <a:lnTo>
                    <a:pt x="13571" y="0"/>
                  </a:lnTo>
                  <a:lnTo>
                    <a:pt x="20462" y="0"/>
                  </a:lnTo>
                  <a:lnTo>
                    <a:pt x="27352" y="3333"/>
                  </a:lnTo>
                  <a:lnTo>
                    <a:pt x="32990" y="8957"/>
                  </a:lnTo>
                  <a:lnTo>
                    <a:pt x="34034" y="17081"/>
                  </a:lnTo>
                  <a:lnTo>
                    <a:pt x="32990" y="23716"/>
                  </a:lnTo>
                  <a:lnTo>
                    <a:pt x="27352" y="29330"/>
                  </a:lnTo>
                  <a:lnTo>
                    <a:pt x="20462" y="32903"/>
                  </a:lnTo>
                  <a:lnTo>
                    <a:pt x="13571" y="32903"/>
                  </a:lnTo>
                  <a:lnTo>
                    <a:pt x="6890" y="29330"/>
                  </a:lnTo>
                  <a:lnTo>
                    <a:pt x="1252" y="23716"/>
                  </a:lnTo>
                  <a:lnTo>
                    <a:pt x="0" y="170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351898" y="1609470"/>
            <a:ext cx="36830" cy="35560"/>
            <a:chOff x="7351898" y="1609470"/>
            <a:chExt cx="36830" cy="35560"/>
          </a:xfrm>
        </p:grpSpPr>
        <p:sp>
          <p:nvSpPr>
            <p:cNvPr id="26" name="object 26"/>
            <p:cNvSpPr/>
            <p:nvPr/>
          </p:nvSpPr>
          <p:spPr>
            <a:xfrm>
              <a:off x="7353049" y="1610621"/>
              <a:ext cx="34925" cy="33020"/>
            </a:xfrm>
            <a:custGeom>
              <a:avLst/>
              <a:gdLst/>
              <a:ahLst/>
              <a:cxnLst/>
              <a:rect l="l" t="t" r="r" b="b"/>
              <a:pathLst>
                <a:path w="34925" h="33019">
                  <a:moveTo>
                    <a:pt x="20462" y="0"/>
                  </a:moveTo>
                  <a:lnTo>
                    <a:pt x="13885" y="0"/>
                  </a:lnTo>
                  <a:lnTo>
                    <a:pt x="6890" y="3333"/>
                  </a:lnTo>
                  <a:lnTo>
                    <a:pt x="1252" y="8957"/>
                  </a:lnTo>
                  <a:lnTo>
                    <a:pt x="0" y="17081"/>
                  </a:lnTo>
                  <a:lnTo>
                    <a:pt x="1252" y="23716"/>
                  </a:lnTo>
                  <a:lnTo>
                    <a:pt x="6890" y="29330"/>
                  </a:lnTo>
                  <a:lnTo>
                    <a:pt x="13885" y="32903"/>
                  </a:lnTo>
                  <a:lnTo>
                    <a:pt x="20462" y="32903"/>
                  </a:lnTo>
                  <a:lnTo>
                    <a:pt x="27456" y="29330"/>
                  </a:lnTo>
                  <a:lnTo>
                    <a:pt x="32990" y="23716"/>
                  </a:lnTo>
                  <a:lnTo>
                    <a:pt x="34347" y="17081"/>
                  </a:lnTo>
                  <a:lnTo>
                    <a:pt x="32990" y="8957"/>
                  </a:lnTo>
                  <a:lnTo>
                    <a:pt x="27456" y="3333"/>
                  </a:lnTo>
                  <a:lnTo>
                    <a:pt x="204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53049" y="1610621"/>
              <a:ext cx="34925" cy="33020"/>
            </a:xfrm>
            <a:custGeom>
              <a:avLst/>
              <a:gdLst/>
              <a:ahLst/>
              <a:cxnLst/>
              <a:rect l="l" t="t" r="r" b="b"/>
              <a:pathLst>
                <a:path w="34925" h="33019">
                  <a:moveTo>
                    <a:pt x="0" y="17081"/>
                  </a:moveTo>
                  <a:lnTo>
                    <a:pt x="1252" y="8957"/>
                  </a:lnTo>
                  <a:lnTo>
                    <a:pt x="6890" y="3333"/>
                  </a:lnTo>
                  <a:lnTo>
                    <a:pt x="13885" y="0"/>
                  </a:lnTo>
                  <a:lnTo>
                    <a:pt x="20462" y="0"/>
                  </a:lnTo>
                  <a:lnTo>
                    <a:pt x="27456" y="3333"/>
                  </a:lnTo>
                  <a:lnTo>
                    <a:pt x="32990" y="8957"/>
                  </a:lnTo>
                  <a:lnTo>
                    <a:pt x="34347" y="17081"/>
                  </a:lnTo>
                  <a:lnTo>
                    <a:pt x="32990" y="23716"/>
                  </a:lnTo>
                  <a:lnTo>
                    <a:pt x="27456" y="29330"/>
                  </a:lnTo>
                  <a:lnTo>
                    <a:pt x="20462" y="32903"/>
                  </a:lnTo>
                  <a:lnTo>
                    <a:pt x="13885" y="32903"/>
                  </a:lnTo>
                  <a:lnTo>
                    <a:pt x="6890" y="29330"/>
                  </a:lnTo>
                  <a:lnTo>
                    <a:pt x="1252" y="23716"/>
                  </a:lnTo>
                  <a:lnTo>
                    <a:pt x="0" y="170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840030" y="2460776"/>
            <a:ext cx="36830" cy="35560"/>
            <a:chOff x="6840030" y="2460776"/>
            <a:chExt cx="36830" cy="35560"/>
          </a:xfrm>
        </p:grpSpPr>
        <p:sp>
          <p:nvSpPr>
            <p:cNvPr id="29" name="object 29"/>
            <p:cNvSpPr/>
            <p:nvPr/>
          </p:nvSpPr>
          <p:spPr>
            <a:xfrm>
              <a:off x="6841181" y="2461927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90" h="33019">
                  <a:moveTo>
                    <a:pt x="20462" y="0"/>
                  </a:moveTo>
                  <a:lnTo>
                    <a:pt x="13571" y="0"/>
                  </a:lnTo>
                  <a:lnTo>
                    <a:pt x="6890" y="3312"/>
                  </a:lnTo>
                  <a:lnTo>
                    <a:pt x="1043" y="9186"/>
                  </a:lnTo>
                  <a:lnTo>
                    <a:pt x="0" y="17102"/>
                  </a:lnTo>
                  <a:lnTo>
                    <a:pt x="1043" y="23737"/>
                  </a:lnTo>
                  <a:lnTo>
                    <a:pt x="6890" y="29612"/>
                  </a:lnTo>
                  <a:lnTo>
                    <a:pt x="13571" y="32924"/>
                  </a:lnTo>
                  <a:lnTo>
                    <a:pt x="20462" y="32924"/>
                  </a:lnTo>
                  <a:lnTo>
                    <a:pt x="27456" y="29612"/>
                  </a:lnTo>
                  <a:lnTo>
                    <a:pt x="33094" y="23737"/>
                  </a:lnTo>
                  <a:lnTo>
                    <a:pt x="34034" y="17102"/>
                  </a:lnTo>
                  <a:lnTo>
                    <a:pt x="33094" y="9186"/>
                  </a:lnTo>
                  <a:lnTo>
                    <a:pt x="27456" y="3312"/>
                  </a:lnTo>
                  <a:lnTo>
                    <a:pt x="204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41181" y="2461927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90" h="33019">
                  <a:moveTo>
                    <a:pt x="0" y="17102"/>
                  </a:moveTo>
                  <a:lnTo>
                    <a:pt x="1043" y="9186"/>
                  </a:lnTo>
                  <a:lnTo>
                    <a:pt x="6890" y="3312"/>
                  </a:lnTo>
                  <a:lnTo>
                    <a:pt x="13571" y="0"/>
                  </a:lnTo>
                  <a:lnTo>
                    <a:pt x="20462" y="0"/>
                  </a:lnTo>
                  <a:lnTo>
                    <a:pt x="27456" y="3312"/>
                  </a:lnTo>
                  <a:lnTo>
                    <a:pt x="33094" y="9186"/>
                  </a:lnTo>
                  <a:lnTo>
                    <a:pt x="34034" y="17102"/>
                  </a:lnTo>
                  <a:lnTo>
                    <a:pt x="33094" y="23737"/>
                  </a:lnTo>
                  <a:lnTo>
                    <a:pt x="27456" y="29612"/>
                  </a:lnTo>
                  <a:lnTo>
                    <a:pt x="20462" y="32924"/>
                  </a:lnTo>
                  <a:lnTo>
                    <a:pt x="13571" y="32924"/>
                  </a:lnTo>
                  <a:lnTo>
                    <a:pt x="6890" y="29612"/>
                  </a:lnTo>
                  <a:lnTo>
                    <a:pt x="1043" y="23737"/>
                  </a:lnTo>
                  <a:lnTo>
                    <a:pt x="0" y="171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510104" y="2666539"/>
            <a:ext cx="36195" cy="35560"/>
            <a:chOff x="6510104" y="2666539"/>
            <a:chExt cx="36195" cy="35560"/>
          </a:xfrm>
        </p:grpSpPr>
        <p:sp>
          <p:nvSpPr>
            <p:cNvPr id="32" name="object 32"/>
            <p:cNvSpPr/>
            <p:nvPr/>
          </p:nvSpPr>
          <p:spPr>
            <a:xfrm>
              <a:off x="6511254" y="2667690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5">
                  <a:moveTo>
                    <a:pt x="20228" y="0"/>
                  </a:moveTo>
                  <a:lnTo>
                    <a:pt x="13346" y="0"/>
                  </a:lnTo>
                  <a:lnTo>
                    <a:pt x="6673" y="3336"/>
                  </a:lnTo>
                  <a:lnTo>
                    <a:pt x="1355" y="8653"/>
                  </a:lnTo>
                  <a:lnTo>
                    <a:pt x="0" y="16577"/>
                  </a:lnTo>
                  <a:lnTo>
                    <a:pt x="1355" y="24292"/>
                  </a:lnTo>
                  <a:lnTo>
                    <a:pt x="6673" y="29922"/>
                  </a:lnTo>
                  <a:lnTo>
                    <a:pt x="13346" y="33259"/>
                  </a:lnTo>
                  <a:lnTo>
                    <a:pt x="20228" y="33259"/>
                  </a:lnTo>
                  <a:lnTo>
                    <a:pt x="26901" y="29922"/>
                  </a:lnTo>
                  <a:lnTo>
                    <a:pt x="32219" y="24292"/>
                  </a:lnTo>
                  <a:lnTo>
                    <a:pt x="33574" y="16577"/>
                  </a:lnTo>
                  <a:lnTo>
                    <a:pt x="32219" y="8653"/>
                  </a:lnTo>
                  <a:lnTo>
                    <a:pt x="26901" y="3336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11254" y="2667690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5">
                  <a:moveTo>
                    <a:pt x="0" y="16577"/>
                  </a:moveTo>
                  <a:lnTo>
                    <a:pt x="1355" y="8653"/>
                  </a:lnTo>
                  <a:lnTo>
                    <a:pt x="6673" y="3336"/>
                  </a:lnTo>
                  <a:lnTo>
                    <a:pt x="13346" y="0"/>
                  </a:lnTo>
                  <a:lnTo>
                    <a:pt x="20228" y="0"/>
                  </a:lnTo>
                  <a:lnTo>
                    <a:pt x="26901" y="3336"/>
                  </a:lnTo>
                  <a:lnTo>
                    <a:pt x="32219" y="8653"/>
                  </a:lnTo>
                  <a:lnTo>
                    <a:pt x="33574" y="16577"/>
                  </a:lnTo>
                  <a:lnTo>
                    <a:pt x="32219" y="24292"/>
                  </a:lnTo>
                  <a:lnTo>
                    <a:pt x="26901" y="29922"/>
                  </a:lnTo>
                  <a:lnTo>
                    <a:pt x="20228" y="33259"/>
                  </a:lnTo>
                  <a:lnTo>
                    <a:pt x="13346" y="33259"/>
                  </a:lnTo>
                  <a:lnTo>
                    <a:pt x="6673" y="29922"/>
                  </a:lnTo>
                  <a:lnTo>
                    <a:pt x="1355" y="24292"/>
                  </a:lnTo>
                  <a:lnTo>
                    <a:pt x="0" y="165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343840" y="2666539"/>
            <a:ext cx="35560" cy="35560"/>
            <a:chOff x="7343840" y="2666539"/>
            <a:chExt cx="35560" cy="35560"/>
          </a:xfrm>
        </p:grpSpPr>
        <p:sp>
          <p:nvSpPr>
            <p:cNvPr id="35" name="object 35"/>
            <p:cNvSpPr/>
            <p:nvPr/>
          </p:nvSpPr>
          <p:spPr>
            <a:xfrm>
              <a:off x="7344990" y="2667690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5">
                  <a:moveTo>
                    <a:pt x="19915" y="0"/>
                  </a:moveTo>
                  <a:lnTo>
                    <a:pt x="13346" y="0"/>
                  </a:lnTo>
                  <a:lnTo>
                    <a:pt x="6673" y="3336"/>
                  </a:lnTo>
                  <a:lnTo>
                    <a:pt x="1042" y="8653"/>
                  </a:lnTo>
                  <a:lnTo>
                    <a:pt x="0" y="16577"/>
                  </a:lnTo>
                  <a:lnTo>
                    <a:pt x="1042" y="24292"/>
                  </a:lnTo>
                  <a:lnTo>
                    <a:pt x="6673" y="29922"/>
                  </a:lnTo>
                  <a:lnTo>
                    <a:pt x="13346" y="33259"/>
                  </a:lnTo>
                  <a:lnTo>
                    <a:pt x="19915" y="33259"/>
                  </a:lnTo>
                  <a:lnTo>
                    <a:pt x="26588" y="29922"/>
                  </a:lnTo>
                  <a:lnTo>
                    <a:pt x="32219" y="24292"/>
                  </a:lnTo>
                  <a:lnTo>
                    <a:pt x="33261" y="16577"/>
                  </a:lnTo>
                  <a:lnTo>
                    <a:pt x="32219" y="8653"/>
                  </a:lnTo>
                  <a:lnTo>
                    <a:pt x="26588" y="3336"/>
                  </a:lnTo>
                  <a:lnTo>
                    <a:pt x="19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44990" y="2667690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5">
                  <a:moveTo>
                    <a:pt x="0" y="16577"/>
                  </a:moveTo>
                  <a:lnTo>
                    <a:pt x="1042" y="8653"/>
                  </a:lnTo>
                  <a:lnTo>
                    <a:pt x="6673" y="3336"/>
                  </a:lnTo>
                  <a:lnTo>
                    <a:pt x="13346" y="0"/>
                  </a:lnTo>
                  <a:lnTo>
                    <a:pt x="19915" y="0"/>
                  </a:lnTo>
                  <a:lnTo>
                    <a:pt x="26588" y="3336"/>
                  </a:lnTo>
                  <a:lnTo>
                    <a:pt x="32219" y="8653"/>
                  </a:lnTo>
                  <a:lnTo>
                    <a:pt x="33261" y="16577"/>
                  </a:lnTo>
                  <a:lnTo>
                    <a:pt x="32219" y="24292"/>
                  </a:lnTo>
                  <a:lnTo>
                    <a:pt x="26588" y="29922"/>
                  </a:lnTo>
                  <a:lnTo>
                    <a:pt x="19915" y="33259"/>
                  </a:lnTo>
                  <a:lnTo>
                    <a:pt x="13346" y="33259"/>
                  </a:lnTo>
                  <a:lnTo>
                    <a:pt x="6673" y="29922"/>
                  </a:lnTo>
                  <a:lnTo>
                    <a:pt x="1042" y="24292"/>
                  </a:lnTo>
                  <a:lnTo>
                    <a:pt x="0" y="165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6843661" y="3499064"/>
            <a:ext cx="35560" cy="35560"/>
            <a:chOff x="6843661" y="3499064"/>
            <a:chExt cx="35560" cy="35560"/>
          </a:xfrm>
        </p:grpSpPr>
        <p:sp>
          <p:nvSpPr>
            <p:cNvPr id="38" name="object 38"/>
            <p:cNvSpPr/>
            <p:nvPr/>
          </p:nvSpPr>
          <p:spPr>
            <a:xfrm>
              <a:off x="6844812" y="350021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19915" y="0"/>
                  </a:moveTo>
                  <a:lnTo>
                    <a:pt x="13242" y="0"/>
                  </a:lnTo>
                  <a:lnTo>
                    <a:pt x="6568" y="3232"/>
                  </a:lnTo>
                  <a:lnTo>
                    <a:pt x="938" y="8653"/>
                  </a:lnTo>
                  <a:lnTo>
                    <a:pt x="0" y="16577"/>
                  </a:lnTo>
                  <a:lnTo>
                    <a:pt x="938" y="24188"/>
                  </a:lnTo>
                  <a:lnTo>
                    <a:pt x="6568" y="29818"/>
                  </a:lnTo>
                  <a:lnTo>
                    <a:pt x="13242" y="33155"/>
                  </a:lnTo>
                  <a:lnTo>
                    <a:pt x="19915" y="33155"/>
                  </a:lnTo>
                  <a:lnTo>
                    <a:pt x="26588" y="29818"/>
                  </a:lnTo>
                  <a:lnTo>
                    <a:pt x="32219" y="24188"/>
                  </a:lnTo>
                  <a:lnTo>
                    <a:pt x="33157" y="16577"/>
                  </a:lnTo>
                  <a:lnTo>
                    <a:pt x="32219" y="8653"/>
                  </a:lnTo>
                  <a:lnTo>
                    <a:pt x="26588" y="3232"/>
                  </a:lnTo>
                  <a:lnTo>
                    <a:pt x="19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44812" y="3500215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4">
                  <a:moveTo>
                    <a:pt x="0" y="16577"/>
                  </a:moveTo>
                  <a:lnTo>
                    <a:pt x="938" y="8653"/>
                  </a:lnTo>
                  <a:lnTo>
                    <a:pt x="6568" y="3232"/>
                  </a:lnTo>
                  <a:lnTo>
                    <a:pt x="13242" y="0"/>
                  </a:lnTo>
                  <a:lnTo>
                    <a:pt x="19915" y="0"/>
                  </a:lnTo>
                  <a:lnTo>
                    <a:pt x="26588" y="3232"/>
                  </a:lnTo>
                  <a:lnTo>
                    <a:pt x="32219" y="8653"/>
                  </a:lnTo>
                  <a:lnTo>
                    <a:pt x="33157" y="16577"/>
                  </a:lnTo>
                  <a:lnTo>
                    <a:pt x="32219" y="24188"/>
                  </a:lnTo>
                  <a:lnTo>
                    <a:pt x="26588" y="29818"/>
                  </a:lnTo>
                  <a:lnTo>
                    <a:pt x="19915" y="33155"/>
                  </a:lnTo>
                  <a:lnTo>
                    <a:pt x="13242" y="33155"/>
                  </a:lnTo>
                  <a:lnTo>
                    <a:pt x="6568" y="29818"/>
                  </a:lnTo>
                  <a:lnTo>
                    <a:pt x="938" y="24188"/>
                  </a:lnTo>
                  <a:lnTo>
                    <a:pt x="0" y="165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7843810" y="2832836"/>
            <a:ext cx="36195" cy="36195"/>
            <a:chOff x="7843810" y="2832836"/>
            <a:chExt cx="36195" cy="36195"/>
          </a:xfrm>
        </p:grpSpPr>
        <p:sp>
          <p:nvSpPr>
            <p:cNvPr id="41" name="object 41"/>
            <p:cNvSpPr/>
            <p:nvPr/>
          </p:nvSpPr>
          <p:spPr>
            <a:xfrm>
              <a:off x="7844961" y="2833986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5">
                  <a:moveTo>
                    <a:pt x="20228" y="0"/>
                  </a:moveTo>
                  <a:lnTo>
                    <a:pt x="13554" y="0"/>
                  </a:lnTo>
                  <a:lnTo>
                    <a:pt x="6673" y="3336"/>
                  </a:lnTo>
                  <a:lnTo>
                    <a:pt x="1251" y="8966"/>
                  </a:lnTo>
                  <a:lnTo>
                    <a:pt x="0" y="16681"/>
                  </a:lnTo>
                  <a:lnTo>
                    <a:pt x="1251" y="24605"/>
                  </a:lnTo>
                  <a:lnTo>
                    <a:pt x="6673" y="30235"/>
                  </a:lnTo>
                  <a:lnTo>
                    <a:pt x="13554" y="33467"/>
                  </a:lnTo>
                  <a:lnTo>
                    <a:pt x="20228" y="33467"/>
                  </a:lnTo>
                  <a:lnTo>
                    <a:pt x="26797" y="30235"/>
                  </a:lnTo>
                  <a:lnTo>
                    <a:pt x="32219" y="24605"/>
                  </a:lnTo>
                  <a:lnTo>
                    <a:pt x="33470" y="16681"/>
                  </a:lnTo>
                  <a:lnTo>
                    <a:pt x="32219" y="8966"/>
                  </a:lnTo>
                  <a:lnTo>
                    <a:pt x="26797" y="3336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844961" y="2833986"/>
              <a:ext cx="33655" cy="33655"/>
            </a:xfrm>
            <a:custGeom>
              <a:avLst/>
              <a:gdLst/>
              <a:ahLst/>
              <a:cxnLst/>
              <a:rect l="l" t="t" r="r" b="b"/>
              <a:pathLst>
                <a:path w="33654" h="33655">
                  <a:moveTo>
                    <a:pt x="0" y="16681"/>
                  </a:moveTo>
                  <a:lnTo>
                    <a:pt x="1251" y="8966"/>
                  </a:lnTo>
                  <a:lnTo>
                    <a:pt x="6673" y="3336"/>
                  </a:lnTo>
                  <a:lnTo>
                    <a:pt x="13554" y="0"/>
                  </a:lnTo>
                  <a:lnTo>
                    <a:pt x="20228" y="0"/>
                  </a:lnTo>
                  <a:lnTo>
                    <a:pt x="26797" y="3336"/>
                  </a:lnTo>
                  <a:lnTo>
                    <a:pt x="32219" y="8966"/>
                  </a:lnTo>
                  <a:lnTo>
                    <a:pt x="33470" y="16681"/>
                  </a:lnTo>
                  <a:lnTo>
                    <a:pt x="32219" y="24605"/>
                  </a:lnTo>
                  <a:lnTo>
                    <a:pt x="26797" y="30235"/>
                  </a:lnTo>
                  <a:lnTo>
                    <a:pt x="20228" y="33467"/>
                  </a:lnTo>
                  <a:lnTo>
                    <a:pt x="13554" y="33467"/>
                  </a:lnTo>
                  <a:lnTo>
                    <a:pt x="6673" y="30235"/>
                  </a:lnTo>
                  <a:lnTo>
                    <a:pt x="1251" y="24605"/>
                  </a:lnTo>
                  <a:lnTo>
                    <a:pt x="0" y="166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10104" y="4341494"/>
            <a:ext cx="36195" cy="34925"/>
            <a:chOff x="6510104" y="4341494"/>
            <a:chExt cx="36195" cy="34925"/>
          </a:xfrm>
        </p:grpSpPr>
        <p:sp>
          <p:nvSpPr>
            <p:cNvPr id="44" name="object 44"/>
            <p:cNvSpPr/>
            <p:nvPr/>
          </p:nvSpPr>
          <p:spPr>
            <a:xfrm>
              <a:off x="6511254" y="4342645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20228" y="0"/>
                  </a:moveTo>
                  <a:lnTo>
                    <a:pt x="13346" y="0"/>
                  </a:lnTo>
                  <a:lnTo>
                    <a:pt x="6673" y="3336"/>
                  </a:lnTo>
                  <a:lnTo>
                    <a:pt x="1355" y="8966"/>
                  </a:lnTo>
                  <a:lnTo>
                    <a:pt x="0" y="15534"/>
                  </a:lnTo>
                  <a:lnTo>
                    <a:pt x="1355" y="23250"/>
                  </a:lnTo>
                  <a:lnTo>
                    <a:pt x="6673" y="28880"/>
                  </a:lnTo>
                  <a:lnTo>
                    <a:pt x="13346" y="32216"/>
                  </a:lnTo>
                  <a:lnTo>
                    <a:pt x="20228" y="32216"/>
                  </a:lnTo>
                  <a:lnTo>
                    <a:pt x="26901" y="28880"/>
                  </a:lnTo>
                  <a:lnTo>
                    <a:pt x="32219" y="23250"/>
                  </a:lnTo>
                  <a:lnTo>
                    <a:pt x="33574" y="15534"/>
                  </a:lnTo>
                  <a:lnTo>
                    <a:pt x="32219" y="8966"/>
                  </a:lnTo>
                  <a:lnTo>
                    <a:pt x="26901" y="3336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11254" y="4342645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15534"/>
                  </a:moveTo>
                  <a:lnTo>
                    <a:pt x="1355" y="8966"/>
                  </a:lnTo>
                  <a:lnTo>
                    <a:pt x="6673" y="3336"/>
                  </a:lnTo>
                  <a:lnTo>
                    <a:pt x="13346" y="0"/>
                  </a:lnTo>
                  <a:lnTo>
                    <a:pt x="20228" y="0"/>
                  </a:lnTo>
                  <a:lnTo>
                    <a:pt x="26901" y="3336"/>
                  </a:lnTo>
                  <a:lnTo>
                    <a:pt x="32219" y="8966"/>
                  </a:lnTo>
                  <a:lnTo>
                    <a:pt x="33574" y="15534"/>
                  </a:lnTo>
                  <a:lnTo>
                    <a:pt x="32219" y="23250"/>
                  </a:lnTo>
                  <a:lnTo>
                    <a:pt x="26901" y="28880"/>
                  </a:lnTo>
                  <a:lnTo>
                    <a:pt x="20228" y="32216"/>
                  </a:lnTo>
                  <a:lnTo>
                    <a:pt x="13346" y="32216"/>
                  </a:lnTo>
                  <a:lnTo>
                    <a:pt x="6673" y="28880"/>
                  </a:lnTo>
                  <a:lnTo>
                    <a:pt x="1355" y="23250"/>
                  </a:lnTo>
                  <a:lnTo>
                    <a:pt x="0" y="15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843661" y="4841009"/>
            <a:ext cx="35560" cy="34925"/>
            <a:chOff x="6843661" y="4841009"/>
            <a:chExt cx="35560" cy="34925"/>
          </a:xfrm>
        </p:grpSpPr>
        <p:sp>
          <p:nvSpPr>
            <p:cNvPr id="47" name="object 47"/>
            <p:cNvSpPr/>
            <p:nvPr/>
          </p:nvSpPr>
          <p:spPr>
            <a:xfrm>
              <a:off x="6844812" y="4842159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19915" y="0"/>
                  </a:moveTo>
                  <a:lnTo>
                    <a:pt x="13242" y="0"/>
                  </a:lnTo>
                  <a:lnTo>
                    <a:pt x="6568" y="3336"/>
                  </a:lnTo>
                  <a:lnTo>
                    <a:pt x="938" y="8966"/>
                  </a:lnTo>
                  <a:lnTo>
                    <a:pt x="0" y="15639"/>
                  </a:lnTo>
                  <a:lnTo>
                    <a:pt x="938" y="23250"/>
                  </a:lnTo>
                  <a:lnTo>
                    <a:pt x="6568" y="28880"/>
                  </a:lnTo>
                  <a:lnTo>
                    <a:pt x="13242" y="32216"/>
                  </a:lnTo>
                  <a:lnTo>
                    <a:pt x="19915" y="32216"/>
                  </a:lnTo>
                  <a:lnTo>
                    <a:pt x="26588" y="28880"/>
                  </a:lnTo>
                  <a:lnTo>
                    <a:pt x="32219" y="23250"/>
                  </a:lnTo>
                  <a:lnTo>
                    <a:pt x="33157" y="15639"/>
                  </a:lnTo>
                  <a:lnTo>
                    <a:pt x="32219" y="8966"/>
                  </a:lnTo>
                  <a:lnTo>
                    <a:pt x="26588" y="3336"/>
                  </a:lnTo>
                  <a:lnTo>
                    <a:pt x="19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44812" y="4842159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15639"/>
                  </a:moveTo>
                  <a:lnTo>
                    <a:pt x="938" y="8966"/>
                  </a:lnTo>
                  <a:lnTo>
                    <a:pt x="6568" y="3336"/>
                  </a:lnTo>
                  <a:lnTo>
                    <a:pt x="13242" y="0"/>
                  </a:lnTo>
                  <a:lnTo>
                    <a:pt x="19915" y="0"/>
                  </a:lnTo>
                  <a:lnTo>
                    <a:pt x="26588" y="3336"/>
                  </a:lnTo>
                  <a:lnTo>
                    <a:pt x="32219" y="8966"/>
                  </a:lnTo>
                  <a:lnTo>
                    <a:pt x="33157" y="15639"/>
                  </a:lnTo>
                  <a:lnTo>
                    <a:pt x="32219" y="23250"/>
                  </a:lnTo>
                  <a:lnTo>
                    <a:pt x="26588" y="28880"/>
                  </a:lnTo>
                  <a:lnTo>
                    <a:pt x="19915" y="32216"/>
                  </a:lnTo>
                  <a:lnTo>
                    <a:pt x="13242" y="32216"/>
                  </a:lnTo>
                  <a:lnTo>
                    <a:pt x="6568" y="28880"/>
                  </a:lnTo>
                  <a:lnTo>
                    <a:pt x="938" y="23250"/>
                  </a:lnTo>
                  <a:lnTo>
                    <a:pt x="0" y="156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7427255" y="4424798"/>
            <a:ext cx="35560" cy="34925"/>
            <a:chOff x="7427255" y="4424798"/>
            <a:chExt cx="35560" cy="34925"/>
          </a:xfrm>
        </p:grpSpPr>
        <p:sp>
          <p:nvSpPr>
            <p:cNvPr id="50" name="object 50"/>
            <p:cNvSpPr/>
            <p:nvPr/>
          </p:nvSpPr>
          <p:spPr>
            <a:xfrm>
              <a:off x="7428405" y="4425949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19915" y="0"/>
                  </a:moveTo>
                  <a:lnTo>
                    <a:pt x="13242" y="0"/>
                  </a:lnTo>
                  <a:lnTo>
                    <a:pt x="6568" y="3336"/>
                  </a:lnTo>
                  <a:lnTo>
                    <a:pt x="938" y="8653"/>
                  </a:lnTo>
                  <a:lnTo>
                    <a:pt x="0" y="15534"/>
                  </a:lnTo>
                  <a:lnTo>
                    <a:pt x="938" y="23250"/>
                  </a:lnTo>
                  <a:lnTo>
                    <a:pt x="6568" y="28880"/>
                  </a:lnTo>
                  <a:lnTo>
                    <a:pt x="13242" y="32216"/>
                  </a:lnTo>
                  <a:lnTo>
                    <a:pt x="19915" y="32216"/>
                  </a:lnTo>
                  <a:lnTo>
                    <a:pt x="26588" y="28880"/>
                  </a:lnTo>
                  <a:lnTo>
                    <a:pt x="32219" y="23250"/>
                  </a:lnTo>
                  <a:lnTo>
                    <a:pt x="33157" y="15534"/>
                  </a:lnTo>
                  <a:lnTo>
                    <a:pt x="32219" y="8653"/>
                  </a:lnTo>
                  <a:lnTo>
                    <a:pt x="26588" y="3336"/>
                  </a:lnTo>
                  <a:lnTo>
                    <a:pt x="19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28405" y="4425949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15534"/>
                  </a:moveTo>
                  <a:lnTo>
                    <a:pt x="938" y="8653"/>
                  </a:lnTo>
                  <a:lnTo>
                    <a:pt x="6568" y="3336"/>
                  </a:lnTo>
                  <a:lnTo>
                    <a:pt x="13242" y="0"/>
                  </a:lnTo>
                  <a:lnTo>
                    <a:pt x="19915" y="0"/>
                  </a:lnTo>
                  <a:lnTo>
                    <a:pt x="26588" y="3336"/>
                  </a:lnTo>
                  <a:lnTo>
                    <a:pt x="32219" y="8653"/>
                  </a:lnTo>
                  <a:lnTo>
                    <a:pt x="33157" y="15534"/>
                  </a:lnTo>
                  <a:lnTo>
                    <a:pt x="32219" y="23250"/>
                  </a:lnTo>
                  <a:lnTo>
                    <a:pt x="26588" y="28880"/>
                  </a:lnTo>
                  <a:lnTo>
                    <a:pt x="19915" y="32216"/>
                  </a:lnTo>
                  <a:lnTo>
                    <a:pt x="13242" y="32216"/>
                  </a:lnTo>
                  <a:lnTo>
                    <a:pt x="6568" y="28880"/>
                  </a:lnTo>
                  <a:lnTo>
                    <a:pt x="938" y="23250"/>
                  </a:lnTo>
                  <a:lnTo>
                    <a:pt x="0" y="15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7843810" y="4174885"/>
            <a:ext cx="36195" cy="34925"/>
            <a:chOff x="7843810" y="4174885"/>
            <a:chExt cx="36195" cy="34925"/>
          </a:xfrm>
        </p:grpSpPr>
        <p:sp>
          <p:nvSpPr>
            <p:cNvPr id="53" name="object 53"/>
            <p:cNvSpPr/>
            <p:nvPr/>
          </p:nvSpPr>
          <p:spPr>
            <a:xfrm>
              <a:off x="7844961" y="4176035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20228" y="0"/>
                  </a:moveTo>
                  <a:lnTo>
                    <a:pt x="13554" y="0"/>
                  </a:lnTo>
                  <a:lnTo>
                    <a:pt x="6673" y="3336"/>
                  </a:lnTo>
                  <a:lnTo>
                    <a:pt x="1251" y="8966"/>
                  </a:lnTo>
                  <a:lnTo>
                    <a:pt x="0" y="15534"/>
                  </a:lnTo>
                  <a:lnTo>
                    <a:pt x="1251" y="23458"/>
                  </a:lnTo>
                  <a:lnTo>
                    <a:pt x="6673" y="28880"/>
                  </a:lnTo>
                  <a:lnTo>
                    <a:pt x="13554" y="32216"/>
                  </a:lnTo>
                  <a:lnTo>
                    <a:pt x="20228" y="32216"/>
                  </a:lnTo>
                  <a:lnTo>
                    <a:pt x="26797" y="28880"/>
                  </a:lnTo>
                  <a:lnTo>
                    <a:pt x="32219" y="23458"/>
                  </a:lnTo>
                  <a:lnTo>
                    <a:pt x="33470" y="15534"/>
                  </a:lnTo>
                  <a:lnTo>
                    <a:pt x="32219" y="8966"/>
                  </a:lnTo>
                  <a:lnTo>
                    <a:pt x="26797" y="3336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844961" y="4176035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15534"/>
                  </a:moveTo>
                  <a:lnTo>
                    <a:pt x="1251" y="8966"/>
                  </a:lnTo>
                  <a:lnTo>
                    <a:pt x="6673" y="3336"/>
                  </a:lnTo>
                  <a:lnTo>
                    <a:pt x="13554" y="0"/>
                  </a:lnTo>
                  <a:lnTo>
                    <a:pt x="20228" y="0"/>
                  </a:lnTo>
                  <a:lnTo>
                    <a:pt x="26797" y="3336"/>
                  </a:lnTo>
                  <a:lnTo>
                    <a:pt x="32219" y="8966"/>
                  </a:lnTo>
                  <a:lnTo>
                    <a:pt x="33470" y="15534"/>
                  </a:lnTo>
                  <a:lnTo>
                    <a:pt x="32219" y="23458"/>
                  </a:lnTo>
                  <a:lnTo>
                    <a:pt x="26797" y="28880"/>
                  </a:lnTo>
                  <a:lnTo>
                    <a:pt x="20228" y="32216"/>
                  </a:lnTo>
                  <a:lnTo>
                    <a:pt x="13554" y="32216"/>
                  </a:lnTo>
                  <a:lnTo>
                    <a:pt x="6673" y="28880"/>
                  </a:lnTo>
                  <a:lnTo>
                    <a:pt x="1251" y="23458"/>
                  </a:lnTo>
                  <a:lnTo>
                    <a:pt x="0" y="15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6469231" y="5673513"/>
            <a:ext cx="35560" cy="34925"/>
            <a:chOff x="6469231" y="5673513"/>
            <a:chExt cx="35560" cy="34925"/>
          </a:xfrm>
        </p:grpSpPr>
        <p:sp>
          <p:nvSpPr>
            <p:cNvPr id="56" name="object 56"/>
            <p:cNvSpPr/>
            <p:nvPr/>
          </p:nvSpPr>
          <p:spPr>
            <a:xfrm>
              <a:off x="6470381" y="5674664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19915" y="0"/>
                  </a:moveTo>
                  <a:lnTo>
                    <a:pt x="11990" y="0"/>
                  </a:lnTo>
                  <a:lnTo>
                    <a:pt x="5317" y="3325"/>
                  </a:lnTo>
                  <a:lnTo>
                    <a:pt x="1042" y="8945"/>
                  </a:lnTo>
                  <a:lnTo>
                    <a:pt x="0" y="15587"/>
                  </a:lnTo>
                  <a:lnTo>
                    <a:pt x="1042" y="23250"/>
                  </a:lnTo>
                  <a:lnTo>
                    <a:pt x="5317" y="28869"/>
                  </a:lnTo>
                  <a:lnTo>
                    <a:pt x="11990" y="32195"/>
                  </a:lnTo>
                  <a:lnTo>
                    <a:pt x="19915" y="32195"/>
                  </a:lnTo>
                  <a:lnTo>
                    <a:pt x="26588" y="28869"/>
                  </a:lnTo>
                  <a:lnTo>
                    <a:pt x="30967" y="23250"/>
                  </a:lnTo>
                  <a:lnTo>
                    <a:pt x="33261" y="15587"/>
                  </a:lnTo>
                  <a:lnTo>
                    <a:pt x="30967" y="8945"/>
                  </a:lnTo>
                  <a:lnTo>
                    <a:pt x="26588" y="3325"/>
                  </a:lnTo>
                  <a:lnTo>
                    <a:pt x="19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70381" y="5674664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15587"/>
                  </a:moveTo>
                  <a:lnTo>
                    <a:pt x="1042" y="8945"/>
                  </a:lnTo>
                  <a:lnTo>
                    <a:pt x="5317" y="3325"/>
                  </a:lnTo>
                  <a:lnTo>
                    <a:pt x="11990" y="0"/>
                  </a:lnTo>
                  <a:lnTo>
                    <a:pt x="19915" y="0"/>
                  </a:lnTo>
                  <a:lnTo>
                    <a:pt x="26588" y="3325"/>
                  </a:lnTo>
                  <a:lnTo>
                    <a:pt x="30967" y="8945"/>
                  </a:lnTo>
                  <a:lnTo>
                    <a:pt x="33261" y="15587"/>
                  </a:lnTo>
                  <a:lnTo>
                    <a:pt x="30967" y="23250"/>
                  </a:lnTo>
                  <a:lnTo>
                    <a:pt x="26588" y="28869"/>
                  </a:lnTo>
                  <a:lnTo>
                    <a:pt x="19915" y="32195"/>
                  </a:lnTo>
                  <a:lnTo>
                    <a:pt x="11990" y="32195"/>
                  </a:lnTo>
                  <a:lnTo>
                    <a:pt x="5317" y="28869"/>
                  </a:lnTo>
                  <a:lnTo>
                    <a:pt x="1042" y="23250"/>
                  </a:lnTo>
                  <a:lnTo>
                    <a:pt x="0" y="155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6802474" y="6173059"/>
            <a:ext cx="36195" cy="34925"/>
            <a:chOff x="6802474" y="6173059"/>
            <a:chExt cx="36195" cy="34925"/>
          </a:xfrm>
        </p:grpSpPr>
        <p:sp>
          <p:nvSpPr>
            <p:cNvPr id="59" name="object 59"/>
            <p:cNvSpPr/>
            <p:nvPr/>
          </p:nvSpPr>
          <p:spPr>
            <a:xfrm>
              <a:off x="6803625" y="6174210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20228" y="0"/>
                  </a:moveTo>
                  <a:lnTo>
                    <a:pt x="12199" y="0"/>
                  </a:lnTo>
                  <a:lnTo>
                    <a:pt x="5630" y="3325"/>
                  </a:lnTo>
                  <a:lnTo>
                    <a:pt x="1251" y="8945"/>
                  </a:lnTo>
                  <a:lnTo>
                    <a:pt x="0" y="15587"/>
                  </a:lnTo>
                  <a:lnTo>
                    <a:pt x="1251" y="23250"/>
                  </a:lnTo>
                  <a:lnTo>
                    <a:pt x="5630" y="28869"/>
                  </a:lnTo>
                  <a:lnTo>
                    <a:pt x="12199" y="32195"/>
                  </a:lnTo>
                  <a:lnTo>
                    <a:pt x="20228" y="32195"/>
                  </a:lnTo>
                  <a:lnTo>
                    <a:pt x="26797" y="28869"/>
                  </a:lnTo>
                  <a:lnTo>
                    <a:pt x="31176" y="23250"/>
                  </a:lnTo>
                  <a:lnTo>
                    <a:pt x="33470" y="15587"/>
                  </a:lnTo>
                  <a:lnTo>
                    <a:pt x="31176" y="8945"/>
                  </a:lnTo>
                  <a:lnTo>
                    <a:pt x="26797" y="3325"/>
                  </a:lnTo>
                  <a:lnTo>
                    <a:pt x="20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03625" y="6174210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15587"/>
                  </a:moveTo>
                  <a:lnTo>
                    <a:pt x="1251" y="8945"/>
                  </a:lnTo>
                  <a:lnTo>
                    <a:pt x="5630" y="3325"/>
                  </a:lnTo>
                  <a:lnTo>
                    <a:pt x="12199" y="0"/>
                  </a:lnTo>
                  <a:lnTo>
                    <a:pt x="20228" y="0"/>
                  </a:lnTo>
                  <a:lnTo>
                    <a:pt x="26797" y="3325"/>
                  </a:lnTo>
                  <a:lnTo>
                    <a:pt x="31176" y="8945"/>
                  </a:lnTo>
                  <a:lnTo>
                    <a:pt x="33470" y="15587"/>
                  </a:lnTo>
                  <a:lnTo>
                    <a:pt x="31176" y="23250"/>
                  </a:lnTo>
                  <a:lnTo>
                    <a:pt x="26797" y="28869"/>
                  </a:lnTo>
                  <a:lnTo>
                    <a:pt x="20228" y="32195"/>
                  </a:lnTo>
                  <a:lnTo>
                    <a:pt x="12199" y="32195"/>
                  </a:lnTo>
                  <a:lnTo>
                    <a:pt x="5630" y="28869"/>
                  </a:lnTo>
                  <a:lnTo>
                    <a:pt x="1251" y="23250"/>
                  </a:lnTo>
                  <a:lnTo>
                    <a:pt x="0" y="155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7386069" y="5756817"/>
            <a:ext cx="35560" cy="34925"/>
            <a:chOff x="7386069" y="5756817"/>
            <a:chExt cx="35560" cy="34925"/>
          </a:xfrm>
        </p:grpSpPr>
        <p:sp>
          <p:nvSpPr>
            <p:cNvPr id="62" name="object 62"/>
            <p:cNvSpPr/>
            <p:nvPr/>
          </p:nvSpPr>
          <p:spPr>
            <a:xfrm>
              <a:off x="7387220" y="5757968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19915" y="0"/>
                  </a:moveTo>
                  <a:lnTo>
                    <a:pt x="12199" y="0"/>
                  </a:lnTo>
                  <a:lnTo>
                    <a:pt x="5630" y="3315"/>
                  </a:lnTo>
                  <a:lnTo>
                    <a:pt x="938" y="8684"/>
                  </a:lnTo>
                  <a:lnTo>
                    <a:pt x="0" y="15587"/>
                  </a:lnTo>
                  <a:lnTo>
                    <a:pt x="938" y="23250"/>
                  </a:lnTo>
                  <a:lnTo>
                    <a:pt x="5630" y="28869"/>
                  </a:lnTo>
                  <a:lnTo>
                    <a:pt x="12199" y="32195"/>
                  </a:lnTo>
                  <a:lnTo>
                    <a:pt x="19915" y="32195"/>
                  </a:lnTo>
                  <a:lnTo>
                    <a:pt x="26588" y="28869"/>
                  </a:lnTo>
                  <a:lnTo>
                    <a:pt x="31176" y="23250"/>
                  </a:lnTo>
                  <a:lnTo>
                    <a:pt x="33261" y="15587"/>
                  </a:lnTo>
                  <a:lnTo>
                    <a:pt x="31176" y="8684"/>
                  </a:lnTo>
                  <a:lnTo>
                    <a:pt x="26588" y="3315"/>
                  </a:lnTo>
                  <a:lnTo>
                    <a:pt x="19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387220" y="5757968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15587"/>
                  </a:moveTo>
                  <a:lnTo>
                    <a:pt x="938" y="8684"/>
                  </a:lnTo>
                  <a:lnTo>
                    <a:pt x="5630" y="3315"/>
                  </a:lnTo>
                  <a:lnTo>
                    <a:pt x="12199" y="0"/>
                  </a:lnTo>
                  <a:lnTo>
                    <a:pt x="19915" y="0"/>
                  </a:lnTo>
                  <a:lnTo>
                    <a:pt x="26588" y="3315"/>
                  </a:lnTo>
                  <a:lnTo>
                    <a:pt x="31176" y="8684"/>
                  </a:lnTo>
                  <a:lnTo>
                    <a:pt x="33261" y="15587"/>
                  </a:lnTo>
                  <a:lnTo>
                    <a:pt x="31176" y="23250"/>
                  </a:lnTo>
                  <a:lnTo>
                    <a:pt x="26588" y="28869"/>
                  </a:lnTo>
                  <a:lnTo>
                    <a:pt x="19915" y="32195"/>
                  </a:lnTo>
                  <a:lnTo>
                    <a:pt x="12199" y="32195"/>
                  </a:lnTo>
                  <a:lnTo>
                    <a:pt x="5630" y="28869"/>
                  </a:lnTo>
                  <a:lnTo>
                    <a:pt x="938" y="23250"/>
                  </a:lnTo>
                  <a:lnTo>
                    <a:pt x="0" y="155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7802833" y="5506914"/>
            <a:ext cx="35560" cy="34925"/>
            <a:chOff x="7802833" y="5506914"/>
            <a:chExt cx="35560" cy="34925"/>
          </a:xfrm>
        </p:grpSpPr>
        <p:sp>
          <p:nvSpPr>
            <p:cNvPr id="65" name="object 65"/>
            <p:cNvSpPr/>
            <p:nvPr/>
          </p:nvSpPr>
          <p:spPr>
            <a:xfrm>
              <a:off x="7803983" y="5508065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20019" y="0"/>
                  </a:moveTo>
                  <a:lnTo>
                    <a:pt x="12095" y="0"/>
                  </a:lnTo>
                  <a:lnTo>
                    <a:pt x="5421" y="3315"/>
                  </a:lnTo>
                  <a:lnTo>
                    <a:pt x="1042" y="8945"/>
                  </a:lnTo>
                  <a:lnTo>
                    <a:pt x="0" y="15587"/>
                  </a:lnTo>
                  <a:lnTo>
                    <a:pt x="1042" y="23510"/>
                  </a:lnTo>
                  <a:lnTo>
                    <a:pt x="5421" y="28869"/>
                  </a:lnTo>
                  <a:lnTo>
                    <a:pt x="12095" y="32195"/>
                  </a:lnTo>
                  <a:lnTo>
                    <a:pt x="20019" y="32195"/>
                  </a:lnTo>
                  <a:lnTo>
                    <a:pt x="26692" y="28869"/>
                  </a:lnTo>
                  <a:lnTo>
                    <a:pt x="30967" y="23510"/>
                  </a:lnTo>
                  <a:lnTo>
                    <a:pt x="33261" y="15587"/>
                  </a:lnTo>
                  <a:lnTo>
                    <a:pt x="30967" y="8945"/>
                  </a:lnTo>
                  <a:lnTo>
                    <a:pt x="26692" y="3315"/>
                  </a:lnTo>
                  <a:lnTo>
                    <a:pt x="200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803983" y="5508065"/>
              <a:ext cx="33655" cy="32384"/>
            </a:xfrm>
            <a:custGeom>
              <a:avLst/>
              <a:gdLst/>
              <a:ahLst/>
              <a:cxnLst/>
              <a:rect l="l" t="t" r="r" b="b"/>
              <a:pathLst>
                <a:path w="33654" h="32385">
                  <a:moveTo>
                    <a:pt x="0" y="15587"/>
                  </a:moveTo>
                  <a:lnTo>
                    <a:pt x="1042" y="8945"/>
                  </a:lnTo>
                  <a:lnTo>
                    <a:pt x="5421" y="3315"/>
                  </a:lnTo>
                  <a:lnTo>
                    <a:pt x="12095" y="0"/>
                  </a:lnTo>
                  <a:lnTo>
                    <a:pt x="20019" y="0"/>
                  </a:lnTo>
                  <a:lnTo>
                    <a:pt x="26692" y="3315"/>
                  </a:lnTo>
                  <a:lnTo>
                    <a:pt x="30967" y="8945"/>
                  </a:lnTo>
                  <a:lnTo>
                    <a:pt x="33261" y="15587"/>
                  </a:lnTo>
                  <a:lnTo>
                    <a:pt x="30967" y="23510"/>
                  </a:lnTo>
                  <a:lnTo>
                    <a:pt x="26692" y="28869"/>
                  </a:lnTo>
                  <a:lnTo>
                    <a:pt x="20019" y="32195"/>
                  </a:lnTo>
                  <a:lnTo>
                    <a:pt x="12095" y="32195"/>
                  </a:lnTo>
                  <a:lnTo>
                    <a:pt x="5421" y="28869"/>
                  </a:lnTo>
                  <a:lnTo>
                    <a:pt x="1042" y="23510"/>
                  </a:lnTo>
                  <a:lnTo>
                    <a:pt x="0" y="155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356615" y="643127"/>
            <a:ext cx="2715895" cy="1850389"/>
            <a:chOff x="356615" y="643127"/>
            <a:chExt cx="2715895" cy="1850389"/>
          </a:xfrm>
        </p:grpSpPr>
        <p:sp>
          <p:nvSpPr>
            <p:cNvPr id="68" name="object 68"/>
            <p:cNvSpPr/>
            <p:nvPr/>
          </p:nvSpPr>
          <p:spPr>
            <a:xfrm>
              <a:off x="356615" y="643127"/>
              <a:ext cx="2715895" cy="1850389"/>
            </a:xfrm>
            <a:custGeom>
              <a:avLst/>
              <a:gdLst/>
              <a:ahLst/>
              <a:cxnLst/>
              <a:rect l="l" t="t" r="r" b="b"/>
              <a:pathLst>
                <a:path w="2715895" h="1850389">
                  <a:moveTo>
                    <a:pt x="2715768" y="0"/>
                  </a:moveTo>
                  <a:lnTo>
                    <a:pt x="0" y="0"/>
                  </a:lnTo>
                  <a:lnTo>
                    <a:pt x="0" y="1850136"/>
                  </a:lnTo>
                  <a:lnTo>
                    <a:pt x="2715768" y="1850136"/>
                  </a:lnTo>
                  <a:lnTo>
                    <a:pt x="271576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3539" y="93017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5">
                  <a:moveTo>
                    <a:pt x="25084" y="0"/>
                  </a:moveTo>
                  <a:lnTo>
                    <a:pt x="15320" y="1943"/>
                  </a:lnTo>
                  <a:lnTo>
                    <a:pt x="7347" y="7254"/>
                  </a:lnTo>
                  <a:lnTo>
                    <a:pt x="1971" y="15156"/>
                  </a:lnTo>
                  <a:lnTo>
                    <a:pt x="0" y="24872"/>
                  </a:lnTo>
                  <a:lnTo>
                    <a:pt x="1971" y="34529"/>
                  </a:lnTo>
                  <a:lnTo>
                    <a:pt x="7347" y="42438"/>
                  </a:lnTo>
                  <a:lnTo>
                    <a:pt x="15320" y="47782"/>
                  </a:lnTo>
                  <a:lnTo>
                    <a:pt x="25084" y="49744"/>
                  </a:lnTo>
                  <a:lnTo>
                    <a:pt x="34847" y="47782"/>
                  </a:lnTo>
                  <a:lnTo>
                    <a:pt x="42820" y="42438"/>
                  </a:lnTo>
                  <a:lnTo>
                    <a:pt x="48196" y="34529"/>
                  </a:lnTo>
                  <a:lnTo>
                    <a:pt x="50168" y="24872"/>
                  </a:lnTo>
                  <a:lnTo>
                    <a:pt x="48196" y="15156"/>
                  </a:lnTo>
                  <a:lnTo>
                    <a:pt x="42820" y="7254"/>
                  </a:lnTo>
                  <a:lnTo>
                    <a:pt x="34847" y="1943"/>
                  </a:lnTo>
                  <a:lnTo>
                    <a:pt x="2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43539" y="93017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5">
                  <a:moveTo>
                    <a:pt x="0" y="24872"/>
                  </a:moveTo>
                  <a:lnTo>
                    <a:pt x="1971" y="15156"/>
                  </a:lnTo>
                  <a:lnTo>
                    <a:pt x="7347" y="7254"/>
                  </a:lnTo>
                  <a:lnTo>
                    <a:pt x="15320" y="1943"/>
                  </a:lnTo>
                  <a:lnTo>
                    <a:pt x="25084" y="0"/>
                  </a:lnTo>
                  <a:lnTo>
                    <a:pt x="34847" y="1943"/>
                  </a:lnTo>
                  <a:lnTo>
                    <a:pt x="42820" y="7254"/>
                  </a:lnTo>
                  <a:lnTo>
                    <a:pt x="48196" y="15156"/>
                  </a:lnTo>
                  <a:lnTo>
                    <a:pt x="50168" y="24872"/>
                  </a:lnTo>
                  <a:lnTo>
                    <a:pt x="48196" y="34529"/>
                  </a:lnTo>
                  <a:lnTo>
                    <a:pt x="42820" y="42438"/>
                  </a:lnTo>
                  <a:lnTo>
                    <a:pt x="34847" y="47782"/>
                  </a:lnTo>
                  <a:lnTo>
                    <a:pt x="25084" y="49744"/>
                  </a:lnTo>
                  <a:lnTo>
                    <a:pt x="15320" y="47782"/>
                  </a:lnTo>
                  <a:lnTo>
                    <a:pt x="7347" y="42438"/>
                  </a:lnTo>
                  <a:lnTo>
                    <a:pt x="1971" y="34529"/>
                  </a:lnTo>
                  <a:lnTo>
                    <a:pt x="0" y="24872"/>
                  </a:lnTo>
                  <a:close/>
                </a:path>
              </a:pathLst>
            </a:custGeom>
            <a:ln w="3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3539" y="1427552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5">
                  <a:moveTo>
                    <a:pt x="25084" y="0"/>
                  </a:moveTo>
                  <a:lnTo>
                    <a:pt x="15320" y="1954"/>
                  </a:lnTo>
                  <a:lnTo>
                    <a:pt x="7347" y="7285"/>
                  </a:lnTo>
                  <a:lnTo>
                    <a:pt x="1971" y="15191"/>
                  </a:lnTo>
                  <a:lnTo>
                    <a:pt x="0" y="24872"/>
                  </a:lnTo>
                  <a:lnTo>
                    <a:pt x="1971" y="34553"/>
                  </a:lnTo>
                  <a:lnTo>
                    <a:pt x="7347" y="42459"/>
                  </a:lnTo>
                  <a:lnTo>
                    <a:pt x="15320" y="47789"/>
                  </a:lnTo>
                  <a:lnTo>
                    <a:pt x="25084" y="49744"/>
                  </a:lnTo>
                  <a:lnTo>
                    <a:pt x="34847" y="47789"/>
                  </a:lnTo>
                  <a:lnTo>
                    <a:pt x="42820" y="42459"/>
                  </a:lnTo>
                  <a:lnTo>
                    <a:pt x="48196" y="34553"/>
                  </a:lnTo>
                  <a:lnTo>
                    <a:pt x="50168" y="24872"/>
                  </a:lnTo>
                  <a:lnTo>
                    <a:pt x="48196" y="15191"/>
                  </a:lnTo>
                  <a:lnTo>
                    <a:pt x="42820" y="7285"/>
                  </a:lnTo>
                  <a:lnTo>
                    <a:pt x="34847" y="1954"/>
                  </a:lnTo>
                  <a:lnTo>
                    <a:pt x="2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43539" y="1427552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5">
                  <a:moveTo>
                    <a:pt x="0" y="24872"/>
                  </a:moveTo>
                  <a:lnTo>
                    <a:pt x="1971" y="15191"/>
                  </a:lnTo>
                  <a:lnTo>
                    <a:pt x="7347" y="7285"/>
                  </a:lnTo>
                  <a:lnTo>
                    <a:pt x="15320" y="1954"/>
                  </a:lnTo>
                  <a:lnTo>
                    <a:pt x="25084" y="0"/>
                  </a:lnTo>
                  <a:lnTo>
                    <a:pt x="34847" y="1954"/>
                  </a:lnTo>
                  <a:lnTo>
                    <a:pt x="42820" y="7285"/>
                  </a:lnTo>
                  <a:lnTo>
                    <a:pt x="48196" y="15191"/>
                  </a:lnTo>
                  <a:lnTo>
                    <a:pt x="50168" y="24872"/>
                  </a:lnTo>
                  <a:lnTo>
                    <a:pt x="48196" y="34553"/>
                  </a:lnTo>
                  <a:lnTo>
                    <a:pt x="42820" y="42459"/>
                  </a:lnTo>
                  <a:lnTo>
                    <a:pt x="34847" y="47789"/>
                  </a:lnTo>
                  <a:lnTo>
                    <a:pt x="25084" y="49744"/>
                  </a:lnTo>
                  <a:lnTo>
                    <a:pt x="15320" y="47789"/>
                  </a:lnTo>
                  <a:lnTo>
                    <a:pt x="7347" y="42459"/>
                  </a:lnTo>
                  <a:lnTo>
                    <a:pt x="1971" y="34553"/>
                  </a:lnTo>
                  <a:lnTo>
                    <a:pt x="0" y="24872"/>
                  </a:lnTo>
                  <a:close/>
                </a:path>
              </a:pathLst>
            </a:custGeom>
            <a:ln w="3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997679" y="93017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25084" y="0"/>
                  </a:moveTo>
                  <a:lnTo>
                    <a:pt x="15344" y="1943"/>
                  </a:lnTo>
                  <a:lnTo>
                    <a:pt x="7368" y="7254"/>
                  </a:lnTo>
                  <a:lnTo>
                    <a:pt x="1979" y="15156"/>
                  </a:lnTo>
                  <a:lnTo>
                    <a:pt x="0" y="24872"/>
                  </a:lnTo>
                  <a:lnTo>
                    <a:pt x="1979" y="34529"/>
                  </a:lnTo>
                  <a:lnTo>
                    <a:pt x="7368" y="42438"/>
                  </a:lnTo>
                  <a:lnTo>
                    <a:pt x="15344" y="47782"/>
                  </a:lnTo>
                  <a:lnTo>
                    <a:pt x="25084" y="49744"/>
                  </a:lnTo>
                  <a:lnTo>
                    <a:pt x="34882" y="47782"/>
                  </a:lnTo>
                  <a:lnTo>
                    <a:pt x="42852" y="42438"/>
                  </a:lnTo>
                  <a:lnTo>
                    <a:pt x="48208" y="34529"/>
                  </a:lnTo>
                  <a:lnTo>
                    <a:pt x="50168" y="24872"/>
                  </a:lnTo>
                  <a:lnTo>
                    <a:pt x="48208" y="15156"/>
                  </a:lnTo>
                  <a:lnTo>
                    <a:pt x="42852" y="7254"/>
                  </a:lnTo>
                  <a:lnTo>
                    <a:pt x="34882" y="1943"/>
                  </a:lnTo>
                  <a:lnTo>
                    <a:pt x="2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97679" y="93017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0" y="24872"/>
                  </a:moveTo>
                  <a:lnTo>
                    <a:pt x="1979" y="15156"/>
                  </a:lnTo>
                  <a:lnTo>
                    <a:pt x="7368" y="7254"/>
                  </a:lnTo>
                  <a:lnTo>
                    <a:pt x="15344" y="1943"/>
                  </a:lnTo>
                  <a:lnTo>
                    <a:pt x="25084" y="0"/>
                  </a:lnTo>
                  <a:lnTo>
                    <a:pt x="34882" y="1943"/>
                  </a:lnTo>
                  <a:lnTo>
                    <a:pt x="42852" y="7254"/>
                  </a:lnTo>
                  <a:lnTo>
                    <a:pt x="48208" y="15156"/>
                  </a:lnTo>
                  <a:lnTo>
                    <a:pt x="50168" y="24872"/>
                  </a:lnTo>
                  <a:lnTo>
                    <a:pt x="48208" y="34529"/>
                  </a:lnTo>
                  <a:lnTo>
                    <a:pt x="42852" y="42438"/>
                  </a:lnTo>
                  <a:lnTo>
                    <a:pt x="34882" y="47782"/>
                  </a:lnTo>
                  <a:lnTo>
                    <a:pt x="25084" y="49744"/>
                  </a:lnTo>
                  <a:lnTo>
                    <a:pt x="15344" y="47782"/>
                  </a:lnTo>
                  <a:lnTo>
                    <a:pt x="7368" y="42438"/>
                  </a:lnTo>
                  <a:lnTo>
                    <a:pt x="1979" y="34529"/>
                  </a:lnTo>
                  <a:lnTo>
                    <a:pt x="0" y="24872"/>
                  </a:lnTo>
                  <a:close/>
                </a:path>
              </a:pathLst>
            </a:custGeom>
            <a:ln w="3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45223" y="217372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25084" y="0"/>
                  </a:moveTo>
                  <a:lnTo>
                    <a:pt x="15320" y="1954"/>
                  </a:lnTo>
                  <a:lnTo>
                    <a:pt x="7347" y="7285"/>
                  </a:lnTo>
                  <a:lnTo>
                    <a:pt x="1971" y="15191"/>
                  </a:lnTo>
                  <a:lnTo>
                    <a:pt x="0" y="24872"/>
                  </a:lnTo>
                  <a:lnTo>
                    <a:pt x="1971" y="34553"/>
                  </a:lnTo>
                  <a:lnTo>
                    <a:pt x="7347" y="42459"/>
                  </a:lnTo>
                  <a:lnTo>
                    <a:pt x="15320" y="47789"/>
                  </a:lnTo>
                  <a:lnTo>
                    <a:pt x="25084" y="49744"/>
                  </a:lnTo>
                  <a:lnTo>
                    <a:pt x="34847" y="47789"/>
                  </a:lnTo>
                  <a:lnTo>
                    <a:pt x="42820" y="42459"/>
                  </a:lnTo>
                  <a:lnTo>
                    <a:pt x="48196" y="34553"/>
                  </a:lnTo>
                  <a:lnTo>
                    <a:pt x="50168" y="24872"/>
                  </a:lnTo>
                  <a:lnTo>
                    <a:pt x="48196" y="15191"/>
                  </a:lnTo>
                  <a:lnTo>
                    <a:pt x="42820" y="7285"/>
                  </a:lnTo>
                  <a:lnTo>
                    <a:pt x="34847" y="1954"/>
                  </a:lnTo>
                  <a:lnTo>
                    <a:pt x="2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45223" y="217372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0" y="24872"/>
                  </a:moveTo>
                  <a:lnTo>
                    <a:pt x="1971" y="15191"/>
                  </a:lnTo>
                  <a:lnTo>
                    <a:pt x="7347" y="7285"/>
                  </a:lnTo>
                  <a:lnTo>
                    <a:pt x="15320" y="1954"/>
                  </a:lnTo>
                  <a:lnTo>
                    <a:pt x="25084" y="0"/>
                  </a:lnTo>
                  <a:lnTo>
                    <a:pt x="34847" y="1954"/>
                  </a:lnTo>
                  <a:lnTo>
                    <a:pt x="42820" y="7285"/>
                  </a:lnTo>
                  <a:lnTo>
                    <a:pt x="48196" y="15191"/>
                  </a:lnTo>
                  <a:lnTo>
                    <a:pt x="50168" y="24872"/>
                  </a:lnTo>
                  <a:lnTo>
                    <a:pt x="48196" y="34553"/>
                  </a:lnTo>
                  <a:lnTo>
                    <a:pt x="42820" y="42459"/>
                  </a:lnTo>
                  <a:lnTo>
                    <a:pt x="34847" y="47789"/>
                  </a:lnTo>
                  <a:lnTo>
                    <a:pt x="25084" y="49744"/>
                  </a:lnTo>
                  <a:lnTo>
                    <a:pt x="15320" y="47789"/>
                  </a:lnTo>
                  <a:lnTo>
                    <a:pt x="7347" y="42459"/>
                  </a:lnTo>
                  <a:lnTo>
                    <a:pt x="1971" y="34553"/>
                  </a:lnTo>
                  <a:lnTo>
                    <a:pt x="0" y="24872"/>
                  </a:lnTo>
                  <a:close/>
                </a:path>
              </a:pathLst>
            </a:custGeom>
            <a:ln w="3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23100" y="155191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25223" y="0"/>
                  </a:moveTo>
                  <a:lnTo>
                    <a:pt x="15403" y="1954"/>
                  </a:lnTo>
                  <a:lnTo>
                    <a:pt x="7385" y="7285"/>
                  </a:lnTo>
                  <a:lnTo>
                    <a:pt x="1981" y="15191"/>
                  </a:lnTo>
                  <a:lnTo>
                    <a:pt x="0" y="24872"/>
                  </a:lnTo>
                  <a:lnTo>
                    <a:pt x="1981" y="34553"/>
                  </a:lnTo>
                  <a:lnTo>
                    <a:pt x="7385" y="42459"/>
                  </a:lnTo>
                  <a:lnTo>
                    <a:pt x="15403" y="47789"/>
                  </a:lnTo>
                  <a:lnTo>
                    <a:pt x="25223" y="49744"/>
                  </a:lnTo>
                  <a:lnTo>
                    <a:pt x="34941" y="47789"/>
                  </a:lnTo>
                  <a:lnTo>
                    <a:pt x="42869" y="42459"/>
                  </a:lnTo>
                  <a:lnTo>
                    <a:pt x="48210" y="34553"/>
                  </a:lnTo>
                  <a:lnTo>
                    <a:pt x="50168" y="24872"/>
                  </a:lnTo>
                  <a:lnTo>
                    <a:pt x="48210" y="15191"/>
                  </a:lnTo>
                  <a:lnTo>
                    <a:pt x="42869" y="7285"/>
                  </a:lnTo>
                  <a:lnTo>
                    <a:pt x="34941" y="1954"/>
                  </a:lnTo>
                  <a:lnTo>
                    <a:pt x="252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23100" y="155191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0" y="24872"/>
                  </a:moveTo>
                  <a:lnTo>
                    <a:pt x="1981" y="15191"/>
                  </a:lnTo>
                  <a:lnTo>
                    <a:pt x="7385" y="7285"/>
                  </a:lnTo>
                  <a:lnTo>
                    <a:pt x="15403" y="1954"/>
                  </a:lnTo>
                  <a:lnTo>
                    <a:pt x="25223" y="0"/>
                  </a:lnTo>
                  <a:lnTo>
                    <a:pt x="34941" y="1954"/>
                  </a:lnTo>
                  <a:lnTo>
                    <a:pt x="42869" y="7285"/>
                  </a:lnTo>
                  <a:lnTo>
                    <a:pt x="48210" y="15191"/>
                  </a:lnTo>
                  <a:lnTo>
                    <a:pt x="50168" y="24872"/>
                  </a:lnTo>
                  <a:lnTo>
                    <a:pt x="48210" y="34553"/>
                  </a:lnTo>
                  <a:lnTo>
                    <a:pt x="42869" y="42459"/>
                  </a:lnTo>
                  <a:lnTo>
                    <a:pt x="34941" y="47789"/>
                  </a:lnTo>
                  <a:lnTo>
                    <a:pt x="25223" y="49744"/>
                  </a:lnTo>
                  <a:lnTo>
                    <a:pt x="15403" y="47789"/>
                  </a:lnTo>
                  <a:lnTo>
                    <a:pt x="7385" y="42459"/>
                  </a:lnTo>
                  <a:lnTo>
                    <a:pt x="1981" y="34553"/>
                  </a:lnTo>
                  <a:lnTo>
                    <a:pt x="0" y="24872"/>
                  </a:lnTo>
                  <a:close/>
                </a:path>
              </a:pathLst>
            </a:custGeom>
            <a:ln w="3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50344" y="117882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25084" y="0"/>
                  </a:moveTo>
                  <a:lnTo>
                    <a:pt x="15266" y="1954"/>
                  </a:lnTo>
                  <a:lnTo>
                    <a:pt x="7263" y="7285"/>
                  </a:lnTo>
                  <a:lnTo>
                    <a:pt x="1900" y="15191"/>
                  </a:lnTo>
                  <a:lnTo>
                    <a:pt x="0" y="24872"/>
                  </a:lnTo>
                  <a:lnTo>
                    <a:pt x="1959" y="34553"/>
                  </a:lnTo>
                  <a:lnTo>
                    <a:pt x="7316" y="42459"/>
                  </a:lnTo>
                  <a:lnTo>
                    <a:pt x="15285" y="47789"/>
                  </a:lnTo>
                  <a:lnTo>
                    <a:pt x="25084" y="49744"/>
                  </a:lnTo>
                  <a:lnTo>
                    <a:pt x="34802" y="47789"/>
                  </a:lnTo>
                  <a:lnTo>
                    <a:pt x="42730" y="42459"/>
                  </a:lnTo>
                  <a:lnTo>
                    <a:pt x="48071" y="34553"/>
                  </a:lnTo>
                  <a:lnTo>
                    <a:pt x="50029" y="24872"/>
                  </a:lnTo>
                  <a:lnTo>
                    <a:pt x="48071" y="15191"/>
                  </a:lnTo>
                  <a:lnTo>
                    <a:pt x="42730" y="7285"/>
                  </a:lnTo>
                  <a:lnTo>
                    <a:pt x="34802" y="1954"/>
                  </a:lnTo>
                  <a:lnTo>
                    <a:pt x="2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68623" y="954908"/>
              <a:ext cx="2032000" cy="1275080"/>
            </a:xfrm>
            <a:custGeom>
              <a:avLst/>
              <a:gdLst/>
              <a:ahLst/>
              <a:cxnLst/>
              <a:rect l="l" t="t" r="r" b="b"/>
              <a:pathLst>
                <a:path w="2032000" h="1275080">
                  <a:moveTo>
                    <a:pt x="1981720" y="248792"/>
                  </a:moveTo>
                  <a:lnTo>
                    <a:pt x="1983621" y="239111"/>
                  </a:lnTo>
                  <a:lnTo>
                    <a:pt x="1988984" y="231205"/>
                  </a:lnTo>
                  <a:lnTo>
                    <a:pt x="1996986" y="225875"/>
                  </a:lnTo>
                  <a:lnTo>
                    <a:pt x="2006804" y="223920"/>
                  </a:lnTo>
                  <a:lnTo>
                    <a:pt x="2016522" y="225875"/>
                  </a:lnTo>
                  <a:lnTo>
                    <a:pt x="2024450" y="231205"/>
                  </a:lnTo>
                  <a:lnTo>
                    <a:pt x="2029792" y="239111"/>
                  </a:lnTo>
                  <a:lnTo>
                    <a:pt x="2031749" y="248792"/>
                  </a:lnTo>
                  <a:lnTo>
                    <a:pt x="2029792" y="258473"/>
                  </a:lnTo>
                  <a:lnTo>
                    <a:pt x="2024450" y="266379"/>
                  </a:lnTo>
                  <a:lnTo>
                    <a:pt x="2016522" y="271710"/>
                  </a:lnTo>
                  <a:lnTo>
                    <a:pt x="2006804" y="273665"/>
                  </a:lnTo>
                  <a:lnTo>
                    <a:pt x="1997006" y="271710"/>
                  </a:lnTo>
                  <a:lnTo>
                    <a:pt x="1989036" y="266379"/>
                  </a:lnTo>
                  <a:lnTo>
                    <a:pt x="1983680" y="258473"/>
                  </a:lnTo>
                  <a:lnTo>
                    <a:pt x="1981720" y="248792"/>
                  </a:lnTo>
                  <a:close/>
                </a:path>
                <a:path w="2032000" h="1275080">
                  <a:moveTo>
                    <a:pt x="0" y="138"/>
                  </a:moveTo>
                  <a:lnTo>
                    <a:pt x="0" y="497516"/>
                  </a:lnTo>
                </a:path>
                <a:path w="2032000" h="1275080">
                  <a:moveTo>
                    <a:pt x="0" y="138"/>
                  </a:moveTo>
                  <a:lnTo>
                    <a:pt x="1254139" y="138"/>
                  </a:lnTo>
                  <a:lnTo>
                    <a:pt x="1379700" y="621878"/>
                  </a:lnTo>
                </a:path>
                <a:path w="2032000" h="1275080">
                  <a:moveTo>
                    <a:pt x="1254139" y="138"/>
                  </a:moveTo>
                  <a:lnTo>
                    <a:pt x="2006804" y="248792"/>
                  </a:lnTo>
                  <a:lnTo>
                    <a:pt x="1379700" y="621878"/>
                  </a:lnTo>
                </a:path>
                <a:path w="2032000" h="1275080">
                  <a:moveTo>
                    <a:pt x="0" y="138"/>
                  </a:moveTo>
                  <a:lnTo>
                    <a:pt x="1379700" y="621878"/>
                  </a:lnTo>
                </a:path>
                <a:path w="2032000" h="1275080">
                  <a:moveTo>
                    <a:pt x="0" y="497516"/>
                  </a:moveTo>
                  <a:lnTo>
                    <a:pt x="501683" y="1243686"/>
                  </a:lnTo>
                </a:path>
                <a:path w="2032000" h="1275080">
                  <a:moveTo>
                    <a:pt x="1379700" y="621878"/>
                  </a:moveTo>
                  <a:lnTo>
                    <a:pt x="501683" y="1243686"/>
                  </a:lnTo>
                </a:path>
                <a:path w="2032000" h="1275080">
                  <a:moveTo>
                    <a:pt x="1254279" y="0"/>
                  </a:moveTo>
                  <a:lnTo>
                    <a:pt x="1208721" y="18713"/>
                  </a:lnTo>
                  <a:lnTo>
                    <a:pt x="1164282" y="39112"/>
                  </a:lnTo>
                  <a:lnTo>
                    <a:pt x="1120992" y="61150"/>
                  </a:lnTo>
                  <a:lnTo>
                    <a:pt x="1078879" y="84776"/>
                  </a:lnTo>
                  <a:lnTo>
                    <a:pt x="1037974" y="109944"/>
                  </a:lnTo>
                  <a:lnTo>
                    <a:pt x="998306" y="136604"/>
                  </a:lnTo>
                  <a:lnTo>
                    <a:pt x="959903" y="164708"/>
                  </a:lnTo>
                  <a:lnTo>
                    <a:pt x="922796" y="194208"/>
                  </a:lnTo>
                  <a:lnTo>
                    <a:pt x="887012" y="225055"/>
                  </a:lnTo>
                  <a:lnTo>
                    <a:pt x="852583" y="257201"/>
                  </a:lnTo>
                  <a:lnTo>
                    <a:pt x="819536" y="290597"/>
                  </a:lnTo>
                  <a:lnTo>
                    <a:pt x="787902" y="325196"/>
                  </a:lnTo>
                  <a:lnTo>
                    <a:pt x="757709" y="360948"/>
                  </a:lnTo>
                  <a:lnTo>
                    <a:pt x="728987" y="397805"/>
                  </a:lnTo>
                  <a:lnTo>
                    <a:pt x="701765" y="435719"/>
                  </a:lnTo>
                  <a:lnTo>
                    <a:pt x="676073" y="474641"/>
                  </a:lnTo>
                  <a:lnTo>
                    <a:pt x="651939" y="514524"/>
                  </a:lnTo>
                  <a:lnTo>
                    <a:pt x="629393" y="555317"/>
                  </a:lnTo>
                  <a:lnTo>
                    <a:pt x="608465" y="596974"/>
                  </a:lnTo>
                  <a:lnTo>
                    <a:pt x="589183" y="639446"/>
                  </a:lnTo>
                  <a:lnTo>
                    <a:pt x="571577" y="682684"/>
                  </a:lnTo>
                  <a:lnTo>
                    <a:pt x="555676" y="726640"/>
                  </a:lnTo>
                  <a:lnTo>
                    <a:pt x="541509" y="771265"/>
                  </a:lnTo>
                  <a:lnTo>
                    <a:pt x="529107" y="816511"/>
                  </a:lnTo>
                  <a:lnTo>
                    <a:pt x="518497" y="862330"/>
                  </a:lnTo>
                  <a:lnTo>
                    <a:pt x="509710" y="908673"/>
                  </a:lnTo>
                  <a:lnTo>
                    <a:pt x="502774" y="955492"/>
                  </a:lnTo>
                  <a:lnTo>
                    <a:pt x="497719" y="1002739"/>
                  </a:lnTo>
                  <a:lnTo>
                    <a:pt x="494574" y="1050364"/>
                  </a:lnTo>
                  <a:lnTo>
                    <a:pt x="493369" y="1098320"/>
                  </a:lnTo>
                  <a:lnTo>
                    <a:pt x="494133" y="1146558"/>
                  </a:lnTo>
                  <a:lnTo>
                    <a:pt x="496894" y="1195029"/>
                  </a:lnTo>
                  <a:lnTo>
                    <a:pt x="501683" y="1243686"/>
                  </a:lnTo>
                </a:path>
                <a:path w="2032000" h="1275080">
                  <a:moveTo>
                    <a:pt x="2006804" y="248792"/>
                  </a:moveTo>
                  <a:lnTo>
                    <a:pt x="1997532" y="296466"/>
                  </a:lnTo>
                  <a:lnTo>
                    <a:pt x="1986505" y="343359"/>
                  </a:lnTo>
                  <a:lnTo>
                    <a:pt x="1973763" y="389441"/>
                  </a:lnTo>
                  <a:lnTo>
                    <a:pt x="1959346" y="434686"/>
                  </a:lnTo>
                  <a:lnTo>
                    <a:pt x="1943294" y="479064"/>
                  </a:lnTo>
                  <a:lnTo>
                    <a:pt x="1925647" y="522549"/>
                  </a:lnTo>
                  <a:lnTo>
                    <a:pt x="1906445" y="565112"/>
                  </a:lnTo>
                  <a:lnTo>
                    <a:pt x="1885728" y="606725"/>
                  </a:lnTo>
                  <a:lnTo>
                    <a:pt x="1863537" y="647359"/>
                  </a:lnTo>
                  <a:lnTo>
                    <a:pt x="1839910" y="686988"/>
                  </a:lnTo>
                  <a:lnTo>
                    <a:pt x="1814889" y="725583"/>
                  </a:lnTo>
                  <a:lnTo>
                    <a:pt x="1788513" y="763116"/>
                  </a:lnTo>
                  <a:lnTo>
                    <a:pt x="1760823" y="799559"/>
                  </a:lnTo>
                  <a:lnTo>
                    <a:pt x="1731857" y="834884"/>
                  </a:lnTo>
                  <a:lnTo>
                    <a:pt x="1701657" y="869063"/>
                  </a:lnTo>
                  <a:lnTo>
                    <a:pt x="1670263" y="902068"/>
                  </a:lnTo>
                  <a:lnTo>
                    <a:pt x="1637714" y="933871"/>
                  </a:lnTo>
                  <a:lnTo>
                    <a:pt x="1604050" y="964445"/>
                  </a:lnTo>
                  <a:lnTo>
                    <a:pt x="1569312" y="993760"/>
                  </a:lnTo>
                  <a:lnTo>
                    <a:pt x="1533539" y="1021789"/>
                  </a:lnTo>
                  <a:lnTo>
                    <a:pt x="1496771" y="1048504"/>
                  </a:lnTo>
                  <a:lnTo>
                    <a:pt x="1459050" y="1073877"/>
                  </a:lnTo>
                  <a:lnTo>
                    <a:pt x="1420413" y="1097880"/>
                  </a:lnTo>
                  <a:lnTo>
                    <a:pt x="1380903" y="1120486"/>
                  </a:lnTo>
                  <a:lnTo>
                    <a:pt x="1340557" y="1141665"/>
                  </a:lnTo>
                  <a:lnTo>
                    <a:pt x="1299418" y="1161390"/>
                  </a:lnTo>
                  <a:lnTo>
                    <a:pt x="1257524" y="1179633"/>
                  </a:lnTo>
                  <a:lnTo>
                    <a:pt x="1214916" y="1196367"/>
                  </a:lnTo>
                  <a:lnTo>
                    <a:pt x="1171634" y="1211562"/>
                  </a:lnTo>
                  <a:lnTo>
                    <a:pt x="1127717" y="1225191"/>
                  </a:lnTo>
                  <a:lnTo>
                    <a:pt x="1083206" y="1237226"/>
                  </a:lnTo>
                  <a:lnTo>
                    <a:pt x="1038141" y="1247639"/>
                  </a:lnTo>
                  <a:lnTo>
                    <a:pt x="992562" y="1256402"/>
                  </a:lnTo>
                  <a:lnTo>
                    <a:pt x="946508" y="1263487"/>
                  </a:lnTo>
                  <a:lnTo>
                    <a:pt x="900021" y="1268867"/>
                  </a:lnTo>
                  <a:lnTo>
                    <a:pt x="853139" y="1272512"/>
                  </a:lnTo>
                  <a:lnTo>
                    <a:pt x="805904" y="1274395"/>
                  </a:lnTo>
                  <a:lnTo>
                    <a:pt x="758354" y="1274488"/>
                  </a:lnTo>
                  <a:lnTo>
                    <a:pt x="710530" y="1272762"/>
                  </a:lnTo>
                  <a:lnTo>
                    <a:pt x="662472" y="1269191"/>
                  </a:lnTo>
                  <a:lnTo>
                    <a:pt x="614221" y="1263746"/>
                  </a:lnTo>
                  <a:lnTo>
                    <a:pt x="565815" y="1256399"/>
                  </a:lnTo>
                  <a:lnTo>
                    <a:pt x="517656" y="1247179"/>
                  </a:lnTo>
                  <a:lnTo>
                    <a:pt x="501683" y="1243686"/>
                  </a:lnTo>
                </a:path>
              </a:pathLst>
            </a:custGeom>
            <a:ln w="3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729868" y="735076"/>
            <a:ext cx="9080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739134" y="6475107"/>
            <a:ext cx="1664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Rinaldi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M/IF2120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Matdis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8" name="object 9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68</a:t>
            </a:fld>
            <a:endParaRPr dirty="0"/>
          </a:p>
        </p:txBody>
      </p:sp>
      <p:sp>
        <p:nvSpPr>
          <p:cNvPr id="82" name="object 82"/>
          <p:cNvSpPr txBox="1"/>
          <p:nvPr/>
        </p:nvSpPr>
        <p:spPr>
          <a:xfrm>
            <a:off x="1984022" y="707440"/>
            <a:ext cx="9080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61969" y="1094274"/>
            <a:ext cx="9080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172154" y="1591721"/>
            <a:ext cx="9080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31552" y="2199712"/>
            <a:ext cx="9080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43639" y="735076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84254" y="845619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50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04666" y="1094274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45</a:t>
            </a:r>
            <a:endParaRPr sz="10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02982" y="1011368"/>
            <a:ext cx="191770" cy="52324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R="28575" algn="r">
              <a:lnSpc>
                <a:spcPct val="100000"/>
              </a:lnSpc>
              <a:spcBef>
                <a:spcPts val="790"/>
              </a:spcBef>
            </a:pPr>
            <a:r>
              <a:rPr sz="1050" i="1" spc="25" dirty="0">
                <a:latin typeface="Arial"/>
                <a:cs typeface="Arial"/>
              </a:rPr>
              <a:t>30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00"/>
              </a:spcBef>
            </a:pPr>
            <a:r>
              <a:rPr sz="1050" i="1" spc="25" dirty="0"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16534" y="1729901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384254" y="1840445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384254" y="1204818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35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569060" y="1702265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55</a:t>
            </a:r>
            <a:endParaRPr sz="10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92797" y="1453541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882570" y="1094274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40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35965" y="240868"/>
            <a:ext cx="824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41731"/>
            <a:ext cx="4133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(a)</a:t>
            </a:r>
            <a:r>
              <a:rPr sz="32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Algoritma</a:t>
            </a:r>
            <a:r>
              <a:rPr sz="32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Arial"/>
                <a:cs typeface="Arial"/>
              </a:rPr>
              <a:t>Kruskal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69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812417"/>
            <a:ext cx="8062595" cy="2660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Strategi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32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digunakan: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Arial MT"/>
              <a:cs typeface="Arial MT"/>
            </a:endParaRPr>
          </a:p>
          <a:p>
            <a:pPr marL="355600" marR="508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Pada setiap langkah, pilih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sisi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dari graf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3200" i="1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mempunyai bobot minimum tetapi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2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membentuk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sirkuit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00253"/>
            <a:ext cx="6911340" cy="292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Contoh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tersedia banyak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koin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5,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10,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25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Uang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senilai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 32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dapat ditukar dengan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banyak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cara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berikut:</a:t>
            </a:r>
            <a:endParaRPr sz="2800">
              <a:latin typeface="Arial MT"/>
              <a:cs typeface="Arial MT"/>
            </a:endParaRPr>
          </a:p>
          <a:p>
            <a:pPr marL="552450">
              <a:lnSpc>
                <a:spcPct val="100000"/>
              </a:lnSpc>
              <a:spcBef>
                <a:spcPts val="670"/>
              </a:spcBef>
              <a:tabLst>
                <a:tab pos="54997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32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…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	(32</a:t>
            </a:r>
            <a:r>
              <a:rPr sz="2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koin)</a:t>
            </a:r>
            <a:endParaRPr sz="2800">
              <a:latin typeface="Arial MT"/>
              <a:cs typeface="Arial MT"/>
            </a:endParaRPr>
          </a:p>
          <a:p>
            <a:pPr marL="55245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32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10 +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 +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800" spc="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(7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koin)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3609" y="3487928"/>
            <a:ext cx="1212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(5</a:t>
            </a:r>
            <a:r>
              <a:rPr sz="28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koin)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402352"/>
            <a:ext cx="5017770" cy="15614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5245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32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800">
              <a:latin typeface="Arial MT"/>
              <a:cs typeface="Arial MT"/>
            </a:endParaRPr>
          </a:p>
          <a:p>
            <a:pPr marL="55245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…</a:t>
            </a:r>
            <a:r>
              <a:rPr sz="2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dst</a:t>
            </a:r>
            <a:endParaRPr sz="28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Minimum: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32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25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7598" y="4512309"/>
            <a:ext cx="1212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(4</a:t>
            </a:r>
            <a:r>
              <a:rPr sz="28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koin)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58000" y="5143499"/>
            <a:ext cx="2286000" cy="1714500"/>
            <a:chOff x="6858000" y="5143499"/>
            <a:chExt cx="2286000" cy="17145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0" y="5143499"/>
              <a:ext cx="2285999" cy="17144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0955" y="6423660"/>
              <a:ext cx="295655" cy="34747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4552" y="6423659"/>
              <a:ext cx="1850136" cy="347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8244" y="999744"/>
              <a:ext cx="8153400" cy="3931920"/>
            </a:xfrm>
            <a:custGeom>
              <a:avLst/>
              <a:gdLst/>
              <a:ahLst/>
              <a:cxnLst/>
              <a:rect l="l" t="t" r="r" b="b"/>
              <a:pathLst>
                <a:path w="8153400" h="3931920">
                  <a:moveTo>
                    <a:pt x="8153400" y="0"/>
                  </a:moveTo>
                  <a:lnTo>
                    <a:pt x="0" y="0"/>
                  </a:lnTo>
                  <a:lnTo>
                    <a:pt x="0" y="3931920"/>
                  </a:lnTo>
                  <a:lnTo>
                    <a:pt x="8153400" y="393192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5544" y="867641"/>
            <a:ext cx="8173720" cy="407479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350" b="1" spc="10" dirty="0">
                <a:latin typeface="Times New Roman"/>
                <a:cs typeface="Times New Roman"/>
              </a:rPr>
              <a:t>Algoritma</a:t>
            </a:r>
            <a:r>
              <a:rPr sz="2350" b="1" spc="-10" dirty="0">
                <a:latin typeface="Times New Roman"/>
                <a:cs typeface="Times New Roman"/>
              </a:rPr>
              <a:t> </a:t>
            </a:r>
            <a:r>
              <a:rPr sz="2350" b="1" spc="10" dirty="0">
                <a:latin typeface="Times New Roman"/>
                <a:cs typeface="Times New Roman"/>
              </a:rPr>
              <a:t>Kruskal</a:t>
            </a:r>
            <a:endParaRPr sz="2350">
              <a:latin typeface="Times New Roman"/>
              <a:cs typeface="Times New Roman"/>
            </a:endParaRPr>
          </a:p>
          <a:p>
            <a:pPr marL="12700" marR="6985" indent="75565">
              <a:lnSpc>
                <a:spcPts val="2730"/>
              </a:lnSpc>
              <a:spcBef>
                <a:spcPts val="975"/>
              </a:spcBef>
            </a:pPr>
            <a:r>
              <a:rPr sz="2350" spc="15" dirty="0">
                <a:latin typeface="Times New Roman"/>
                <a:cs typeface="Times New Roman"/>
              </a:rPr>
              <a:t>(</a:t>
            </a:r>
            <a:r>
              <a:rPr sz="2350" spc="30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Langkah</a:t>
            </a:r>
            <a:r>
              <a:rPr sz="2350" spc="295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0:</a:t>
            </a:r>
            <a:r>
              <a:rPr sz="2350" spc="29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sisi-sisi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dari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graf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sudah</a:t>
            </a:r>
            <a:r>
              <a:rPr sz="2350" spc="29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diurut</a:t>
            </a:r>
            <a:r>
              <a:rPr sz="2350" spc="29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menaik</a:t>
            </a:r>
            <a:r>
              <a:rPr sz="2350" spc="295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berdasarkan </a:t>
            </a:r>
            <a:r>
              <a:rPr sz="2350" spc="-57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bobotnya</a:t>
            </a:r>
            <a:r>
              <a:rPr sz="2350" spc="-5" dirty="0">
                <a:latin typeface="Times New Roman"/>
                <a:cs typeface="Times New Roman"/>
              </a:rPr>
              <a:t> </a:t>
            </a:r>
            <a:r>
              <a:rPr sz="2350" spc="20" dirty="0">
                <a:latin typeface="Times New Roman"/>
                <a:cs typeface="Times New Roman"/>
              </a:rPr>
              <a:t>–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dari</a:t>
            </a:r>
            <a:r>
              <a:rPr sz="2350" spc="-5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bobot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kecil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20" dirty="0">
                <a:latin typeface="Times New Roman"/>
                <a:cs typeface="Times New Roman"/>
              </a:rPr>
              <a:t>ke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bobot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besar)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535430" algn="l"/>
              </a:tabLst>
            </a:pPr>
            <a:r>
              <a:rPr sz="2350" spc="15" dirty="0">
                <a:latin typeface="Times New Roman"/>
                <a:cs typeface="Times New Roman"/>
              </a:rPr>
              <a:t>Langkah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1:	</a:t>
            </a:r>
            <a:r>
              <a:rPr sz="2350" i="1" spc="25" dirty="0">
                <a:latin typeface="Times New Roman"/>
                <a:cs typeface="Times New Roman"/>
              </a:rPr>
              <a:t>T</a:t>
            </a:r>
            <a:r>
              <a:rPr sz="2350" i="1" spc="-3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masih</a:t>
            </a:r>
            <a:r>
              <a:rPr sz="2350" spc="-20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kosong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1616710" marR="5080" indent="-1604645" algn="just">
              <a:lnSpc>
                <a:spcPct val="97000"/>
              </a:lnSpc>
            </a:pPr>
            <a:r>
              <a:rPr sz="2350" spc="15" dirty="0">
                <a:latin typeface="Times New Roman"/>
                <a:cs typeface="Times New Roman"/>
              </a:rPr>
              <a:t>Langkah 2: </a:t>
            </a:r>
            <a:r>
              <a:rPr sz="2350" spc="10" dirty="0">
                <a:latin typeface="Times New Roman"/>
                <a:cs typeface="Times New Roman"/>
              </a:rPr>
              <a:t>pilih sisi </a:t>
            </a:r>
            <a:r>
              <a:rPr sz="2350" spc="15" dirty="0">
                <a:latin typeface="Times New Roman"/>
                <a:cs typeface="Times New Roman"/>
              </a:rPr>
              <a:t>(</a:t>
            </a:r>
            <a:r>
              <a:rPr sz="2350" i="1" spc="15" dirty="0">
                <a:latin typeface="Times New Roman"/>
                <a:cs typeface="Times New Roman"/>
              </a:rPr>
              <a:t>u</a:t>
            </a:r>
            <a:r>
              <a:rPr sz="2350" spc="15" dirty="0">
                <a:latin typeface="Times New Roman"/>
                <a:cs typeface="Times New Roman"/>
              </a:rPr>
              <a:t>, </a:t>
            </a:r>
            <a:r>
              <a:rPr sz="2350" i="1" spc="15" dirty="0">
                <a:latin typeface="Times New Roman"/>
                <a:cs typeface="Times New Roman"/>
              </a:rPr>
              <a:t>v</a:t>
            </a:r>
            <a:r>
              <a:rPr sz="2350" spc="15" dirty="0">
                <a:latin typeface="Times New Roman"/>
                <a:cs typeface="Times New Roman"/>
              </a:rPr>
              <a:t>) dengan bobot minimum yang </a:t>
            </a:r>
            <a:r>
              <a:rPr sz="2350" spc="10" dirty="0">
                <a:latin typeface="Times New Roman"/>
                <a:cs typeface="Times New Roman"/>
              </a:rPr>
              <a:t>tidak </a:t>
            </a:r>
            <a:r>
              <a:rPr sz="2350" spc="15" dirty="0">
                <a:latin typeface="Times New Roman"/>
                <a:cs typeface="Times New Roman"/>
              </a:rPr>
              <a:t> membentuk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sirkuit </a:t>
            </a:r>
            <a:r>
              <a:rPr sz="2350" spc="15" dirty="0">
                <a:latin typeface="Times New Roman"/>
                <a:cs typeface="Times New Roman"/>
              </a:rPr>
              <a:t>di </a:t>
            </a:r>
            <a:r>
              <a:rPr sz="2350" i="1" spc="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. </a:t>
            </a:r>
            <a:r>
              <a:rPr sz="2350" spc="15" dirty="0">
                <a:latin typeface="Times New Roman"/>
                <a:cs typeface="Times New Roman"/>
              </a:rPr>
              <a:t>Tambahkan </a:t>
            </a:r>
            <a:r>
              <a:rPr sz="2350" spc="10" dirty="0">
                <a:latin typeface="Times New Roman"/>
                <a:cs typeface="Times New Roman"/>
              </a:rPr>
              <a:t>(</a:t>
            </a:r>
            <a:r>
              <a:rPr sz="2350" i="1" spc="10" dirty="0">
                <a:latin typeface="Times New Roman"/>
                <a:cs typeface="Times New Roman"/>
              </a:rPr>
              <a:t>u</a:t>
            </a:r>
            <a:r>
              <a:rPr sz="2350" spc="10" dirty="0">
                <a:latin typeface="Times New Roman"/>
                <a:cs typeface="Times New Roman"/>
              </a:rPr>
              <a:t>, </a:t>
            </a:r>
            <a:r>
              <a:rPr sz="2350" i="1" spc="15" dirty="0">
                <a:latin typeface="Times New Roman"/>
                <a:cs typeface="Times New Roman"/>
              </a:rPr>
              <a:t>v</a:t>
            </a:r>
            <a:r>
              <a:rPr sz="2350" spc="15" dirty="0">
                <a:latin typeface="Times New Roman"/>
                <a:cs typeface="Times New Roman"/>
              </a:rPr>
              <a:t>) </a:t>
            </a:r>
            <a:r>
              <a:rPr sz="2350" spc="20" dirty="0">
                <a:latin typeface="Times New Roman"/>
                <a:cs typeface="Times New Roman"/>
              </a:rPr>
              <a:t>ke </a:t>
            </a:r>
            <a:r>
              <a:rPr sz="2350" spc="15" dirty="0">
                <a:latin typeface="Times New Roman"/>
                <a:cs typeface="Times New Roman"/>
              </a:rPr>
              <a:t>dalam </a:t>
            </a:r>
            <a:r>
              <a:rPr sz="2350" spc="20" dirty="0">
                <a:latin typeface="Times New Roman"/>
                <a:cs typeface="Times New Roman"/>
              </a:rPr>
              <a:t> </a:t>
            </a:r>
            <a:r>
              <a:rPr sz="2350" i="1" spc="10" dirty="0">
                <a:latin typeface="Times New Roman"/>
                <a:cs typeface="Times New Roman"/>
              </a:rPr>
              <a:t>T</a:t>
            </a:r>
            <a:r>
              <a:rPr sz="2350" spc="10" dirty="0"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612265" algn="l"/>
              </a:tabLst>
            </a:pPr>
            <a:r>
              <a:rPr sz="2350" spc="15" dirty="0">
                <a:latin typeface="Times New Roman"/>
                <a:cs typeface="Times New Roman"/>
              </a:rPr>
              <a:t>Langkah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3:	</a:t>
            </a:r>
            <a:r>
              <a:rPr sz="2350" spc="10" dirty="0">
                <a:latin typeface="Times New Roman"/>
                <a:cs typeface="Times New Roman"/>
              </a:rPr>
              <a:t>ulangi</a:t>
            </a:r>
            <a:r>
              <a:rPr sz="2350" spc="-5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langkah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20" dirty="0">
                <a:latin typeface="Times New Roman"/>
                <a:cs typeface="Times New Roman"/>
              </a:rPr>
              <a:t>2</a:t>
            </a:r>
            <a:r>
              <a:rPr sz="2350" spc="-5" dirty="0">
                <a:latin typeface="Times New Roman"/>
                <a:cs typeface="Times New Roman"/>
              </a:rPr>
              <a:t> </a:t>
            </a:r>
            <a:r>
              <a:rPr sz="2350" spc="15" dirty="0">
                <a:latin typeface="Times New Roman"/>
                <a:cs typeface="Times New Roman"/>
              </a:rPr>
              <a:t>sebanyak</a:t>
            </a:r>
            <a:r>
              <a:rPr sz="2350" spc="-5" dirty="0">
                <a:latin typeface="Times New Roman"/>
                <a:cs typeface="Times New Roman"/>
              </a:rPr>
              <a:t> </a:t>
            </a:r>
            <a:r>
              <a:rPr sz="2350" i="1" spc="20" dirty="0">
                <a:latin typeface="Times New Roman"/>
                <a:cs typeface="Times New Roman"/>
              </a:rPr>
              <a:t>n</a:t>
            </a:r>
            <a:r>
              <a:rPr sz="2350" i="1" dirty="0">
                <a:latin typeface="Times New Roman"/>
                <a:cs typeface="Times New Roman"/>
              </a:rPr>
              <a:t> </a:t>
            </a:r>
            <a:r>
              <a:rPr sz="2350" spc="20" dirty="0">
                <a:latin typeface="Times New Roman"/>
                <a:cs typeface="Times New Roman"/>
              </a:rPr>
              <a:t>–</a:t>
            </a:r>
            <a:r>
              <a:rPr sz="2350" dirty="0">
                <a:latin typeface="Times New Roman"/>
                <a:cs typeface="Times New Roman"/>
              </a:rPr>
              <a:t> </a:t>
            </a:r>
            <a:r>
              <a:rPr sz="2350" spc="20" dirty="0">
                <a:latin typeface="Times New Roman"/>
                <a:cs typeface="Times New Roman"/>
              </a:rPr>
              <a:t>1</a:t>
            </a:r>
            <a:r>
              <a:rPr sz="2350" spc="-5" dirty="0">
                <a:latin typeface="Times New Roman"/>
                <a:cs typeface="Times New Roman"/>
              </a:rPr>
              <a:t> </a:t>
            </a:r>
            <a:r>
              <a:rPr sz="2350" spc="10" dirty="0">
                <a:latin typeface="Times New Roman"/>
                <a:cs typeface="Times New Roman"/>
              </a:rPr>
              <a:t>kali.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9134" y="6475107"/>
            <a:ext cx="1664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Rinaldi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M/IF2120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Matdis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70</a:t>
            </a:fld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4552" y="6423659"/>
              <a:ext cx="1850136" cy="347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3127" y="214884"/>
              <a:ext cx="7391400" cy="5148580"/>
            </a:xfrm>
            <a:custGeom>
              <a:avLst/>
              <a:gdLst/>
              <a:ahLst/>
              <a:cxnLst/>
              <a:rect l="l" t="t" r="r" b="b"/>
              <a:pathLst>
                <a:path w="7391400" h="5148580">
                  <a:moveTo>
                    <a:pt x="7391400" y="0"/>
                  </a:moveTo>
                  <a:lnTo>
                    <a:pt x="0" y="0"/>
                  </a:lnTo>
                  <a:lnTo>
                    <a:pt x="0" y="5148072"/>
                  </a:lnTo>
                  <a:lnTo>
                    <a:pt x="7391400" y="5148072"/>
                  </a:lnTo>
                  <a:lnTo>
                    <a:pt x="7391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4469" y="332421"/>
            <a:ext cx="7142480" cy="46812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125"/>
              </a:spcBef>
            </a:pPr>
            <a:r>
              <a:rPr sz="1550" u="sng" spc="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procedure</a:t>
            </a:r>
            <a:r>
              <a:rPr sz="1550" spc="25" dirty="0">
                <a:latin typeface="Courier New"/>
                <a:cs typeface="Courier New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Kruskal(</a:t>
            </a:r>
            <a:r>
              <a:rPr sz="1550" u="sng" spc="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input</a:t>
            </a:r>
            <a:r>
              <a:rPr sz="1550" spc="25" dirty="0">
                <a:latin typeface="Courier New"/>
                <a:cs typeface="Courier New"/>
              </a:rPr>
              <a:t> </a:t>
            </a:r>
            <a:r>
              <a:rPr sz="1550" spc="15" dirty="0">
                <a:latin typeface="Courier New"/>
                <a:cs typeface="Courier New"/>
              </a:rPr>
              <a:t>G</a:t>
            </a:r>
            <a:r>
              <a:rPr sz="1550" spc="20" dirty="0">
                <a:latin typeface="Courier New"/>
                <a:cs typeface="Courier New"/>
              </a:rPr>
              <a:t> </a:t>
            </a:r>
            <a:r>
              <a:rPr sz="1550" spc="15" dirty="0">
                <a:latin typeface="Courier New"/>
                <a:cs typeface="Courier New"/>
              </a:rPr>
              <a:t>:</a:t>
            </a:r>
            <a:r>
              <a:rPr sz="1550" spc="20" dirty="0">
                <a:latin typeface="Courier New"/>
                <a:cs typeface="Courier New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graf,</a:t>
            </a:r>
            <a:r>
              <a:rPr sz="1550" spc="30" dirty="0">
                <a:latin typeface="Courier New"/>
                <a:cs typeface="Courier New"/>
              </a:rPr>
              <a:t> </a:t>
            </a:r>
            <a:r>
              <a:rPr sz="1550" u="sng" spc="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output</a:t>
            </a:r>
            <a:r>
              <a:rPr sz="1550" spc="30" dirty="0">
                <a:latin typeface="Courier New"/>
                <a:cs typeface="Courier New"/>
              </a:rPr>
              <a:t> </a:t>
            </a:r>
            <a:r>
              <a:rPr sz="1550" spc="15" dirty="0">
                <a:latin typeface="Courier New"/>
                <a:cs typeface="Courier New"/>
              </a:rPr>
              <a:t>T</a:t>
            </a:r>
            <a:r>
              <a:rPr sz="1550" spc="20" dirty="0">
                <a:latin typeface="Courier New"/>
                <a:cs typeface="Courier New"/>
              </a:rPr>
              <a:t> </a:t>
            </a:r>
            <a:r>
              <a:rPr sz="1550" spc="15" dirty="0">
                <a:latin typeface="Courier New"/>
                <a:cs typeface="Courier New"/>
              </a:rPr>
              <a:t>:</a:t>
            </a:r>
            <a:r>
              <a:rPr sz="1550" spc="20" dirty="0">
                <a:latin typeface="Courier New"/>
                <a:cs typeface="Courier New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pohon)</a:t>
            </a:r>
            <a:endParaRPr sz="1550">
              <a:latin typeface="Courier New"/>
              <a:cs typeface="Courier New"/>
            </a:endParaRPr>
          </a:p>
          <a:p>
            <a:pPr marL="12700" marR="5080">
              <a:lnSpc>
                <a:spcPts val="1780"/>
              </a:lnSpc>
              <a:spcBef>
                <a:spcPts val="95"/>
              </a:spcBef>
            </a:pPr>
            <a:r>
              <a:rPr sz="1550" i="1" spc="15" dirty="0">
                <a:latin typeface="Courier New"/>
                <a:cs typeface="Courier New"/>
              </a:rPr>
              <a:t>{</a:t>
            </a:r>
            <a:r>
              <a:rPr sz="1550" i="1" spc="40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Membentuk</a:t>
            </a:r>
            <a:r>
              <a:rPr sz="1550" i="1" spc="40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pohon</a:t>
            </a:r>
            <a:r>
              <a:rPr sz="1550" i="1" spc="45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merentang</a:t>
            </a:r>
            <a:r>
              <a:rPr sz="1550" i="1" spc="30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minimum</a:t>
            </a:r>
            <a:r>
              <a:rPr sz="1550" i="1" spc="35" dirty="0">
                <a:latin typeface="Courier New"/>
                <a:cs typeface="Courier New"/>
              </a:rPr>
              <a:t> </a:t>
            </a:r>
            <a:r>
              <a:rPr sz="1550" i="1" spc="15" dirty="0">
                <a:latin typeface="Courier New"/>
                <a:cs typeface="Courier New"/>
              </a:rPr>
              <a:t>T</a:t>
            </a:r>
            <a:r>
              <a:rPr sz="1550" i="1" spc="30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dari</a:t>
            </a:r>
            <a:r>
              <a:rPr sz="1550" i="1" spc="30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graf</a:t>
            </a:r>
            <a:r>
              <a:rPr sz="1550" i="1" spc="35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terhubung</a:t>
            </a:r>
            <a:r>
              <a:rPr sz="1550" i="1" spc="100" dirty="0">
                <a:latin typeface="Courier New"/>
                <a:cs typeface="Courier New"/>
              </a:rPr>
              <a:t> </a:t>
            </a:r>
            <a:r>
              <a:rPr sz="1550" i="1" spc="15" dirty="0">
                <a:latin typeface="Courier New"/>
                <a:cs typeface="Courier New"/>
              </a:rPr>
              <a:t>– </a:t>
            </a:r>
            <a:r>
              <a:rPr sz="1550" i="1" spc="-915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berbobot</a:t>
            </a:r>
            <a:r>
              <a:rPr sz="1550" i="1" spc="5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G.</a:t>
            </a:r>
            <a:endParaRPr sz="1550">
              <a:latin typeface="Courier New"/>
              <a:cs typeface="Courier New"/>
            </a:endParaRPr>
          </a:p>
          <a:p>
            <a:pPr marL="12700" marR="153035">
              <a:lnSpc>
                <a:spcPts val="1780"/>
              </a:lnSpc>
              <a:spcBef>
                <a:spcPts val="285"/>
              </a:spcBef>
            </a:pPr>
            <a:r>
              <a:rPr sz="1550" i="1" spc="10" dirty="0">
                <a:latin typeface="Courier New"/>
                <a:cs typeface="Courier New"/>
              </a:rPr>
              <a:t>Masukan: </a:t>
            </a:r>
            <a:r>
              <a:rPr sz="1550" i="1" spc="15" dirty="0">
                <a:latin typeface="Courier New"/>
                <a:cs typeface="Courier New"/>
              </a:rPr>
              <a:t>graf-berbobot</a:t>
            </a:r>
            <a:r>
              <a:rPr sz="1550" i="1" spc="10" dirty="0">
                <a:latin typeface="Courier New"/>
                <a:cs typeface="Courier New"/>
              </a:rPr>
              <a:t> terhubung</a:t>
            </a:r>
            <a:r>
              <a:rPr sz="1550" i="1" spc="15" dirty="0">
                <a:latin typeface="Courier New"/>
                <a:cs typeface="Courier New"/>
              </a:rPr>
              <a:t> G</a:t>
            </a:r>
            <a:r>
              <a:rPr sz="1550" i="1" spc="10" dirty="0">
                <a:latin typeface="Courier New"/>
                <a:cs typeface="Courier New"/>
              </a:rPr>
              <a:t> </a:t>
            </a:r>
            <a:r>
              <a:rPr sz="1550" i="1" spc="15" dirty="0">
                <a:latin typeface="Courier New"/>
                <a:cs typeface="Courier New"/>
              </a:rPr>
              <a:t>= (V,</a:t>
            </a:r>
            <a:r>
              <a:rPr sz="1550" i="1" spc="10" dirty="0">
                <a:latin typeface="Courier New"/>
                <a:cs typeface="Courier New"/>
              </a:rPr>
              <a:t> </a:t>
            </a:r>
            <a:r>
              <a:rPr sz="1550" i="1" spc="15" dirty="0">
                <a:latin typeface="Courier New"/>
                <a:cs typeface="Courier New"/>
              </a:rPr>
              <a:t>E), </a:t>
            </a:r>
            <a:r>
              <a:rPr sz="1550" i="1" spc="10" dirty="0">
                <a:latin typeface="Courier New"/>
                <a:cs typeface="Courier New"/>
              </a:rPr>
              <a:t>dengan</a:t>
            </a:r>
            <a:r>
              <a:rPr sz="1550" i="1" spc="50" dirty="0">
                <a:latin typeface="Courier New"/>
                <a:cs typeface="Courier New"/>
              </a:rPr>
              <a:t> </a:t>
            </a:r>
            <a:r>
              <a:rPr sz="1650" spc="-15" dirty="0">
                <a:latin typeface="Symbol"/>
                <a:cs typeface="Symbol"/>
              </a:rPr>
              <a:t></a:t>
            </a:r>
            <a:r>
              <a:rPr sz="1550" i="1" spc="-15" dirty="0">
                <a:latin typeface="Courier New"/>
                <a:cs typeface="Courier New"/>
              </a:rPr>
              <a:t>V</a:t>
            </a:r>
            <a:r>
              <a:rPr sz="1650" spc="-15" dirty="0">
                <a:latin typeface="Symbol"/>
                <a:cs typeface="Symbol"/>
              </a:rPr>
              <a:t></a:t>
            </a:r>
            <a:r>
              <a:rPr sz="1550" i="1" spc="-15" dirty="0">
                <a:latin typeface="Courier New"/>
                <a:cs typeface="Courier New"/>
              </a:rPr>
              <a:t>=</a:t>
            </a:r>
            <a:r>
              <a:rPr sz="1550" i="1" spc="10" dirty="0">
                <a:latin typeface="Courier New"/>
                <a:cs typeface="Courier New"/>
              </a:rPr>
              <a:t> </a:t>
            </a:r>
            <a:r>
              <a:rPr sz="1550" i="1" spc="15" dirty="0">
                <a:latin typeface="Courier New"/>
                <a:cs typeface="Courier New"/>
              </a:rPr>
              <a:t>n </a:t>
            </a:r>
            <a:r>
              <a:rPr sz="1550" i="1" spc="-915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Keluaran: pohon rentang</a:t>
            </a:r>
            <a:r>
              <a:rPr sz="1550" i="1" spc="15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minimum </a:t>
            </a:r>
            <a:r>
              <a:rPr sz="1550" i="1" spc="15" dirty="0">
                <a:latin typeface="Courier New"/>
                <a:cs typeface="Courier New"/>
              </a:rPr>
              <a:t>T</a:t>
            </a:r>
            <a:r>
              <a:rPr sz="1550" i="1" spc="10" dirty="0">
                <a:latin typeface="Courier New"/>
                <a:cs typeface="Courier New"/>
              </a:rPr>
              <a:t> </a:t>
            </a:r>
            <a:r>
              <a:rPr sz="1550" i="1" spc="15" dirty="0">
                <a:latin typeface="Courier New"/>
                <a:cs typeface="Courier New"/>
              </a:rPr>
              <a:t>= (V,</a:t>
            </a:r>
            <a:r>
              <a:rPr sz="1550" i="1" spc="10" dirty="0">
                <a:latin typeface="Courier New"/>
                <a:cs typeface="Courier New"/>
              </a:rPr>
              <a:t> E’)</a:t>
            </a:r>
            <a:endParaRPr sz="1550">
              <a:latin typeface="Courier New"/>
              <a:cs typeface="Courier New"/>
            </a:endParaRPr>
          </a:p>
          <a:p>
            <a:pPr marL="12700">
              <a:lnSpc>
                <a:spcPts val="1680"/>
              </a:lnSpc>
            </a:pPr>
            <a:r>
              <a:rPr sz="1550" i="1" spc="15" dirty="0">
                <a:latin typeface="Courier New"/>
                <a:cs typeface="Courier New"/>
              </a:rPr>
              <a:t>}</a:t>
            </a:r>
            <a:endParaRPr sz="1550">
              <a:latin typeface="Courier New"/>
              <a:cs typeface="Courier New"/>
            </a:endParaRPr>
          </a:p>
          <a:p>
            <a:pPr marL="12700">
              <a:lnSpc>
                <a:spcPts val="1785"/>
              </a:lnSpc>
            </a:pPr>
            <a:r>
              <a:rPr sz="1550" b="1" spc="10" dirty="0">
                <a:latin typeface="Courier New"/>
                <a:cs typeface="Courier New"/>
              </a:rPr>
              <a:t>Deklarasi</a:t>
            </a:r>
            <a:endParaRPr sz="1550">
              <a:latin typeface="Courier New"/>
              <a:cs typeface="Courier New"/>
            </a:endParaRPr>
          </a:p>
          <a:p>
            <a:pPr marL="252095">
              <a:lnSpc>
                <a:spcPts val="1839"/>
              </a:lnSpc>
            </a:pPr>
            <a:r>
              <a:rPr sz="1550" spc="15" dirty="0">
                <a:latin typeface="Courier New"/>
                <a:cs typeface="Courier New"/>
              </a:rPr>
              <a:t>i,</a:t>
            </a:r>
            <a:r>
              <a:rPr sz="1550" dirty="0">
                <a:latin typeface="Courier New"/>
                <a:cs typeface="Courier New"/>
              </a:rPr>
              <a:t> </a:t>
            </a:r>
            <a:r>
              <a:rPr sz="1550" spc="15" dirty="0">
                <a:latin typeface="Courier New"/>
                <a:cs typeface="Courier New"/>
              </a:rPr>
              <a:t>p,</a:t>
            </a:r>
            <a:r>
              <a:rPr sz="1550" dirty="0">
                <a:latin typeface="Courier New"/>
                <a:cs typeface="Courier New"/>
              </a:rPr>
              <a:t> </a:t>
            </a:r>
            <a:r>
              <a:rPr sz="1550" spc="15" dirty="0">
                <a:latin typeface="Courier New"/>
                <a:cs typeface="Courier New"/>
              </a:rPr>
              <a:t>q,</a:t>
            </a:r>
            <a:r>
              <a:rPr sz="1550" dirty="0">
                <a:latin typeface="Courier New"/>
                <a:cs typeface="Courier New"/>
              </a:rPr>
              <a:t> </a:t>
            </a:r>
            <a:r>
              <a:rPr sz="1550" spc="15" dirty="0">
                <a:latin typeface="Courier New"/>
                <a:cs typeface="Courier New"/>
              </a:rPr>
              <a:t>u,</a:t>
            </a:r>
            <a:r>
              <a:rPr sz="1550" dirty="0">
                <a:latin typeface="Courier New"/>
                <a:cs typeface="Courier New"/>
              </a:rPr>
              <a:t> </a:t>
            </a:r>
            <a:r>
              <a:rPr sz="1550" spc="15" dirty="0">
                <a:latin typeface="Courier New"/>
                <a:cs typeface="Courier New"/>
              </a:rPr>
              <a:t>v :</a:t>
            </a:r>
            <a:r>
              <a:rPr sz="1550" spc="5" dirty="0">
                <a:latin typeface="Courier New"/>
                <a:cs typeface="Courier New"/>
              </a:rPr>
              <a:t> </a:t>
            </a:r>
            <a:r>
              <a:rPr sz="1550" u="sng" spc="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integer</a:t>
            </a:r>
            <a:endParaRPr sz="15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Courier New"/>
              <a:cs typeface="Courier New"/>
            </a:endParaRPr>
          </a:p>
          <a:p>
            <a:pPr marL="12700">
              <a:lnSpc>
                <a:spcPts val="1839"/>
              </a:lnSpc>
              <a:spcBef>
                <a:spcPts val="5"/>
              </a:spcBef>
            </a:pPr>
            <a:r>
              <a:rPr sz="1550" b="1" spc="10" dirty="0">
                <a:latin typeface="Courier New"/>
                <a:cs typeface="Courier New"/>
              </a:rPr>
              <a:t>Algoritma</a:t>
            </a:r>
            <a:endParaRPr sz="1550">
              <a:latin typeface="Courier New"/>
              <a:cs typeface="Courier New"/>
            </a:endParaRPr>
          </a:p>
          <a:p>
            <a:pPr marL="612140" marR="759460" indent="-360045">
              <a:lnSpc>
                <a:spcPct val="96000"/>
              </a:lnSpc>
              <a:spcBef>
                <a:spcPts val="55"/>
              </a:spcBef>
            </a:pPr>
            <a:r>
              <a:rPr sz="1550" i="1" spc="15" dirty="0">
                <a:latin typeface="Courier New"/>
                <a:cs typeface="Courier New"/>
              </a:rPr>
              <a:t>( </a:t>
            </a:r>
            <a:r>
              <a:rPr sz="1550" i="1" spc="10" dirty="0">
                <a:latin typeface="Courier New"/>
                <a:cs typeface="Courier New"/>
              </a:rPr>
              <a:t>Asumsi:</a:t>
            </a:r>
            <a:r>
              <a:rPr sz="1550" i="1" spc="15" dirty="0">
                <a:latin typeface="Courier New"/>
                <a:cs typeface="Courier New"/>
              </a:rPr>
              <a:t> sisi-sisi </a:t>
            </a:r>
            <a:r>
              <a:rPr sz="1550" i="1" spc="10" dirty="0">
                <a:latin typeface="Courier New"/>
                <a:cs typeface="Courier New"/>
              </a:rPr>
              <a:t>dari</a:t>
            </a:r>
            <a:r>
              <a:rPr sz="1550" i="1" spc="15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graf</a:t>
            </a:r>
            <a:r>
              <a:rPr sz="1550" i="1" spc="15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sudah</a:t>
            </a:r>
            <a:r>
              <a:rPr sz="1550" i="1" spc="15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diurut</a:t>
            </a:r>
            <a:r>
              <a:rPr sz="1550" i="1" spc="15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menaik </a:t>
            </a:r>
            <a:r>
              <a:rPr sz="1550" i="1" spc="15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berdasarkan</a:t>
            </a:r>
            <a:r>
              <a:rPr sz="1550" i="1" spc="15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bobotnya</a:t>
            </a:r>
            <a:r>
              <a:rPr sz="1550" i="1" spc="45" dirty="0">
                <a:latin typeface="Courier New"/>
                <a:cs typeface="Courier New"/>
              </a:rPr>
              <a:t> </a:t>
            </a:r>
            <a:r>
              <a:rPr sz="1550" i="1" spc="15" dirty="0">
                <a:latin typeface="Courier New"/>
                <a:cs typeface="Courier New"/>
              </a:rPr>
              <a:t>–</a:t>
            </a:r>
            <a:r>
              <a:rPr sz="1550" i="1" spc="20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dari</a:t>
            </a:r>
            <a:r>
              <a:rPr sz="1550" i="1" spc="20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bobot</a:t>
            </a:r>
            <a:r>
              <a:rPr sz="1550" i="1" spc="20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kecil</a:t>
            </a:r>
            <a:r>
              <a:rPr sz="1550" i="1" spc="20" dirty="0">
                <a:latin typeface="Courier New"/>
                <a:cs typeface="Courier New"/>
              </a:rPr>
              <a:t> </a:t>
            </a:r>
            <a:r>
              <a:rPr sz="1550" i="1" spc="15" dirty="0">
                <a:latin typeface="Courier New"/>
                <a:cs typeface="Courier New"/>
              </a:rPr>
              <a:t>ke</a:t>
            </a:r>
            <a:r>
              <a:rPr sz="1550" i="1" spc="20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bobot </a:t>
            </a:r>
            <a:r>
              <a:rPr sz="1550" i="1" spc="-915" dirty="0">
                <a:latin typeface="Courier New"/>
                <a:cs typeface="Courier New"/>
              </a:rPr>
              <a:t> </a:t>
            </a:r>
            <a:r>
              <a:rPr sz="1550" i="1" spc="10" dirty="0">
                <a:latin typeface="Courier New"/>
                <a:cs typeface="Courier New"/>
              </a:rPr>
              <a:t>besar)</a:t>
            </a:r>
            <a:endParaRPr sz="1550">
              <a:latin typeface="Courier New"/>
              <a:cs typeface="Courier New"/>
            </a:endParaRPr>
          </a:p>
          <a:p>
            <a:pPr marL="252729">
              <a:lnSpc>
                <a:spcPts val="1820"/>
              </a:lnSpc>
              <a:spcBef>
                <a:spcPts val="204"/>
              </a:spcBef>
            </a:pPr>
            <a:r>
              <a:rPr sz="1550" spc="15" dirty="0">
                <a:latin typeface="Courier New"/>
                <a:cs typeface="Courier New"/>
              </a:rPr>
              <a:t>T</a:t>
            </a:r>
            <a:r>
              <a:rPr sz="1550" spc="-25" dirty="0">
                <a:latin typeface="Courier New"/>
                <a:cs typeface="Courier New"/>
              </a:rPr>
              <a:t> </a:t>
            </a:r>
            <a:r>
              <a:rPr sz="1550" spc="30" dirty="0">
                <a:latin typeface="Symbol"/>
                <a:cs typeface="Symbol"/>
              </a:rPr>
              <a:t>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{}</a:t>
            </a:r>
            <a:endParaRPr sz="1550">
              <a:latin typeface="Courier New"/>
              <a:cs typeface="Courier New"/>
            </a:endParaRPr>
          </a:p>
          <a:p>
            <a:pPr marL="252729">
              <a:lnSpc>
                <a:spcPts val="1780"/>
              </a:lnSpc>
            </a:pPr>
            <a:r>
              <a:rPr sz="1550" u="sng" spc="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while</a:t>
            </a:r>
            <a:r>
              <a:rPr sz="1550" spc="10" dirty="0">
                <a:latin typeface="Courier New"/>
                <a:cs typeface="Courier New"/>
              </a:rPr>
              <a:t> jumlah sisi</a:t>
            </a:r>
            <a:r>
              <a:rPr sz="1550" spc="5" dirty="0">
                <a:latin typeface="Courier New"/>
                <a:cs typeface="Courier New"/>
              </a:rPr>
              <a:t> </a:t>
            </a:r>
            <a:r>
              <a:rPr sz="1550" spc="15" dirty="0">
                <a:latin typeface="Courier New"/>
                <a:cs typeface="Courier New"/>
              </a:rPr>
              <a:t>T</a:t>
            </a:r>
            <a:r>
              <a:rPr sz="1550" spc="10" dirty="0">
                <a:latin typeface="Courier New"/>
                <a:cs typeface="Courier New"/>
              </a:rPr>
              <a:t> </a:t>
            </a:r>
            <a:r>
              <a:rPr sz="1550" spc="15" dirty="0">
                <a:latin typeface="Courier New"/>
                <a:cs typeface="Courier New"/>
              </a:rPr>
              <a:t>&lt;</a:t>
            </a:r>
            <a:r>
              <a:rPr sz="1550" spc="10" dirty="0">
                <a:latin typeface="Courier New"/>
                <a:cs typeface="Courier New"/>
              </a:rPr>
              <a:t> </a:t>
            </a:r>
            <a:r>
              <a:rPr sz="1550" spc="20" dirty="0">
                <a:latin typeface="Courier New"/>
                <a:cs typeface="Courier New"/>
              </a:rPr>
              <a:t>n-1</a:t>
            </a:r>
            <a:r>
              <a:rPr sz="1550" spc="5" dirty="0">
                <a:latin typeface="Courier New"/>
                <a:cs typeface="Courier New"/>
              </a:rPr>
              <a:t> </a:t>
            </a:r>
            <a:r>
              <a:rPr sz="1550" u="sng" spc="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do</a:t>
            </a:r>
            <a:endParaRPr sz="1550">
              <a:latin typeface="Courier New"/>
              <a:cs typeface="Courier New"/>
            </a:endParaRPr>
          </a:p>
          <a:p>
            <a:pPr marL="492759" marR="1123315" indent="-635">
              <a:lnSpc>
                <a:spcPts val="1789"/>
              </a:lnSpc>
              <a:spcBef>
                <a:spcPts val="75"/>
              </a:spcBef>
            </a:pPr>
            <a:r>
              <a:rPr sz="1550" spc="10" dirty="0">
                <a:latin typeface="Courier New"/>
                <a:cs typeface="Courier New"/>
              </a:rPr>
              <a:t>Pilih</a:t>
            </a:r>
            <a:r>
              <a:rPr sz="1550" spc="15" dirty="0">
                <a:latin typeface="Courier New"/>
                <a:cs typeface="Courier New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sisi</a:t>
            </a:r>
            <a:r>
              <a:rPr sz="1550" spc="20" dirty="0">
                <a:latin typeface="Courier New"/>
                <a:cs typeface="Courier New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(u,v)</a:t>
            </a:r>
            <a:r>
              <a:rPr sz="1550" spc="20" dirty="0">
                <a:latin typeface="Courier New"/>
                <a:cs typeface="Courier New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dari</a:t>
            </a:r>
            <a:r>
              <a:rPr sz="1550" spc="20" dirty="0">
                <a:latin typeface="Courier New"/>
                <a:cs typeface="Courier New"/>
              </a:rPr>
              <a:t> </a:t>
            </a:r>
            <a:r>
              <a:rPr sz="1550" spc="15" dirty="0">
                <a:latin typeface="Courier New"/>
                <a:cs typeface="Courier New"/>
              </a:rPr>
              <a:t>E</a:t>
            </a:r>
            <a:r>
              <a:rPr sz="1550" spc="20" dirty="0">
                <a:latin typeface="Courier New"/>
                <a:cs typeface="Courier New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yang</a:t>
            </a:r>
            <a:r>
              <a:rPr sz="1550" spc="20" dirty="0">
                <a:latin typeface="Courier New"/>
                <a:cs typeface="Courier New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bobotnya</a:t>
            </a:r>
            <a:r>
              <a:rPr sz="1550" spc="20" dirty="0">
                <a:latin typeface="Courier New"/>
                <a:cs typeface="Courier New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terkecil </a:t>
            </a:r>
            <a:r>
              <a:rPr sz="1550" spc="-915" dirty="0">
                <a:latin typeface="Courier New"/>
                <a:cs typeface="Courier New"/>
              </a:rPr>
              <a:t> </a:t>
            </a:r>
            <a:r>
              <a:rPr sz="1550" u="sng" spc="1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if</a:t>
            </a:r>
            <a:r>
              <a:rPr sz="1550" spc="15" dirty="0">
                <a:latin typeface="Courier New"/>
                <a:cs typeface="Courier New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(u,v) tidak </a:t>
            </a:r>
            <a:r>
              <a:rPr sz="1550" spc="15" dirty="0">
                <a:latin typeface="Courier New"/>
                <a:cs typeface="Courier New"/>
              </a:rPr>
              <a:t>membentuk</a:t>
            </a:r>
            <a:r>
              <a:rPr sz="1550" spc="10" dirty="0">
                <a:latin typeface="Courier New"/>
                <a:cs typeface="Courier New"/>
              </a:rPr>
              <a:t> siklus </a:t>
            </a:r>
            <a:r>
              <a:rPr sz="1550" spc="15" dirty="0">
                <a:latin typeface="Courier New"/>
                <a:cs typeface="Courier New"/>
              </a:rPr>
              <a:t>di</a:t>
            </a:r>
            <a:r>
              <a:rPr sz="1550" spc="10" dirty="0">
                <a:latin typeface="Courier New"/>
                <a:cs typeface="Courier New"/>
              </a:rPr>
              <a:t> </a:t>
            </a:r>
            <a:r>
              <a:rPr sz="1550" spc="15" dirty="0">
                <a:latin typeface="Courier New"/>
                <a:cs typeface="Courier New"/>
              </a:rPr>
              <a:t>T</a:t>
            </a:r>
            <a:r>
              <a:rPr sz="1550" spc="30" dirty="0">
                <a:latin typeface="Courier New"/>
                <a:cs typeface="Courier New"/>
              </a:rPr>
              <a:t> </a:t>
            </a:r>
            <a:r>
              <a:rPr sz="1550" u="sng" spc="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then</a:t>
            </a:r>
            <a:endParaRPr sz="1550">
              <a:latin typeface="Courier New"/>
              <a:cs typeface="Courier New"/>
            </a:endParaRPr>
          </a:p>
          <a:p>
            <a:pPr marL="492759" marR="4368800" indent="359410">
              <a:lnSpc>
                <a:spcPts val="1780"/>
              </a:lnSpc>
              <a:spcBef>
                <a:spcPts val="285"/>
              </a:spcBef>
            </a:pPr>
            <a:r>
              <a:rPr sz="1550" spc="15" dirty="0">
                <a:latin typeface="Courier New"/>
                <a:cs typeface="Courier New"/>
              </a:rPr>
              <a:t>T</a:t>
            </a:r>
            <a:r>
              <a:rPr sz="1550" dirty="0">
                <a:latin typeface="Courier New"/>
                <a:cs typeface="Courier New"/>
              </a:rPr>
              <a:t> </a:t>
            </a:r>
            <a:r>
              <a:rPr sz="1550" spc="30" dirty="0">
                <a:latin typeface="Symbol"/>
                <a:cs typeface="Symbol"/>
              </a:rPr>
              <a:t></a:t>
            </a:r>
            <a:r>
              <a:rPr sz="1550" spc="120" dirty="0">
                <a:latin typeface="Times New Roman"/>
                <a:cs typeface="Times New Roman"/>
              </a:rPr>
              <a:t> </a:t>
            </a:r>
            <a:r>
              <a:rPr sz="1550" spc="15" dirty="0">
                <a:latin typeface="Courier New"/>
                <a:cs typeface="Courier New"/>
              </a:rPr>
              <a:t>T</a:t>
            </a:r>
            <a:r>
              <a:rPr sz="1550" spc="-5" dirty="0">
                <a:latin typeface="Courier New"/>
                <a:cs typeface="Courier New"/>
              </a:rPr>
              <a:t> </a:t>
            </a:r>
            <a:r>
              <a:rPr sz="1550" spc="20" dirty="0">
                <a:latin typeface="Symbol"/>
                <a:cs typeface="Symbol"/>
              </a:rPr>
              <a:t></a:t>
            </a:r>
            <a:r>
              <a:rPr sz="1550" spc="13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Courier New"/>
                <a:cs typeface="Courier New"/>
              </a:rPr>
              <a:t>{(u,v)} </a:t>
            </a:r>
            <a:r>
              <a:rPr sz="1550" spc="-919" dirty="0">
                <a:latin typeface="Courier New"/>
                <a:cs typeface="Courier New"/>
              </a:rPr>
              <a:t> </a:t>
            </a:r>
            <a:r>
              <a:rPr sz="1550" u="sng" spc="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endif</a:t>
            </a:r>
            <a:endParaRPr sz="1550">
              <a:latin typeface="Courier New"/>
              <a:cs typeface="Courier New"/>
            </a:endParaRPr>
          </a:p>
          <a:p>
            <a:pPr marL="252729">
              <a:lnSpc>
                <a:spcPts val="1739"/>
              </a:lnSpc>
            </a:pPr>
            <a:r>
              <a:rPr sz="1550" u="sng" spc="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endfor</a:t>
            </a:r>
            <a:endParaRPr sz="1550">
              <a:latin typeface="Courier New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3315" y="214947"/>
            <a:ext cx="7301865" cy="4966970"/>
            <a:chOff x="733315" y="214947"/>
            <a:chExt cx="7301865" cy="4966970"/>
          </a:xfrm>
        </p:grpSpPr>
        <p:sp>
          <p:nvSpPr>
            <p:cNvPr id="8" name="object 8"/>
            <p:cNvSpPr/>
            <p:nvPr/>
          </p:nvSpPr>
          <p:spPr>
            <a:xfrm>
              <a:off x="733315" y="21494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753" y="0"/>
                  </a:moveTo>
                  <a:lnTo>
                    <a:pt x="0" y="0"/>
                  </a:lnTo>
                  <a:lnTo>
                    <a:pt x="0" y="8145"/>
                  </a:lnTo>
                  <a:lnTo>
                    <a:pt x="7753" y="8145"/>
                  </a:lnTo>
                  <a:lnTo>
                    <a:pt x="77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9844" y="22143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0" y="0"/>
                  </a:moveTo>
                  <a:lnTo>
                    <a:pt x="6938" y="0"/>
                  </a:lnTo>
                </a:path>
                <a:path w="6984" h="6985">
                  <a:moveTo>
                    <a:pt x="0" y="0"/>
                  </a:moveTo>
                  <a:lnTo>
                    <a:pt x="0" y="69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3315" y="21494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753" y="0"/>
                  </a:moveTo>
                  <a:lnTo>
                    <a:pt x="0" y="0"/>
                  </a:lnTo>
                  <a:lnTo>
                    <a:pt x="0" y="8145"/>
                  </a:lnTo>
                  <a:lnTo>
                    <a:pt x="7753" y="8145"/>
                  </a:lnTo>
                  <a:lnTo>
                    <a:pt x="77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9844" y="22143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0" y="0"/>
                  </a:moveTo>
                  <a:lnTo>
                    <a:pt x="6938" y="0"/>
                  </a:lnTo>
                </a:path>
                <a:path w="6984" h="6985">
                  <a:moveTo>
                    <a:pt x="0" y="0"/>
                  </a:moveTo>
                  <a:lnTo>
                    <a:pt x="0" y="69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1068" y="214947"/>
              <a:ext cx="7288530" cy="8255"/>
            </a:xfrm>
            <a:custGeom>
              <a:avLst/>
              <a:gdLst/>
              <a:ahLst/>
              <a:cxnLst/>
              <a:rect l="l" t="t" r="r" b="b"/>
              <a:pathLst>
                <a:path w="7288530" h="8254">
                  <a:moveTo>
                    <a:pt x="7288457" y="0"/>
                  </a:moveTo>
                  <a:lnTo>
                    <a:pt x="0" y="0"/>
                  </a:lnTo>
                  <a:lnTo>
                    <a:pt x="0" y="8145"/>
                  </a:lnTo>
                  <a:lnTo>
                    <a:pt x="7288457" y="8145"/>
                  </a:lnTo>
                  <a:lnTo>
                    <a:pt x="72884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7598" y="221431"/>
              <a:ext cx="7287895" cy="0"/>
            </a:xfrm>
            <a:custGeom>
              <a:avLst/>
              <a:gdLst/>
              <a:ahLst/>
              <a:cxnLst/>
              <a:rect l="l" t="t" r="r" b="b"/>
              <a:pathLst>
                <a:path w="7287895">
                  <a:moveTo>
                    <a:pt x="0" y="0"/>
                  </a:moveTo>
                  <a:lnTo>
                    <a:pt x="7287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3310" y="214959"/>
              <a:ext cx="7301230" cy="4953000"/>
            </a:xfrm>
            <a:custGeom>
              <a:avLst/>
              <a:gdLst/>
              <a:ahLst/>
              <a:cxnLst/>
              <a:rect l="l" t="t" r="r" b="b"/>
              <a:pathLst>
                <a:path w="7301230" h="4953000">
                  <a:moveTo>
                    <a:pt x="7747" y="8153"/>
                  </a:moveTo>
                  <a:lnTo>
                    <a:pt x="0" y="8153"/>
                  </a:lnTo>
                  <a:lnTo>
                    <a:pt x="0" y="4952924"/>
                  </a:lnTo>
                  <a:lnTo>
                    <a:pt x="7747" y="4952924"/>
                  </a:lnTo>
                  <a:lnTo>
                    <a:pt x="7747" y="8153"/>
                  </a:lnTo>
                  <a:close/>
                </a:path>
                <a:path w="7301230" h="4953000">
                  <a:moveTo>
                    <a:pt x="7301103" y="0"/>
                  </a:moveTo>
                  <a:lnTo>
                    <a:pt x="7296277" y="0"/>
                  </a:lnTo>
                  <a:lnTo>
                    <a:pt x="7296277" y="8140"/>
                  </a:lnTo>
                  <a:lnTo>
                    <a:pt x="7301103" y="8140"/>
                  </a:lnTo>
                  <a:lnTo>
                    <a:pt x="73011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844" y="229574"/>
              <a:ext cx="0" cy="4944110"/>
            </a:xfrm>
            <a:custGeom>
              <a:avLst/>
              <a:gdLst/>
              <a:ahLst/>
              <a:cxnLst/>
              <a:rect l="l" t="t" r="r" b="b"/>
              <a:pathLst>
                <a:path h="4944110">
                  <a:moveTo>
                    <a:pt x="0" y="0"/>
                  </a:moveTo>
                  <a:lnTo>
                    <a:pt x="0" y="49435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3315" y="516786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753" y="0"/>
                  </a:moveTo>
                  <a:lnTo>
                    <a:pt x="0" y="0"/>
                  </a:lnTo>
                  <a:lnTo>
                    <a:pt x="0" y="7738"/>
                  </a:lnTo>
                  <a:lnTo>
                    <a:pt x="7753" y="7738"/>
                  </a:lnTo>
                  <a:lnTo>
                    <a:pt x="77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9844" y="517438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0" y="0"/>
                  </a:moveTo>
                  <a:lnTo>
                    <a:pt x="6938" y="0"/>
                  </a:lnTo>
                </a:path>
                <a:path w="6984" h="6985">
                  <a:moveTo>
                    <a:pt x="0" y="0"/>
                  </a:moveTo>
                  <a:lnTo>
                    <a:pt x="0" y="69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3315" y="516786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7753" y="0"/>
                  </a:moveTo>
                  <a:lnTo>
                    <a:pt x="0" y="0"/>
                  </a:lnTo>
                  <a:lnTo>
                    <a:pt x="0" y="7738"/>
                  </a:lnTo>
                  <a:lnTo>
                    <a:pt x="7753" y="7738"/>
                  </a:lnTo>
                  <a:lnTo>
                    <a:pt x="77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9844" y="517438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0" y="0"/>
                  </a:moveTo>
                  <a:lnTo>
                    <a:pt x="6938" y="0"/>
                  </a:lnTo>
                </a:path>
                <a:path w="6984" h="6985">
                  <a:moveTo>
                    <a:pt x="0" y="0"/>
                  </a:moveTo>
                  <a:lnTo>
                    <a:pt x="0" y="69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1068" y="5167863"/>
              <a:ext cx="7288530" cy="8255"/>
            </a:xfrm>
            <a:custGeom>
              <a:avLst/>
              <a:gdLst/>
              <a:ahLst/>
              <a:cxnLst/>
              <a:rect l="l" t="t" r="r" b="b"/>
              <a:pathLst>
                <a:path w="7288530" h="8254">
                  <a:moveTo>
                    <a:pt x="7288457" y="0"/>
                  </a:moveTo>
                  <a:lnTo>
                    <a:pt x="0" y="0"/>
                  </a:lnTo>
                  <a:lnTo>
                    <a:pt x="0" y="7738"/>
                  </a:lnTo>
                  <a:lnTo>
                    <a:pt x="7288457" y="7738"/>
                  </a:lnTo>
                  <a:lnTo>
                    <a:pt x="72884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7598" y="5174388"/>
              <a:ext cx="7287895" cy="0"/>
            </a:xfrm>
            <a:custGeom>
              <a:avLst/>
              <a:gdLst/>
              <a:ahLst/>
              <a:cxnLst/>
              <a:rect l="l" t="t" r="r" b="b"/>
              <a:pathLst>
                <a:path w="7287895">
                  <a:moveTo>
                    <a:pt x="0" y="0"/>
                  </a:moveTo>
                  <a:lnTo>
                    <a:pt x="7287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29587" y="223113"/>
              <a:ext cx="5080" cy="4953000"/>
            </a:xfrm>
            <a:custGeom>
              <a:avLst/>
              <a:gdLst/>
              <a:ahLst/>
              <a:cxnLst/>
              <a:rect l="l" t="t" r="r" b="b"/>
              <a:pathLst>
                <a:path w="5079" h="4953000">
                  <a:moveTo>
                    <a:pt x="4826" y="0"/>
                  </a:moveTo>
                  <a:lnTo>
                    <a:pt x="0" y="0"/>
                  </a:lnTo>
                  <a:lnTo>
                    <a:pt x="0" y="4944757"/>
                  </a:lnTo>
                  <a:lnTo>
                    <a:pt x="0" y="4952492"/>
                  </a:lnTo>
                  <a:lnTo>
                    <a:pt x="4826" y="4952492"/>
                  </a:lnTo>
                  <a:lnTo>
                    <a:pt x="4826" y="4944770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50240" y="5598667"/>
            <a:ext cx="5085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Kompleksitas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algoritma: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(|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|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log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|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|)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39134" y="6475107"/>
            <a:ext cx="1664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Rinaldi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M/IF2120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Matdis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71</a:t>
            </a:fld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14116" y="571500"/>
              <a:ext cx="5657215" cy="5463540"/>
            </a:xfrm>
            <a:custGeom>
              <a:avLst/>
              <a:gdLst/>
              <a:ahLst/>
              <a:cxnLst/>
              <a:rect l="l" t="t" r="r" b="b"/>
              <a:pathLst>
                <a:path w="5657215" h="5463540">
                  <a:moveTo>
                    <a:pt x="5657087" y="0"/>
                  </a:moveTo>
                  <a:lnTo>
                    <a:pt x="0" y="0"/>
                  </a:lnTo>
                  <a:lnTo>
                    <a:pt x="0" y="5463540"/>
                  </a:lnTo>
                  <a:lnTo>
                    <a:pt x="5657087" y="5463540"/>
                  </a:lnTo>
                  <a:lnTo>
                    <a:pt x="565708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98211" y="546669"/>
            <a:ext cx="1441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Sisi-sisi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diurut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menaik: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306243" y="922345"/>
          <a:ext cx="5222236" cy="369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/>
                <a:gridCol w="467995"/>
                <a:gridCol w="467995"/>
                <a:gridCol w="468630"/>
                <a:gridCol w="467994"/>
                <a:gridCol w="467994"/>
                <a:gridCol w="467994"/>
                <a:gridCol w="467995"/>
                <a:gridCol w="467995"/>
                <a:gridCol w="468629"/>
                <a:gridCol w="467995"/>
              </a:tblGrid>
              <a:tr h="184576">
                <a:tc>
                  <a:txBody>
                    <a:bodyPr/>
                    <a:lstStyle/>
                    <a:p>
                      <a:pPr marL="67310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Sisi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(1,2)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(3,6)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(4,6)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(2,6)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(1,4)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(3,5)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(2,5)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(1,5)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(2,3)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(5,6)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5308">
                <a:tc>
                  <a:txBody>
                    <a:bodyPr/>
                    <a:lstStyle/>
                    <a:p>
                      <a:pPr marL="67310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Bobot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478731" y="1569474"/>
            <a:ext cx="5594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ang</a:t>
            </a:r>
            <a:r>
              <a:rPr sz="1200" spc="-5" dirty="0">
                <a:latin typeface="Times New Roman"/>
                <a:cs typeface="Times New Roman"/>
              </a:rPr>
              <a:t>k</a:t>
            </a:r>
            <a:r>
              <a:rPr sz="1200" dirty="0">
                <a:latin typeface="Times New Roman"/>
                <a:cs typeface="Times New Roman"/>
              </a:rPr>
              <a:t>ah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8889" y="1569474"/>
            <a:ext cx="2552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Sisi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2443" y="1569474"/>
            <a:ext cx="3981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ob</a:t>
            </a:r>
            <a:r>
              <a:rPr sz="1200" spc="-5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6251" y="1569474"/>
            <a:ext cx="10795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Hutan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merentang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22955" y="1548937"/>
            <a:ext cx="5400675" cy="553720"/>
            <a:chOff x="3322955" y="1548937"/>
            <a:chExt cx="5400675" cy="553720"/>
          </a:xfrm>
        </p:grpSpPr>
        <p:sp>
          <p:nvSpPr>
            <p:cNvPr id="12" name="object 12"/>
            <p:cNvSpPr/>
            <p:nvPr/>
          </p:nvSpPr>
          <p:spPr>
            <a:xfrm>
              <a:off x="3327718" y="1553700"/>
              <a:ext cx="5391150" cy="304800"/>
            </a:xfrm>
            <a:custGeom>
              <a:avLst/>
              <a:gdLst/>
              <a:ahLst/>
              <a:cxnLst/>
              <a:rect l="l" t="t" r="r" b="b"/>
              <a:pathLst>
                <a:path w="5391150" h="304800">
                  <a:moveTo>
                    <a:pt x="0" y="0"/>
                  </a:moveTo>
                  <a:lnTo>
                    <a:pt x="5390946" y="0"/>
                  </a:lnTo>
                </a:path>
                <a:path w="5391150" h="304800">
                  <a:moveTo>
                    <a:pt x="0" y="304624"/>
                  </a:moveTo>
                  <a:lnTo>
                    <a:pt x="5390946" y="304624"/>
                  </a:lnTo>
                </a:path>
              </a:pathLst>
            </a:custGeom>
            <a:ln w="9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90934" y="20625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23095" y="0"/>
                  </a:moveTo>
                  <a:lnTo>
                    <a:pt x="15228" y="0"/>
                  </a:lnTo>
                  <a:lnTo>
                    <a:pt x="7740" y="3799"/>
                  </a:lnTo>
                  <a:lnTo>
                    <a:pt x="1269" y="10259"/>
                  </a:lnTo>
                  <a:lnTo>
                    <a:pt x="0" y="19252"/>
                  </a:lnTo>
                  <a:lnTo>
                    <a:pt x="1269" y="28245"/>
                  </a:lnTo>
                  <a:lnTo>
                    <a:pt x="7740" y="34452"/>
                  </a:lnTo>
                  <a:lnTo>
                    <a:pt x="15228" y="38505"/>
                  </a:lnTo>
                  <a:lnTo>
                    <a:pt x="23095" y="38505"/>
                  </a:lnTo>
                  <a:lnTo>
                    <a:pt x="30836" y="34452"/>
                  </a:lnTo>
                  <a:lnTo>
                    <a:pt x="37308" y="28245"/>
                  </a:lnTo>
                  <a:lnTo>
                    <a:pt x="38577" y="19252"/>
                  </a:lnTo>
                  <a:lnTo>
                    <a:pt x="37308" y="10259"/>
                  </a:lnTo>
                  <a:lnTo>
                    <a:pt x="30836" y="3799"/>
                  </a:lnTo>
                  <a:lnTo>
                    <a:pt x="23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90934" y="20625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0" y="19252"/>
                  </a:moveTo>
                  <a:lnTo>
                    <a:pt x="1269" y="10259"/>
                  </a:lnTo>
                  <a:lnTo>
                    <a:pt x="7740" y="3799"/>
                  </a:lnTo>
                  <a:lnTo>
                    <a:pt x="15228" y="0"/>
                  </a:lnTo>
                  <a:lnTo>
                    <a:pt x="23095" y="0"/>
                  </a:lnTo>
                  <a:lnTo>
                    <a:pt x="30836" y="3799"/>
                  </a:lnTo>
                  <a:lnTo>
                    <a:pt x="37308" y="10259"/>
                  </a:lnTo>
                  <a:lnTo>
                    <a:pt x="38577" y="19252"/>
                  </a:lnTo>
                  <a:lnTo>
                    <a:pt x="37308" y="28245"/>
                  </a:lnTo>
                  <a:lnTo>
                    <a:pt x="30836" y="34452"/>
                  </a:lnTo>
                  <a:lnTo>
                    <a:pt x="23095" y="38505"/>
                  </a:lnTo>
                  <a:lnTo>
                    <a:pt x="15228" y="38505"/>
                  </a:lnTo>
                  <a:lnTo>
                    <a:pt x="7740" y="34452"/>
                  </a:lnTo>
                  <a:lnTo>
                    <a:pt x="1269" y="2824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80140" y="20625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22968" y="0"/>
                  </a:moveTo>
                  <a:lnTo>
                    <a:pt x="15228" y="0"/>
                  </a:lnTo>
                  <a:lnTo>
                    <a:pt x="7360" y="3799"/>
                  </a:lnTo>
                  <a:lnTo>
                    <a:pt x="1142" y="10259"/>
                  </a:lnTo>
                  <a:lnTo>
                    <a:pt x="0" y="19252"/>
                  </a:lnTo>
                  <a:lnTo>
                    <a:pt x="1142" y="28245"/>
                  </a:lnTo>
                  <a:lnTo>
                    <a:pt x="7360" y="34452"/>
                  </a:lnTo>
                  <a:lnTo>
                    <a:pt x="15228" y="38505"/>
                  </a:lnTo>
                  <a:lnTo>
                    <a:pt x="22968" y="38505"/>
                  </a:lnTo>
                  <a:lnTo>
                    <a:pt x="30709" y="34452"/>
                  </a:lnTo>
                  <a:lnTo>
                    <a:pt x="36927" y="28245"/>
                  </a:lnTo>
                  <a:lnTo>
                    <a:pt x="38196" y="19252"/>
                  </a:lnTo>
                  <a:lnTo>
                    <a:pt x="36927" y="10259"/>
                  </a:lnTo>
                  <a:lnTo>
                    <a:pt x="30709" y="3799"/>
                  </a:lnTo>
                  <a:lnTo>
                    <a:pt x="2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80140" y="20625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0" y="19252"/>
                  </a:moveTo>
                  <a:lnTo>
                    <a:pt x="1142" y="10259"/>
                  </a:lnTo>
                  <a:lnTo>
                    <a:pt x="7360" y="3799"/>
                  </a:lnTo>
                  <a:lnTo>
                    <a:pt x="15228" y="0"/>
                  </a:lnTo>
                  <a:lnTo>
                    <a:pt x="22968" y="0"/>
                  </a:lnTo>
                  <a:lnTo>
                    <a:pt x="30709" y="3799"/>
                  </a:lnTo>
                  <a:lnTo>
                    <a:pt x="36927" y="10259"/>
                  </a:lnTo>
                  <a:lnTo>
                    <a:pt x="38196" y="19252"/>
                  </a:lnTo>
                  <a:lnTo>
                    <a:pt x="36927" y="28245"/>
                  </a:lnTo>
                  <a:lnTo>
                    <a:pt x="30709" y="34452"/>
                  </a:lnTo>
                  <a:lnTo>
                    <a:pt x="22968" y="38505"/>
                  </a:lnTo>
                  <a:lnTo>
                    <a:pt x="15228" y="38505"/>
                  </a:lnTo>
                  <a:lnTo>
                    <a:pt x="7360" y="34452"/>
                  </a:lnTo>
                  <a:lnTo>
                    <a:pt x="1142" y="2824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68964" y="20625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23349" y="0"/>
                  </a:moveTo>
                  <a:lnTo>
                    <a:pt x="15481" y="0"/>
                  </a:lnTo>
                  <a:lnTo>
                    <a:pt x="7740" y="3799"/>
                  </a:lnTo>
                  <a:lnTo>
                    <a:pt x="1142" y="10259"/>
                  </a:lnTo>
                  <a:lnTo>
                    <a:pt x="0" y="19252"/>
                  </a:lnTo>
                  <a:lnTo>
                    <a:pt x="1142" y="28245"/>
                  </a:lnTo>
                  <a:lnTo>
                    <a:pt x="7740" y="34452"/>
                  </a:lnTo>
                  <a:lnTo>
                    <a:pt x="15481" y="38505"/>
                  </a:lnTo>
                  <a:lnTo>
                    <a:pt x="23349" y="38505"/>
                  </a:lnTo>
                  <a:lnTo>
                    <a:pt x="30709" y="34452"/>
                  </a:lnTo>
                  <a:lnTo>
                    <a:pt x="37308" y="28245"/>
                  </a:lnTo>
                  <a:lnTo>
                    <a:pt x="38577" y="19252"/>
                  </a:lnTo>
                  <a:lnTo>
                    <a:pt x="37308" y="10259"/>
                  </a:lnTo>
                  <a:lnTo>
                    <a:pt x="30709" y="3799"/>
                  </a:lnTo>
                  <a:lnTo>
                    <a:pt x="233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68964" y="20625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0" y="19252"/>
                  </a:moveTo>
                  <a:lnTo>
                    <a:pt x="1142" y="10259"/>
                  </a:lnTo>
                  <a:lnTo>
                    <a:pt x="7740" y="3799"/>
                  </a:lnTo>
                  <a:lnTo>
                    <a:pt x="15481" y="0"/>
                  </a:lnTo>
                  <a:lnTo>
                    <a:pt x="23349" y="0"/>
                  </a:lnTo>
                  <a:lnTo>
                    <a:pt x="30709" y="3799"/>
                  </a:lnTo>
                  <a:lnTo>
                    <a:pt x="37308" y="10259"/>
                  </a:lnTo>
                  <a:lnTo>
                    <a:pt x="38577" y="19252"/>
                  </a:lnTo>
                  <a:lnTo>
                    <a:pt x="37308" y="28245"/>
                  </a:lnTo>
                  <a:lnTo>
                    <a:pt x="30709" y="34452"/>
                  </a:lnTo>
                  <a:lnTo>
                    <a:pt x="23349" y="38505"/>
                  </a:lnTo>
                  <a:lnTo>
                    <a:pt x="15481" y="38505"/>
                  </a:lnTo>
                  <a:lnTo>
                    <a:pt x="7740" y="34452"/>
                  </a:lnTo>
                  <a:lnTo>
                    <a:pt x="1142" y="2824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58043" y="20625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23095" y="0"/>
                  </a:moveTo>
                  <a:lnTo>
                    <a:pt x="15228" y="0"/>
                  </a:lnTo>
                  <a:lnTo>
                    <a:pt x="7740" y="3799"/>
                  </a:lnTo>
                  <a:lnTo>
                    <a:pt x="1269" y="10259"/>
                  </a:lnTo>
                  <a:lnTo>
                    <a:pt x="0" y="19252"/>
                  </a:lnTo>
                  <a:lnTo>
                    <a:pt x="1269" y="28245"/>
                  </a:lnTo>
                  <a:lnTo>
                    <a:pt x="7740" y="34452"/>
                  </a:lnTo>
                  <a:lnTo>
                    <a:pt x="15228" y="38505"/>
                  </a:lnTo>
                  <a:lnTo>
                    <a:pt x="23095" y="38505"/>
                  </a:lnTo>
                  <a:lnTo>
                    <a:pt x="30836" y="34452"/>
                  </a:lnTo>
                  <a:lnTo>
                    <a:pt x="37308" y="28245"/>
                  </a:lnTo>
                  <a:lnTo>
                    <a:pt x="38577" y="19252"/>
                  </a:lnTo>
                  <a:lnTo>
                    <a:pt x="37308" y="10259"/>
                  </a:lnTo>
                  <a:lnTo>
                    <a:pt x="30836" y="3799"/>
                  </a:lnTo>
                  <a:lnTo>
                    <a:pt x="23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58043" y="20625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0" y="19252"/>
                  </a:moveTo>
                  <a:lnTo>
                    <a:pt x="1269" y="10259"/>
                  </a:lnTo>
                  <a:lnTo>
                    <a:pt x="7740" y="3799"/>
                  </a:lnTo>
                  <a:lnTo>
                    <a:pt x="15228" y="0"/>
                  </a:lnTo>
                  <a:lnTo>
                    <a:pt x="23095" y="0"/>
                  </a:lnTo>
                  <a:lnTo>
                    <a:pt x="30836" y="3799"/>
                  </a:lnTo>
                  <a:lnTo>
                    <a:pt x="37308" y="10259"/>
                  </a:lnTo>
                  <a:lnTo>
                    <a:pt x="38577" y="19252"/>
                  </a:lnTo>
                  <a:lnTo>
                    <a:pt x="37308" y="28245"/>
                  </a:lnTo>
                  <a:lnTo>
                    <a:pt x="30836" y="34452"/>
                  </a:lnTo>
                  <a:lnTo>
                    <a:pt x="23095" y="38505"/>
                  </a:lnTo>
                  <a:lnTo>
                    <a:pt x="15228" y="38505"/>
                  </a:lnTo>
                  <a:lnTo>
                    <a:pt x="7740" y="34452"/>
                  </a:lnTo>
                  <a:lnTo>
                    <a:pt x="1269" y="2824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47249" y="20625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22968" y="0"/>
                  </a:moveTo>
                  <a:lnTo>
                    <a:pt x="15228" y="0"/>
                  </a:lnTo>
                  <a:lnTo>
                    <a:pt x="7360" y="3799"/>
                  </a:lnTo>
                  <a:lnTo>
                    <a:pt x="1142" y="10259"/>
                  </a:lnTo>
                  <a:lnTo>
                    <a:pt x="0" y="19252"/>
                  </a:lnTo>
                  <a:lnTo>
                    <a:pt x="1142" y="28245"/>
                  </a:lnTo>
                  <a:lnTo>
                    <a:pt x="7360" y="34452"/>
                  </a:lnTo>
                  <a:lnTo>
                    <a:pt x="15228" y="38505"/>
                  </a:lnTo>
                  <a:lnTo>
                    <a:pt x="22968" y="38505"/>
                  </a:lnTo>
                  <a:lnTo>
                    <a:pt x="30709" y="34452"/>
                  </a:lnTo>
                  <a:lnTo>
                    <a:pt x="36927" y="28245"/>
                  </a:lnTo>
                  <a:lnTo>
                    <a:pt x="38196" y="19252"/>
                  </a:lnTo>
                  <a:lnTo>
                    <a:pt x="36927" y="10259"/>
                  </a:lnTo>
                  <a:lnTo>
                    <a:pt x="30709" y="3799"/>
                  </a:lnTo>
                  <a:lnTo>
                    <a:pt x="2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47249" y="20625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0" y="19252"/>
                  </a:moveTo>
                  <a:lnTo>
                    <a:pt x="1142" y="10259"/>
                  </a:lnTo>
                  <a:lnTo>
                    <a:pt x="7360" y="3799"/>
                  </a:lnTo>
                  <a:lnTo>
                    <a:pt x="15228" y="0"/>
                  </a:lnTo>
                  <a:lnTo>
                    <a:pt x="22968" y="0"/>
                  </a:lnTo>
                  <a:lnTo>
                    <a:pt x="30709" y="3799"/>
                  </a:lnTo>
                  <a:lnTo>
                    <a:pt x="36927" y="10259"/>
                  </a:lnTo>
                  <a:lnTo>
                    <a:pt x="38196" y="19252"/>
                  </a:lnTo>
                  <a:lnTo>
                    <a:pt x="36927" y="28245"/>
                  </a:lnTo>
                  <a:lnTo>
                    <a:pt x="30709" y="34452"/>
                  </a:lnTo>
                  <a:lnTo>
                    <a:pt x="22968" y="38505"/>
                  </a:lnTo>
                  <a:lnTo>
                    <a:pt x="15228" y="38505"/>
                  </a:lnTo>
                  <a:lnTo>
                    <a:pt x="7360" y="34452"/>
                  </a:lnTo>
                  <a:lnTo>
                    <a:pt x="1142" y="2824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36074" y="20625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23349" y="0"/>
                  </a:moveTo>
                  <a:lnTo>
                    <a:pt x="15481" y="0"/>
                  </a:lnTo>
                  <a:lnTo>
                    <a:pt x="7740" y="3799"/>
                  </a:lnTo>
                  <a:lnTo>
                    <a:pt x="1142" y="10259"/>
                  </a:lnTo>
                  <a:lnTo>
                    <a:pt x="0" y="19252"/>
                  </a:lnTo>
                  <a:lnTo>
                    <a:pt x="1142" y="28245"/>
                  </a:lnTo>
                  <a:lnTo>
                    <a:pt x="7740" y="34452"/>
                  </a:lnTo>
                  <a:lnTo>
                    <a:pt x="15481" y="38505"/>
                  </a:lnTo>
                  <a:lnTo>
                    <a:pt x="23349" y="38505"/>
                  </a:lnTo>
                  <a:lnTo>
                    <a:pt x="30709" y="34452"/>
                  </a:lnTo>
                  <a:lnTo>
                    <a:pt x="37308" y="28245"/>
                  </a:lnTo>
                  <a:lnTo>
                    <a:pt x="38577" y="19252"/>
                  </a:lnTo>
                  <a:lnTo>
                    <a:pt x="37308" y="10259"/>
                  </a:lnTo>
                  <a:lnTo>
                    <a:pt x="30709" y="3799"/>
                  </a:lnTo>
                  <a:lnTo>
                    <a:pt x="233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36074" y="206250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0" y="19252"/>
                  </a:moveTo>
                  <a:lnTo>
                    <a:pt x="1142" y="10259"/>
                  </a:lnTo>
                  <a:lnTo>
                    <a:pt x="7740" y="3799"/>
                  </a:lnTo>
                  <a:lnTo>
                    <a:pt x="15481" y="0"/>
                  </a:lnTo>
                  <a:lnTo>
                    <a:pt x="23349" y="0"/>
                  </a:lnTo>
                  <a:lnTo>
                    <a:pt x="30709" y="3799"/>
                  </a:lnTo>
                  <a:lnTo>
                    <a:pt x="37308" y="10259"/>
                  </a:lnTo>
                  <a:lnTo>
                    <a:pt x="38577" y="19252"/>
                  </a:lnTo>
                  <a:lnTo>
                    <a:pt x="37308" y="28245"/>
                  </a:lnTo>
                  <a:lnTo>
                    <a:pt x="30709" y="34452"/>
                  </a:lnTo>
                  <a:lnTo>
                    <a:pt x="23349" y="38505"/>
                  </a:lnTo>
                  <a:lnTo>
                    <a:pt x="15481" y="38505"/>
                  </a:lnTo>
                  <a:lnTo>
                    <a:pt x="7740" y="34452"/>
                  </a:lnTo>
                  <a:lnTo>
                    <a:pt x="1142" y="2824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70147" y="2679036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35007" y="2679036"/>
            <a:ext cx="28067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latin typeface="Arial MT"/>
                <a:cs typeface="Arial MT"/>
              </a:rPr>
              <a:t>(1,</a:t>
            </a:r>
            <a:r>
              <a:rPr sz="800" spc="-55" dirty="0">
                <a:latin typeface="Arial MT"/>
                <a:cs typeface="Arial MT"/>
              </a:rPr>
              <a:t> </a:t>
            </a:r>
            <a:r>
              <a:rPr sz="800" spc="20" dirty="0">
                <a:latin typeface="Arial MT"/>
                <a:cs typeface="Arial MT"/>
              </a:rPr>
              <a:t>2)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18867" y="2679036"/>
            <a:ext cx="14668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latin typeface="Arial MT"/>
                <a:cs typeface="Arial MT"/>
              </a:rPr>
              <a:t>10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70147" y="3257000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35007" y="3236227"/>
            <a:ext cx="28067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latin typeface="Arial MT"/>
                <a:cs typeface="Arial MT"/>
              </a:rPr>
              <a:t>(3,</a:t>
            </a:r>
            <a:r>
              <a:rPr sz="800" spc="-55" dirty="0">
                <a:latin typeface="Arial MT"/>
                <a:cs typeface="Arial MT"/>
              </a:rPr>
              <a:t> </a:t>
            </a:r>
            <a:r>
              <a:rPr sz="800" spc="20" dirty="0">
                <a:latin typeface="Arial MT"/>
                <a:cs typeface="Arial MT"/>
              </a:rPr>
              <a:t>6)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18867" y="3257000"/>
            <a:ext cx="14668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latin typeface="Arial MT"/>
                <a:cs typeface="Arial MT"/>
              </a:rPr>
              <a:t>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70147" y="4219892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3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35007" y="4219892"/>
            <a:ext cx="28067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latin typeface="Arial MT"/>
                <a:cs typeface="Arial MT"/>
              </a:rPr>
              <a:t>(4,</a:t>
            </a:r>
            <a:r>
              <a:rPr sz="800" spc="-55" dirty="0">
                <a:latin typeface="Arial MT"/>
                <a:cs typeface="Arial MT"/>
              </a:rPr>
              <a:t> </a:t>
            </a:r>
            <a:r>
              <a:rPr sz="800" spc="20" dirty="0">
                <a:latin typeface="Arial MT"/>
                <a:cs typeface="Arial MT"/>
              </a:rPr>
              <a:t>6)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18867" y="4219892"/>
            <a:ext cx="14668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latin typeface="Arial MT"/>
                <a:cs typeface="Arial MT"/>
              </a:rPr>
              <a:t>20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70147" y="2101326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67955" y="2101326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57161" y="2101326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45986" y="2101326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3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35064" y="2101326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24270" y="2101326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13095" y="2101326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6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389347" y="2734892"/>
            <a:ext cx="330835" cy="42545"/>
            <a:chOff x="6389347" y="2734892"/>
            <a:chExt cx="330835" cy="42545"/>
          </a:xfrm>
        </p:grpSpPr>
        <p:sp>
          <p:nvSpPr>
            <p:cNvPr id="42" name="object 42"/>
            <p:cNvSpPr/>
            <p:nvPr/>
          </p:nvSpPr>
          <p:spPr>
            <a:xfrm>
              <a:off x="6390934" y="2736480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69">
                  <a:moveTo>
                    <a:pt x="23095" y="0"/>
                  </a:moveTo>
                  <a:lnTo>
                    <a:pt x="15228" y="0"/>
                  </a:lnTo>
                  <a:lnTo>
                    <a:pt x="7740" y="4053"/>
                  </a:lnTo>
                  <a:lnTo>
                    <a:pt x="1269" y="10513"/>
                  </a:lnTo>
                  <a:lnTo>
                    <a:pt x="0" y="19506"/>
                  </a:lnTo>
                  <a:lnTo>
                    <a:pt x="1269" y="28245"/>
                  </a:lnTo>
                  <a:lnTo>
                    <a:pt x="7740" y="34705"/>
                  </a:lnTo>
                  <a:lnTo>
                    <a:pt x="15228" y="38758"/>
                  </a:lnTo>
                  <a:lnTo>
                    <a:pt x="23095" y="38758"/>
                  </a:lnTo>
                  <a:lnTo>
                    <a:pt x="30836" y="34705"/>
                  </a:lnTo>
                  <a:lnTo>
                    <a:pt x="37308" y="28245"/>
                  </a:lnTo>
                  <a:lnTo>
                    <a:pt x="38577" y="19506"/>
                  </a:lnTo>
                  <a:lnTo>
                    <a:pt x="37308" y="10513"/>
                  </a:lnTo>
                  <a:lnTo>
                    <a:pt x="30836" y="4053"/>
                  </a:lnTo>
                  <a:lnTo>
                    <a:pt x="23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90934" y="2736480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69">
                  <a:moveTo>
                    <a:pt x="0" y="19506"/>
                  </a:moveTo>
                  <a:lnTo>
                    <a:pt x="1269" y="10513"/>
                  </a:lnTo>
                  <a:lnTo>
                    <a:pt x="7740" y="4053"/>
                  </a:lnTo>
                  <a:lnTo>
                    <a:pt x="15228" y="0"/>
                  </a:lnTo>
                  <a:lnTo>
                    <a:pt x="23095" y="0"/>
                  </a:lnTo>
                  <a:lnTo>
                    <a:pt x="30836" y="4053"/>
                  </a:lnTo>
                  <a:lnTo>
                    <a:pt x="37308" y="10513"/>
                  </a:lnTo>
                  <a:lnTo>
                    <a:pt x="38577" y="19506"/>
                  </a:lnTo>
                  <a:lnTo>
                    <a:pt x="37308" y="28245"/>
                  </a:lnTo>
                  <a:lnTo>
                    <a:pt x="30836" y="34705"/>
                  </a:lnTo>
                  <a:lnTo>
                    <a:pt x="23095" y="38758"/>
                  </a:lnTo>
                  <a:lnTo>
                    <a:pt x="15228" y="38758"/>
                  </a:lnTo>
                  <a:lnTo>
                    <a:pt x="7740" y="34705"/>
                  </a:lnTo>
                  <a:lnTo>
                    <a:pt x="1269" y="28245"/>
                  </a:lnTo>
                  <a:lnTo>
                    <a:pt x="0" y="195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80140" y="2736480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69">
                  <a:moveTo>
                    <a:pt x="22968" y="0"/>
                  </a:moveTo>
                  <a:lnTo>
                    <a:pt x="15228" y="0"/>
                  </a:lnTo>
                  <a:lnTo>
                    <a:pt x="7360" y="4053"/>
                  </a:lnTo>
                  <a:lnTo>
                    <a:pt x="1142" y="10513"/>
                  </a:lnTo>
                  <a:lnTo>
                    <a:pt x="0" y="19506"/>
                  </a:lnTo>
                  <a:lnTo>
                    <a:pt x="1142" y="28245"/>
                  </a:lnTo>
                  <a:lnTo>
                    <a:pt x="7360" y="34705"/>
                  </a:lnTo>
                  <a:lnTo>
                    <a:pt x="15228" y="38758"/>
                  </a:lnTo>
                  <a:lnTo>
                    <a:pt x="22968" y="38758"/>
                  </a:lnTo>
                  <a:lnTo>
                    <a:pt x="30709" y="34705"/>
                  </a:lnTo>
                  <a:lnTo>
                    <a:pt x="36927" y="28245"/>
                  </a:lnTo>
                  <a:lnTo>
                    <a:pt x="38196" y="19506"/>
                  </a:lnTo>
                  <a:lnTo>
                    <a:pt x="36927" y="10513"/>
                  </a:lnTo>
                  <a:lnTo>
                    <a:pt x="30709" y="4053"/>
                  </a:lnTo>
                  <a:lnTo>
                    <a:pt x="2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680140" y="2736480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69">
                  <a:moveTo>
                    <a:pt x="0" y="19506"/>
                  </a:moveTo>
                  <a:lnTo>
                    <a:pt x="1142" y="10513"/>
                  </a:lnTo>
                  <a:lnTo>
                    <a:pt x="7360" y="4053"/>
                  </a:lnTo>
                  <a:lnTo>
                    <a:pt x="15228" y="0"/>
                  </a:lnTo>
                  <a:lnTo>
                    <a:pt x="22968" y="0"/>
                  </a:lnTo>
                  <a:lnTo>
                    <a:pt x="30709" y="4053"/>
                  </a:lnTo>
                  <a:lnTo>
                    <a:pt x="36927" y="10513"/>
                  </a:lnTo>
                  <a:lnTo>
                    <a:pt x="38196" y="19506"/>
                  </a:lnTo>
                  <a:lnTo>
                    <a:pt x="36927" y="28245"/>
                  </a:lnTo>
                  <a:lnTo>
                    <a:pt x="30709" y="34705"/>
                  </a:lnTo>
                  <a:lnTo>
                    <a:pt x="22968" y="38758"/>
                  </a:lnTo>
                  <a:lnTo>
                    <a:pt x="15228" y="38758"/>
                  </a:lnTo>
                  <a:lnTo>
                    <a:pt x="7360" y="34705"/>
                  </a:lnTo>
                  <a:lnTo>
                    <a:pt x="1142" y="28245"/>
                  </a:lnTo>
                  <a:lnTo>
                    <a:pt x="0" y="195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367955" y="2765040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57161" y="2765040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389347" y="2754398"/>
            <a:ext cx="330835" cy="600710"/>
            <a:chOff x="6389347" y="2754398"/>
            <a:chExt cx="330835" cy="600710"/>
          </a:xfrm>
        </p:grpSpPr>
        <p:sp>
          <p:nvSpPr>
            <p:cNvPr id="49" name="object 49"/>
            <p:cNvSpPr/>
            <p:nvPr/>
          </p:nvSpPr>
          <p:spPr>
            <a:xfrm>
              <a:off x="6410223" y="2755986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59">
                  <a:moveTo>
                    <a:pt x="0" y="0"/>
                  </a:moveTo>
                  <a:lnTo>
                    <a:pt x="2892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90934" y="331444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23095" y="0"/>
                  </a:moveTo>
                  <a:lnTo>
                    <a:pt x="15228" y="0"/>
                  </a:lnTo>
                  <a:lnTo>
                    <a:pt x="7740" y="3799"/>
                  </a:lnTo>
                  <a:lnTo>
                    <a:pt x="1269" y="10259"/>
                  </a:lnTo>
                  <a:lnTo>
                    <a:pt x="0" y="19252"/>
                  </a:lnTo>
                  <a:lnTo>
                    <a:pt x="1269" y="28245"/>
                  </a:lnTo>
                  <a:lnTo>
                    <a:pt x="7740" y="34832"/>
                  </a:lnTo>
                  <a:lnTo>
                    <a:pt x="15228" y="38505"/>
                  </a:lnTo>
                  <a:lnTo>
                    <a:pt x="23095" y="38505"/>
                  </a:lnTo>
                  <a:lnTo>
                    <a:pt x="30836" y="34832"/>
                  </a:lnTo>
                  <a:lnTo>
                    <a:pt x="37308" y="28245"/>
                  </a:lnTo>
                  <a:lnTo>
                    <a:pt x="38577" y="19252"/>
                  </a:lnTo>
                  <a:lnTo>
                    <a:pt x="37308" y="10259"/>
                  </a:lnTo>
                  <a:lnTo>
                    <a:pt x="30836" y="3799"/>
                  </a:lnTo>
                  <a:lnTo>
                    <a:pt x="23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90934" y="331444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0" y="19252"/>
                  </a:moveTo>
                  <a:lnTo>
                    <a:pt x="1269" y="10259"/>
                  </a:lnTo>
                  <a:lnTo>
                    <a:pt x="7740" y="3799"/>
                  </a:lnTo>
                  <a:lnTo>
                    <a:pt x="15228" y="0"/>
                  </a:lnTo>
                  <a:lnTo>
                    <a:pt x="23095" y="0"/>
                  </a:lnTo>
                  <a:lnTo>
                    <a:pt x="30836" y="3799"/>
                  </a:lnTo>
                  <a:lnTo>
                    <a:pt x="37308" y="10259"/>
                  </a:lnTo>
                  <a:lnTo>
                    <a:pt x="38577" y="19252"/>
                  </a:lnTo>
                  <a:lnTo>
                    <a:pt x="37308" y="28245"/>
                  </a:lnTo>
                  <a:lnTo>
                    <a:pt x="30836" y="34832"/>
                  </a:lnTo>
                  <a:lnTo>
                    <a:pt x="23095" y="38505"/>
                  </a:lnTo>
                  <a:lnTo>
                    <a:pt x="15228" y="38505"/>
                  </a:lnTo>
                  <a:lnTo>
                    <a:pt x="7740" y="34832"/>
                  </a:lnTo>
                  <a:lnTo>
                    <a:pt x="1269" y="2824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80140" y="331444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22968" y="0"/>
                  </a:moveTo>
                  <a:lnTo>
                    <a:pt x="15228" y="0"/>
                  </a:lnTo>
                  <a:lnTo>
                    <a:pt x="7360" y="3799"/>
                  </a:lnTo>
                  <a:lnTo>
                    <a:pt x="1142" y="10259"/>
                  </a:lnTo>
                  <a:lnTo>
                    <a:pt x="0" y="19252"/>
                  </a:lnTo>
                  <a:lnTo>
                    <a:pt x="1142" y="28245"/>
                  </a:lnTo>
                  <a:lnTo>
                    <a:pt x="7360" y="34832"/>
                  </a:lnTo>
                  <a:lnTo>
                    <a:pt x="15228" y="38505"/>
                  </a:lnTo>
                  <a:lnTo>
                    <a:pt x="22968" y="38505"/>
                  </a:lnTo>
                  <a:lnTo>
                    <a:pt x="30709" y="34832"/>
                  </a:lnTo>
                  <a:lnTo>
                    <a:pt x="36927" y="28245"/>
                  </a:lnTo>
                  <a:lnTo>
                    <a:pt x="38196" y="19252"/>
                  </a:lnTo>
                  <a:lnTo>
                    <a:pt x="36927" y="10259"/>
                  </a:lnTo>
                  <a:lnTo>
                    <a:pt x="30709" y="3799"/>
                  </a:lnTo>
                  <a:lnTo>
                    <a:pt x="2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80140" y="331444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0" y="19252"/>
                  </a:moveTo>
                  <a:lnTo>
                    <a:pt x="1142" y="10259"/>
                  </a:lnTo>
                  <a:lnTo>
                    <a:pt x="7360" y="3799"/>
                  </a:lnTo>
                  <a:lnTo>
                    <a:pt x="15228" y="0"/>
                  </a:lnTo>
                  <a:lnTo>
                    <a:pt x="22968" y="0"/>
                  </a:lnTo>
                  <a:lnTo>
                    <a:pt x="30709" y="3799"/>
                  </a:lnTo>
                  <a:lnTo>
                    <a:pt x="36927" y="10259"/>
                  </a:lnTo>
                  <a:lnTo>
                    <a:pt x="38196" y="19252"/>
                  </a:lnTo>
                  <a:lnTo>
                    <a:pt x="36927" y="28245"/>
                  </a:lnTo>
                  <a:lnTo>
                    <a:pt x="30709" y="34832"/>
                  </a:lnTo>
                  <a:lnTo>
                    <a:pt x="22968" y="38505"/>
                  </a:lnTo>
                  <a:lnTo>
                    <a:pt x="15228" y="38505"/>
                  </a:lnTo>
                  <a:lnTo>
                    <a:pt x="7360" y="34832"/>
                  </a:lnTo>
                  <a:lnTo>
                    <a:pt x="1142" y="2824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367955" y="3343004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57161" y="3343004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408636" y="3312856"/>
            <a:ext cx="600710" cy="620395"/>
            <a:chOff x="6408636" y="3312856"/>
            <a:chExt cx="600710" cy="620395"/>
          </a:xfrm>
        </p:grpSpPr>
        <p:sp>
          <p:nvSpPr>
            <p:cNvPr id="57" name="object 57"/>
            <p:cNvSpPr/>
            <p:nvPr/>
          </p:nvSpPr>
          <p:spPr>
            <a:xfrm>
              <a:off x="6410223" y="3333696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59">
                  <a:moveTo>
                    <a:pt x="0" y="0"/>
                  </a:moveTo>
                  <a:lnTo>
                    <a:pt x="2892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68965" y="331444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23349" y="0"/>
                  </a:moveTo>
                  <a:lnTo>
                    <a:pt x="15481" y="0"/>
                  </a:lnTo>
                  <a:lnTo>
                    <a:pt x="7740" y="3799"/>
                  </a:lnTo>
                  <a:lnTo>
                    <a:pt x="1142" y="10259"/>
                  </a:lnTo>
                  <a:lnTo>
                    <a:pt x="0" y="19252"/>
                  </a:lnTo>
                  <a:lnTo>
                    <a:pt x="1142" y="28245"/>
                  </a:lnTo>
                  <a:lnTo>
                    <a:pt x="7740" y="34832"/>
                  </a:lnTo>
                  <a:lnTo>
                    <a:pt x="15481" y="38505"/>
                  </a:lnTo>
                  <a:lnTo>
                    <a:pt x="23349" y="38505"/>
                  </a:lnTo>
                  <a:lnTo>
                    <a:pt x="30709" y="34832"/>
                  </a:lnTo>
                  <a:lnTo>
                    <a:pt x="37308" y="28245"/>
                  </a:lnTo>
                  <a:lnTo>
                    <a:pt x="38577" y="19252"/>
                  </a:lnTo>
                  <a:lnTo>
                    <a:pt x="37308" y="10259"/>
                  </a:lnTo>
                  <a:lnTo>
                    <a:pt x="30709" y="3799"/>
                  </a:lnTo>
                  <a:lnTo>
                    <a:pt x="233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68965" y="331444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0" y="19252"/>
                  </a:moveTo>
                  <a:lnTo>
                    <a:pt x="1142" y="10259"/>
                  </a:lnTo>
                  <a:lnTo>
                    <a:pt x="7740" y="3799"/>
                  </a:lnTo>
                  <a:lnTo>
                    <a:pt x="15481" y="0"/>
                  </a:lnTo>
                  <a:lnTo>
                    <a:pt x="23349" y="0"/>
                  </a:lnTo>
                  <a:lnTo>
                    <a:pt x="30709" y="3799"/>
                  </a:lnTo>
                  <a:lnTo>
                    <a:pt x="37308" y="10259"/>
                  </a:lnTo>
                  <a:lnTo>
                    <a:pt x="38577" y="19252"/>
                  </a:lnTo>
                  <a:lnTo>
                    <a:pt x="37308" y="28245"/>
                  </a:lnTo>
                  <a:lnTo>
                    <a:pt x="30709" y="34832"/>
                  </a:lnTo>
                  <a:lnTo>
                    <a:pt x="23349" y="38505"/>
                  </a:lnTo>
                  <a:lnTo>
                    <a:pt x="15481" y="38505"/>
                  </a:lnTo>
                  <a:lnTo>
                    <a:pt x="7740" y="34832"/>
                  </a:lnTo>
                  <a:lnTo>
                    <a:pt x="1142" y="2824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80140" y="3892154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22968" y="0"/>
                  </a:moveTo>
                  <a:lnTo>
                    <a:pt x="15228" y="0"/>
                  </a:lnTo>
                  <a:lnTo>
                    <a:pt x="7360" y="4053"/>
                  </a:lnTo>
                  <a:lnTo>
                    <a:pt x="1142" y="10639"/>
                  </a:lnTo>
                  <a:lnTo>
                    <a:pt x="0" y="19632"/>
                  </a:lnTo>
                  <a:lnTo>
                    <a:pt x="1142" y="28245"/>
                  </a:lnTo>
                  <a:lnTo>
                    <a:pt x="7360" y="34832"/>
                  </a:lnTo>
                  <a:lnTo>
                    <a:pt x="15228" y="38885"/>
                  </a:lnTo>
                  <a:lnTo>
                    <a:pt x="22968" y="38885"/>
                  </a:lnTo>
                  <a:lnTo>
                    <a:pt x="30709" y="34832"/>
                  </a:lnTo>
                  <a:lnTo>
                    <a:pt x="36927" y="28245"/>
                  </a:lnTo>
                  <a:lnTo>
                    <a:pt x="38196" y="19632"/>
                  </a:lnTo>
                  <a:lnTo>
                    <a:pt x="36927" y="10639"/>
                  </a:lnTo>
                  <a:lnTo>
                    <a:pt x="30709" y="4053"/>
                  </a:lnTo>
                  <a:lnTo>
                    <a:pt x="2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80140" y="3892154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0" y="19632"/>
                  </a:moveTo>
                  <a:lnTo>
                    <a:pt x="1142" y="10639"/>
                  </a:lnTo>
                  <a:lnTo>
                    <a:pt x="7360" y="4053"/>
                  </a:lnTo>
                  <a:lnTo>
                    <a:pt x="15228" y="0"/>
                  </a:lnTo>
                  <a:lnTo>
                    <a:pt x="22968" y="0"/>
                  </a:lnTo>
                  <a:lnTo>
                    <a:pt x="30709" y="4053"/>
                  </a:lnTo>
                  <a:lnTo>
                    <a:pt x="36927" y="10639"/>
                  </a:lnTo>
                  <a:lnTo>
                    <a:pt x="38196" y="19632"/>
                  </a:lnTo>
                  <a:lnTo>
                    <a:pt x="36927" y="28245"/>
                  </a:lnTo>
                  <a:lnTo>
                    <a:pt x="30709" y="34832"/>
                  </a:lnTo>
                  <a:lnTo>
                    <a:pt x="22968" y="38885"/>
                  </a:lnTo>
                  <a:lnTo>
                    <a:pt x="15228" y="38885"/>
                  </a:lnTo>
                  <a:lnTo>
                    <a:pt x="7360" y="34832"/>
                  </a:lnTo>
                  <a:lnTo>
                    <a:pt x="1142" y="28245"/>
                  </a:lnTo>
                  <a:lnTo>
                    <a:pt x="0" y="196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657161" y="3920714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6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697841" y="3312856"/>
            <a:ext cx="889635" cy="600710"/>
            <a:chOff x="6697841" y="3312856"/>
            <a:chExt cx="889635" cy="600710"/>
          </a:xfrm>
        </p:grpSpPr>
        <p:sp>
          <p:nvSpPr>
            <p:cNvPr id="64" name="object 64"/>
            <p:cNvSpPr/>
            <p:nvPr/>
          </p:nvSpPr>
          <p:spPr>
            <a:xfrm>
              <a:off x="6699429" y="3333696"/>
              <a:ext cx="298450" cy="578485"/>
            </a:xfrm>
            <a:custGeom>
              <a:avLst/>
              <a:gdLst/>
              <a:ahLst/>
              <a:cxnLst/>
              <a:rect l="l" t="t" r="r" b="b"/>
              <a:pathLst>
                <a:path w="298450" h="578485">
                  <a:moveTo>
                    <a:pt x="288824" y="0"/>
                  </a:moveTo>
                  <a:lnTo>
                    <a:pt x="295296" y="48765"/>
                  </a:lnTo>
                  <a:lnTo>
                    <a:pt x="297834" y="99050"/>
                  </a:lnTo>
                  <a:lnTo>
                    <a:pt x="295296" y="147815"/>
                  </a:lnTo>
                  <a:lnTo>
                    <a:pt x="287555" y="196581"/>
                  </a:lnTo>
                  <a:lnTo>
                    <a:pt x="276007" y="245219"/>
                  </a:lnTo>
                  <a:lnTo>
                    <a:pt x="260399" y="291578"/>
                  </a:lnTo>
                  <a:lnTo>
                    <a:pt x="241110" y="337810"/>
                  </a:lnTo>
                  <a:lnTo>
                    <a:pt x="216872" y="379989"/>
                  </a:lnTo>
                  <a:lnTo>
                    <a:pt x="188573" y="421281"/>
                  </a:lnTo>
                  <a:lnTo>
                    <a:pt x="156467" y="459786"/>
                  </a:lnTo>
                  <a:lnTo>
                    <a:pt x="121951" y="494492"/>
                  </a:lnTo>
                  <a:lnTo>
                    <a:pt x="83373" y="525271"/>
                  </a:lnTo>
                  <a:lnTo>
                    <a:pt x="43526" y="553517"/>
                  </a:lnTo>
                  <a:lnTo>
                    <a:pt x="0" y="5780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258043" y="331444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23095" y="0"/>
                  </a:moveTo>
                  <a:lnTo>
                    <a:pt x="15228" y="0"/>
                  </a:lnTo>
                  <a:lnTo>
                    <a:pt x="7740" y="3799"/>
                  </a:lnTo>
                  <a:lnTo>
                    <a:pt x="1269" y="10259"/>
                  </a:lnTo>
                  <a:lnTo>
                    <a:pt x="0" y="19252"/>
                  </a:lnTo>
                  <a:lnTo>
                    <a:pt x="1269" y="28245"/>
                  </a:lnTo>
                  <a:lnTo>
                    <a:pt x="7740" y="34832"/>
                  </a:lnTo>
                  <a:lnTo>
                    <a:pt x="15228" y="38505"/>
                  </a:lnTo>
                  <a:lnTo>
                    <a:pt x="23095" y="38505"/>
                  </a:lnTo>
                  <a:lnTo>
                    <a:pt x="30836" y="34832"/>
                  </a:lnTo>
                  <a:lnTo>
                    <a:pt x="37308" y="28245"/>
                  </a:lnTo>
                  <a:lnTo>
                    <a:pt x="38577" y="19252"/>
                  </a:lnTo>
                  <a:lnTo>
                    <a:pt x="37308" y="10259"/>
                  </a:lnTo>
                  <a:lnTo>
                    <a:pt x="30836" y="3799"/>
                  </a:lnTo>
                  <a:lnTo>
                    <a:pt x="23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258043" y="331444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0" y="19252"/>
                  </a:moveTo>
                  <a:lnTo>
                    <a:pt x="1269" y="10259"/>
                  </a:lnTo>
                  <a:lnTo>
                    <a:pt x="7740" y="3799"/>
                  </a:lnTo>
                  <a:lnTo>
                    <a:pt x="15228" y="0"/>
                  </a:lnTo>
                  <a:lnTo>
                    <a:pt x="23095" y="0"/>
                  </a:lnTo>
                  <a:lnTo>
                    <a:pt x="30836" y="3799"/>
                  </a:lnTo>
                  <a:lnTo>
                    <a:pt x="37308" y="10259"/>
                  </a:lnTo>
                  <a:lnTo>
                    <a:pt x="38577" y="19252"/>
                  </a:lnTo>
                  <a:lnTo>
                    <a:pt x="37308" y="28245"/>
                  </a:lnTo>
                  <a:lnTo>
                    <a:pt x="30836" y="34832"/>
                  </a:lnTo>
                  <a:lnTo>
                    <a:pt x="23095" y="38505"/>
                  </a:lnTo>
                  <a:lnTo>
                    <a:pt x="15228" y="38505"/>
                  </a:lnTo>
                  <a:lnTo>
                    <a:pt x="7740" y="34832"/>
                  </a:lnTo>
                  <a:lnTo>
                    <a:pt x="1269" y="2824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547249" y="331444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22968" y="0"/>
                  </a:moveTo>
                  <a:lnTo>
                    <a:pt x="15228" y="0"/>
                  </a:lnTo>
                  <a:lnTo>
                    <a:pt x="7360" y="3799"/>
                  </a:lnTo>
                  <a:lnTo>
                    <a:pt x="1142" y="10259"/>
                  </a:lnTo>
                  <a:lnTo>
                    <a:pt x="0" y="19252"/>
                  </a:lnTo>
                  <a:lnTo>
                    <a:pt x="1142" y="28245"/>
                  </a:lnTo>
                  <a:lnTo>
                    <a:pt x="7360" y="34832"/>
                  </a:lnTo>
                  <a:lnTo>
                    <a:pt x="15228" y="38505"/>
                  </a:lnTo>
                  <a:lnTo>
                    <a:pt x="22968" y="38505"/>
                  </a:lnTo>
                  <a:lnTo>
                    <a:pt x="30709" y="34832"/>
                  </a:lnTo>
                  <a:lnTo>
                    <a:pt x="36927" y="28245"/>
                  </a:lnTo>
                  <a:lnTo>
                    <a:pt x="38196" y="19252"/>
                  </a:lnTo>
                  <a:lnTo>
                    <a:pt x="36927" y="10259"/>
                  </a:lnTo>
                  <a:lnTo>
                    <a:pt x="30709" y="3799"/>
                  </a:lnTo>
                  <a:lnTo>
                    <a:pt x="2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47249" y="331444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0" y="19252"/>
                  </a:moveTo>
                  <a:lnTo>
                    <a:pt x="1142" y="10259"/>
                  </a:lnTo>
                  <a:lnTo>
                    <a:pt x="7360" y="3799"/>
                  </a:lnTo>
                  <a:lnTo>
                    <a:pt x="15228" y="0"/>
                  </a:lnTo>
                  <a:lnTo>
                    <a:pt x="22968" y="0"/>
                  </a:lnTo>
                  <a:lnTo>
                    <a:pt x="30709" y="3799"/>
                  </a:lnTo>
                  <a:lnTo>
                    <a:pt x="36927" y="10259"/>
                  </a:lnTo>
                  <a:lnTo>
                    <a:pt x="38196" y="19252"/>
                  </a:lnTo>
                  <a:lnTo>
                    <a:pt x="36927" y="28245"/>
                  </a:lnTo>
                  <a:lnTo>
                    <a:pt x="30709" y="34832"/>
                  </a:lnTo>
                  <a:lnTo>
                    <a:pt x="22968" y="38505"/>
                  </a:lnTo>
                  <a:lnTo>
                    <a:pt x="15228" y="38505"/>
                  </a:lnTo>
                  <a:lnTo>
                    <a:pt x="7360" y="34832"/>
                  </a:lnTo>
                  <a:lnTo>
                    <a:pt x="1142" y="2824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993573" y="3343004"/>
            <a:ext cx="3263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54000" algn="l"/>
              </a:tabLst>
            </a:pPr>
            <a:r>
              <a:rPr sz="800" spc="20" dirty="0">
                <a:latin typeface="Arial MT"/>
                <a:cs typeface="Arial MT"/>
              </a:rPr>
              <a:t>3	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524270" y="3343004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5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389347" y="4270809"/>
            <a:ext cx="330835" cy="40640"/>
            <a:chOff x="6389347" y="4270809"/>
            <a:chExt cx="330835" cy="40640"/>
          </a:xfrm>
        </p:grpSpPr>
        <p:sp>
          <p:nvSpPr>
            <p:cNvPr id="72" name="object 72"/>
            <p:cNvSpPr/>
            <p:nvPr/>
          </p:nvSpPr>
          <p:spPr>
            <a:xfrm>
              <a:off x="6390934" y="4272396"/>
              <a:ext cx="38735" cy="37465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23095" y="0"/>
                  </a:moveTo>
                  <a:lnTo>
                    <a:pt x="15228" y="0"/>
                  </a:lnTo>
                  <a:lnTo>
                    <a:pt x="7740" y="3799"/>
                  </a:lnTo>
                  <a:lnTo>
                    <a:pt x="1269" y="10259"/>
                  </a:lnTo>
                  <a:lnTo>
                    <a:pt x="0" y="19252"/>
                  </a:lnTo>
                  <a:lnTo>
                    <a:pt x="1269" y="27105"/>
                  </a:lnTo>
                  <a:lnTo>
                    <a:pt x="7740" y="34832"/>
                  </a:lnTo>
                  <a:lnTo>
                    <a:pt x="15228" y="37365"/>
                  </a:lnTo>
                  <a:lnTo>
                    <a:pt x="23095" y="37365"/>
                  </a:lnTo>
                  <a:lnTo>
                    <a:pt x="30836" y="34832"/>
                  </a:lnTo>
                  <a:lnTo>
                    <a:pt x="37308" y="27105"/>
                  </a:lnTo>
                  <a:lnTo>
                    <a:pt x="38577" y="19252"/>
                  </a:lnTo>
                  <a:lnTo>
                    <a:pt x="37308" y="10259"/>
                  </a:lnTo>
                  <a:lnTo>
                    <a:pt x="30836" y="3799"/>
                  </a:lnTo>
                  <a:lnTo>
                    <a:pt x="23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390934" y="4272396"/>
              <a:ext cx="38735" cy="37465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0" y="19252"/>
                  </a:moveTo>
                  <a:lnTo>
                    <a:pt x="1269" y="10259"/>
                  </a:lnTo>
                  <a:lnTo>
                    <a:pt x="7740" y="3799"/>
                  </a:lnTo>
                  <a:lnTo>
                    <a:pt x="15228" y="0"/>
                  </a:lnTo>
                  <a:lnTo>
                    <a:pt x="23095" y="0"/>
                  </a:lnTo>
                  <a:lnTo>
                    <a:pt x="30836" y="3799"/>
                  </a:lnTo>
                  <a:lnTo>
                    <a:pt x="37308" y="10259"/>
                  </a:lnTo>
                  <a:lnTo>
                    <a:pt x="38577" y="19252"/>
                  </a:lnTo>
                  <a:lnTo>
                    <a:pt x="37308" y="27105"/>
                  </a:lnTo>
                  <a:lnTo>
                    <a:pt x="30836" y="34832"/>
                  </a:lnTo>
                  <a:lnTo>
                    <a:pt x="23095" y="37365"/>
                  </a:lnTo>
                  <a:lnTo>
                    <a:pt x="15228" y="37365"/>
                  </a:lnTo>
                  <a:lnTo>
                    <a:pt x="7740" y="34832"/>
                  </a:lnTo>
                  <a:lnTo>
                    <a:pt x="1269" y="2710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680140" y="4272396"/>
              <a:ext cx="38735" cy="37465"/>
            </a:xfrm>
            <a:custGeom>
              <a:avLst/>
              <a:gdLst/>
              <a:ahLst/>
              <a:cxnLst/>
              <a:rect l="l" t="t" r="r" b="b"/>
              <a:pathLst>
                <a:path w="38734" h="37464">
                  <a:moveTo>
                    <a:pt x="22968" y="0"/>
                  </a:moveTo>
                  <a:lnTo>
                    <a:pt x="15228" y="0"/>
                  </a:lnTo>
                  <a:lnTo>
                    <a:pt x="7360" y="3799"/>
                  </a:lnTo>
                  <a:lnTo>
                    <a:pt x="1142" y="10259"/>
                  </a:lnTo>
                  <a:lnTo>
                    <a:pt x="0" y="19252"/>
                  </a:lnTo>
                  <a:lnTo>
                    <a:pt x="1142" y="27105"/>
                  </a:lnTo>
                  <a:lnTo>
                    <a:pt x="7360" y="34832"/>
                  </a:lnTo>
                  <a:lnTo>
                    <a:pt x="15228" y="37365"/>
                  </a:lnTo>
                  <a:lnTo>
                    <a:pt x="22968" y="37365"/>
                  </a:lnTo>
                  <a:lnTo>
                    <a:pt x="30709" y="34832"/>
                  </a:lnTo>
                  <a:lnTo>
                    <a:pt x="36927" y="27105"/>
                  </a:lnTo>
                  <a:lnTo>
                    <a:pt x="38196" y="19252"/>
                  </a:lnTo>
                  <a:lnTo>
                    <a:pt x="36927" y="10259"/>
                  </a:lnTo>
                  <a:lnTo>
                    <a:pt x="30709" y="3799"/>
                  </a:lnTo>
                  <a:lnTo>
                    <a:pt x="2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80140" y="4272396"/>
              <a:ext cx="38735" cy="37465"/>
            </a:xfrm>
            <a:custGeom>
              <a:avLst/>
              <a:gdLst/>
              <a:ahLst/>
              <a:cxnLst/>
              <a:rect l="l" t="t" r="r" b="b"/>
              <a:pathLst>
                <a:path w="38734" h="37464">
                  <a:moveTo>
                    <a:pt x="0" y="19252"/>
                  </a:moveTo>
                  <a:lnTo>
                    <a:pt x="1142" y="10259"/>
                  </a:lnTo>
                  <a:lnTo>
                    <a:pt x="7360" y="3799"/>
                  </a:lnTo>
                  <a:lnTo>
                    <a:pt x="15228" y="0"/>
                  </a:lnTo>
                  <a:lnTo>
                    <a:pt x="22968" y="0"/>
                  </a:lnTo>
                  <a:lnTo>
                    <a:pt x="30709" y="3799"/>
                  </a:lnTo>
                  <a:lnTo>
                    <a:pt x="36927" y="10259"/>
                  </a:lnTo>
                  <a:lnTo>
                    <a:pt x="38196" y="19252"/>
                  </a:lnTo>
                  <a:lnTo>
                    <a:pt x="36927" y="27105"/>
                  </a:lnTo>
                  <a:lnTo>
                    <a:pt x="30709" y="34832"/>
                  </a:lnTo>
                  <a:lnTo>
                    <a:pt x="22968" y="37365"/>
                  </a:lnTo>
                  <a:lnTo>
                    <a:pt x="15228" y="37365"/>
                  </a:lnTo>
                  <a:lnTo>
                    <a:pt x="7360" y="34832"/>
                  </a:lnTo>
                  <a:lnTo>
                    <a:pt x="1142" y="2710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367955" y="4305897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657161" y="4305897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408636" y="4270809"/>
            <a:ext cx="600710" cy="624840"/>
            <a:chOff x="6408636" y="4270809"/>
            <a:chExt cx="600710" cy="624840"/>
          </a:xfrm>
        </p:grpSpPr>
        <p:sp>
          <p:nvSpPr>
            <p:cNvPr id="79" name="object 79"/>
            <p:cNvSpPr/>
            <p:nvPr/>
          </p:nvSpPr>
          <p:spPr>
            <a:xfrm>
              <a:off x="6410223" y="4291649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59">
                  <a:moveTo>
                    <a:pt x="0" y="0"/>
                  </a:moveTo>
                  <a:lnTo>
                    <a:pt x="2892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968965" y="4272396"/>
              <a:ext cx="38735" cy="37465"/>
            </a:xfrm>
            <a:custGeom>
              <a:avLst/>
              <a:gdLst/>
              <a:ahLst/>
              <a:cxnLst/>
              <a:rect l="l" t="t" r="r" b="b"/>
              <a:pathLst>
                <a:path w="38734" h="37464">
                  <a:moveTo>
                    <a:pt x="23349" y="0"/>
                  </a:moveTo>
                  <a:lnTo>
                    <a:pt x="15481" y="0"/>
                  </a:lnTo>
                  <a:lnTo>
                    <a:pt x="7740" y="3799"/>
                  </a:lnTo>
                  <a:lnTo>
                    <a:pt x="1142" y="10259"/>
                  </a:lnTo>
                  <a:lnTo>
                    <a:pt x="0" y="19252"/>
                  </a:lnTo>
                  <a:lnTo>
                    <a:pt x="1142" y="27105"/>
                  </a:lnTo>
                  <a:lnTo>
                    <a:pt x="7740" y="34832"/>
                  </a:lnTo>
                  <a:lnTo>
                    <a:pt x="15481" y="37365"/>
                  </a:lnTo>
                  <a:lnTo>
                    <a:pt x="23349" y="37365"/>
                  </a:lnTo>
                  <a:lnTo>
                    <a:pt x="30709" y="34832"/>
                  </a:lnTo>
                  <a:lnTo>
                    <a:pt x="37308" y="27105"/>
                  </a:lnTo>
                  <a:lnTo>
                    <a:pt x="38577" y="19252"/>
                  </a:lnTo>
                  <a:lnTo>
                    <a:pt x="37308" y="10259"/>
                  </a:lnTo>
                  <a:lnTo>
                    <a:pt x="30709" y="3799"/>
                  </a:lnTo>
                  <a:lnTo>
                    <a:pt x="233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968965" y="4272396"/>
              <a:ext cx="38735" cy="37465"/>
            </a:xfrm>
            <a:custGeom>
              <a:avLst/>
              <a:gdLst/>
              <a:ahLst/>
              <a:cxnLst/>
              <a:rect l="l" t="t" r="r" b="b"/>
              <a:pathLst>
                <a:path w="38734" h="37464">
                  <a:moveTo>
                    <a:pt x="0" y="19252"/>
                  </a:moveTo>
                  <a:lnTo>
                    <a:pt x="1142" y="10259"/>
                  </a:lnTo>
                  <a:lnTo>
                    <a:pt x="7740" y="3799"/>
                  </a:lnTo>
                  <a:lnTo>
                    <a:pt x="15481" y="0"/>
                  </a:lnTo>
                  <a:lnTo>
                    <a:pt x="23349" y="0"/>
                  </a:lnTo>
                  <a:lnTo>
                    <a:pt x="30709" y="3799"/>
                  </a:lnTo>
                  <a:lnTo>
                    <a:pt x="37308" y="10259"/>
                  </a:lnTo>
                  <a:lnTo>
                    <a:pt x="38577" y="19252"/>
                  </a:lnTo>
                  <a:lnTo>
                    <a:pt x="37308" y="27105"/>
                  </a:lnTo>
                  <a:lnTo>
                    <a:pt x="30709" y="34832"/>
                  </a:lnTo>
                  <a:lnTo>
                    <a:pt x="23349" y="37365"/>
                  </a:lnTo>
                  <a:lnTo>
                    <a:pt x="15481" y="37365"/>
                  </a:lnTo>
                  <a:lnTo>
                    <a:pt x="7740" y="34832"/>
                  </a:lnTo>
                  <a:lnTo>
                    <a:pt x="1142" y="2710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80140" y="4855426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22968" y="0"/>
                  </a:moveTo>
                  <a:lnTo>
                    <a:pt x="15228" y="0"/>
                  </a:lnTo>
                  <a:lnTo>
                    <a:pt x="7360" y="3723"/>
                  </a:lnTo>
                  <a:lnTo>
                    <a:pt x="1142" y="10247"/>
                  </a:lnTo>
                  <a:lnTo>
                    <a:pt x="0" y="19252"/>
                  </a:lnTo>
                  <a:lnTo>
                    <a:pt x="1142" y="28245"/>
                  </a:lnTo>
                  <a:lnTo>
                    <a:pt x="7360" y="34769"/>
                  </a:lnTo>
                  <a:lnTo>
                    <a:pt x="15228" y="38492"/>
                  </a:lnTo>
                  <a:lnTo>
                    <a:pt x="22968" y="38492"/>
                  </a:lnTo>
                  <a:lnTo>
                    <a:pt x="30709" y="34769"/>
                  </a:lnTo>
                  <a:lnTo>
                    <a:pt x="36927" y="28245"/>
                  </a:lnTo>
                  <a:lnTo>
                    <a:pt x="38196" y="19252"/>
                  </a:lnTo>
                  <a:lnTo>
                    <a:pt x="36927" y="10247"/>
                  </a:lnTo>
                  <a:lnTo>
                    <a:pt x="30709" y="3723"/>
                  </a:lnTo>
                  <a:lnTo>
                    <a:pt x="2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680140" y="4855426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0" y="19252"/>
                  </a:moveTo>
                  <a:lnTo>
                    <a:pt x="1142" y="10247"/>
                  </a:lnTo>
                  <a:lnTo>
                    <a:pt x="7360" y="3723"/>
                  </a:lnTo>
                  <a:lnTo>
                    <a:pt x="15228" y="0"/>
                  </a:lnTo>
                  <a:lnTo>
                    <a:pt x="22968" y="0"/>
                  </a:lnTo>
                  <a:lnTo>
                    <a:pt x="30709" y="3723"/>
                  </a:lnTo>
                  <a:lnTo>
                    <a:pt x="36927" y="10247"/>
                  </a:lnTo>
                  <a:lnTo>
                    <a:pt x="38196" y="19252"/>
                  </a:lnTo>
                  <a:lnTo>
                    <a:pt x="36927" y="28245"/>
                  </a:lnTo>
                  <a:lnTo>
                    <a:pt x="30709" y="34769"/>
                  </a:lnTo>
                  <a:lnTo>
                    <a:pt x="22968" y="38492"/>
                  </a:lnTo>
                  <a:lnTo>
                    <a:pt x="15228" y="38492"/>
                  </a:lnTo>
                  <a:lnTo>
                    <a:pt x="7360" y="34769"/>
                  </a:lnTo>
                  <a:lnTo>
                    <a:pt x="1142" y="2824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993573" y="4305897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3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438203" y="4270809"/>
            <a:ext cx="1149350" cy="432434"/>
            <a:chOff x="6438203" y="4270809"/>
            <a:chExt cx="1149350" cy="432434"/>
          </a:xfrm>
        </p:grpSpPr>
        <p:sp>
          <p:nvSpPr>
            <p:cNvPr id="86" name="object 86"/>
            <p:cNvSpPr/>
            <p:nvPr/>
          </p:nvSpPr>
          <p:spPr>
            <a:xfrm>
              <a:off x="6439791" y="4662645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23095" y="0"/>
                  </a:moveTo>
                  <a:lnTo>
                    <a:pt x="13959" y="0"/>
                  </a:lnTo>
                  <a:lnTo>
                    <a:pt x="6218" y="4053"/>
                  </a:lnTo>
                  <a:lnTo>
                    <a:pt x="1269" y="10513"/>
                  </a:lnTo>
                  <a:lnTo>
                    <a:pt x="0" y="19506"/>
                  </a:lnTo>
                  <a:lnTo>
                    <a:pt x="1269" y="28245"/>
                  </a:lnTo>
                  <a:lnTo>
                    <a:pt x="6218" y="34832"/>
                  </a:lnTo>
                  <a:lnTo>
                    <a:pt x="13959" y="38758"/>
                  </a:lnTo>
                  <a:lnTo>
                    <a:pt x="23095" y="38758"/>
                  </a:lnTo>
                  <a:lnTo>
                    <a:pt x="30836" y="34832"/>
                  </a:lnTo>
                  <a:lnTo>
                    <a:pt x="35785" y="28245"/>
                  </a:lnTo>
                  <a:lnTo>
                    <a:pt x="38577" y="19506"/>
                  </a:lnTo>
                  <a:lnTo>
                    <a:pt x="35785" y="10513"/>
                  </a:lnTo>
                  <a:lnTo>
                    <a:pt x="30836" y="4053"/>
                  </a:lnTo>
                  <a:lnTo>
                    <a:pt x="23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39791" y="4662645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0" y="19506"/>
                  </a:moveTo>
                  <a:lnTo>
                    <a:pt x="1269" y="10513"/>
                  </a:lnTo>
                  <a:lnTo>
                    <a:pt x="6218" y="4053"/>
                  </a:lnTo>
                  <a:lnTo>
                    <a:pt x="13959" y="0"/>
                  </a:lnTo>
                  <a:lnTo>
                    <a:pt x="23095" y="0"/>
                  </a:lnTo>
                  <a:lnTo>
                    <a:pt x="30836" y="4053"/>
                  </a:lnTo>
                  <a:lnTo>
                    <a:pt x="35785" y="10513"/>
                  </a:lnTo>
                  <a:lnTo>
                    <a:pt x="38577" y="19506"/>
                  </a:lnTo>
                  <a:lnTo>
                    <a:pt x="35785" y="28245"/>
                  </a:lnTo>
                  <a:lnTo>
                    <a:pt x="30836" y="34832"/>
                  </a:lnTo>
                  <a:lnTo>
                    <a:pt x="23095" y="38758"/>
                  </a:lnTo>
                  <a:lnTo>
                    <a:pt x="13959" y="38758"/>
                  </a:lnTo>
                  <a:lnTo>
                    <a:pt x="6218" y="34832"/>
                  </a:lnTo>
                  <a:lnTo>
                    <a:pt x="1269" y="28245"/>
                  </a:lnTo>
                  <a:lnTo>
                    <a:pt x="0" y="195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47249" y="4272396"/>
              <a:ext cx="38735" cy="37465"/>
            </a:xfrm>
            <a:custGeom>
              <a:avLst/>
              <a:gdLst/>
              <a:ahLst/>
              <a:cxnLst/>
              <a:rect l="l" t="t" r="r" b="b"/>
              <a:pathLst>
                <a:path w="38734" h="37464">
                  <a:moveTo>
                    <a:pt x="22968" y="0"/>
                  </a:moveTo>
                  <a:lnTo>
                    <a:pt x="15228" y="0"/>
                  </a:lnTo>
                  <a:lnTo>
                    <a:pt x="7360" y="3799"/>
                  </a:lnTo>
                  <a:lnTo>
                    <a:pt x="1142" y="10259"/>
                  </a:lnTo>
                  <a:lnTo>
                    <a:pt x="0" y="19252"/>
                  </a:lnTo>
                  <a:lnTo>
                    <a:pt x="1142" y="27105"/>
                  </a:lnTo>
                  <a:lnTo>
                    <a:pt x="7360" y="34832"/>
                  </a:lnTo>
                  <a:lnTo>
                    <a:pt x="15228" y="37365"/>
                  </a:lnTo>
                  <a:lnTo>
                    <a:pt x="22968" y="37365"/>
                  </a:lnTo>
                  <a:lnTo>
                    <a:pt x="30709" y="34832"/>
                  </a:lnTo>
                  <a:lnTo>
                    <a:pt x="36927" y="27105"/>
                  </a:lnTo>
                  <a:lnTo>
                    <a:pt x="38196" y="19252"/>
                  </a:lnTo>
                  <a:lnTo>
                    <a:pt x="36927" y="10259"/>
                  </a:lnTo>
                  <a:lnTo>
                    <a:pt x="30709" y="3799"/>
                  </a:lnTo>
                  <a:lnTo>
                    <a:pt x="2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547249" y="4272396"/>
              <a:ext cx="38735" cy="37465"/>
            </a:xfrm>
            <a:custGeom>
              <a:avLst/>
              <a:gdLst/>
              <a:ahLst/>
              <a:cxnLst/>
              <a:rect l="l" t="t" r="r" b="b"/>
              <a:pathLst>
                <a:path w="38734" h="37464">
                  <a:moveTo>
                    <a:pt x="0" y="19252"/>
                  </a:moveTo>
                  <a:lnTo>
                    <a:pt x="1142" y="10259"/>
                  </a:lnTo>
                  <a:lnTo>
                    <a:pt x="7360" y="3799"/>
                  </a:lnTo>
                  <a:lnTo>
                    <a:pt x="15228" y="0"/>
                  </a:lnTo>
                  <a:lnTo>
                    <a:pt x="22968" y="0"/>
                  </a:lnTo>
                  <a:lnTo>
                    <a:pt x="30709" y="3799"/>
                  </a:lnTo>
                  <a:lnTo>
                    <a:pt x="36927" y="10259"/>
                  </a:lnTo>
                  <a:lnTo>
                    <a:pt x="38196" y="19252"/>
                  </a:lnTo>
                  <a:lnTo>
                    <a:pt x="36927" y="27105"/>
                  </a:lnTo>
                  <a:lnTo>
                    <a:pt x="30709" y="34832"/>
                  </a:lnTo>
                  <a:lnTo>
                    <a:pt x="22968" y="37365"/>
                  </a:lnTo>
                  <a:lnTo>
                    <a:pt x="15228" y="37365"/>
                  </a:lnTo>
                  <a:lnTo>
                    <a:pt x="7360" y="34832"/>
                  </a:lnTo>
                  <a:lnTo>
                    <a:pt x="1142" y="27105"/>
                  </a:lnTo>
                  <a:lnTo>
                    <a:pt x="0" y="192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367955" y="4626240"/>
            <a:ext cx="374015" cy="41148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800" spc="20" dirty="0">
                <a:latin typeface="Arial MT"/>
                <a:cs typeface="Arial MT"/>
              </a:rPr>
              <a:t>4</a:t>
            </a:r>
            <a:endParaRPr sz="8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800" spc="20" dirty="0">
                <a:latin typeface="Arial MT"/>
                <a:cs typeface="Arial MT"/>
              </a:rPr>
              <a:t>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524270" y="4305897"/>
            <a:ext cx="8509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0" dirty="0">
                <a:latin typeface="Arial MT"/>
                <a:cs typeface="Arial MT"/>
              </a:rPr>
              <a:t>5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6457492" y="4290061"/>
            <a:ext cx="541655" cy="1141730"/>
            <a:chOff x="6457492" y="4290061"/>
            <a:chExt cx="541655" cy="1141730"/>
          </a:xfrm>
        </p:grpSpPr>
        <p:sp>
          <p:nvSpPr>
            <p:cNvPr id="93" name="object 93"/>
            <p:cNvSpPr/>
            <p:nvPr/>
          </p:nvSpPr>
          <p:spPr>
            <a:xfrm>
              <a:off x="6459080" y="4291649"/>
              <a:ext cx="538480" cy="583565"/>
            </a:xfrm>
            <a:custGeom>
              <a:avLst/>
              <a:gdLst/>
              <a:ahLst/>
              <a:cxnLst/>
              <a:rect l="l" t="t" r="r" b="b"/>
              <a:pathLst>
                <a:path w="538479" h="583564">
                  <a:moveTo>
                    <a:pt x="529173" y="0"/>
                  </a:moveTo>
                  <a:lnTo>
                    <a:pt x="535645" y="48765"/>
                  </a:lnTo>
                  <a:lnTo>
                    <a:pt x="538183" y="98797"/>
                  </a:lnTo>
                  <a:lnTo>
                    <a:pt x="535645" y="149082"/>
                  </a:lnTo>
                  <a:lnTo>
                    <a:pt x="529173" y="197847"/>
                  </a:lnTo>
                  <a:lnTo>
                    <a:pt x="517625" y="246486"/>
                  </a:lnTo>
                  <a:lnTo>
                    <a:pt x="502397" y="293984"/>
                  </a:lnTo>
                  <a:lnTo>
                    <a:pt x="481459" y="340217"/>
                  </a:lnTo>
                  <a:lnTo>
                    <a:pt x="458490" y="384042"/>
                  </a:lnTo>
                  <a:lnTo>
                    <a:pt x="430191" y="425081"/>
                  </a:lnTo>
                  <a:lnTo>
                    <a:pt x="398085" y="463460"/>
                  </a:lnTo>
                  <a:lnTo>
                    <a:pt x="363568" y="498279"/>
                  </a:lnTo>
                  <a:lnTo>
                    <a:pt x="324991" y="530249"/>
                  </a:lnTo>
                  <a:lnTo>
                    <a:pt x="283875" y="558495"/>
                  </a:lnTo>
                  <a:lnTo>
                    <a:pt x="240348" y="583030"/>
                  </a:lnTo>
                </a:path>
                <a:path w="538479" h="583564">
                  <a:moveTo>
                    <a:pt x="0" y="390502"/>
                  </a:moveTo>
                  <a:lnTo>
                    <a:pt x="240348" y="5830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507048" y="5392465"/>
              <a:ext cx="39370" cy="38100"/>
            </a:xfrm>
            <a:custGeom>
              <a:avLst/>
              <a:gdLst/>
              <a:ahLst/>
              <a:cxnLst/>
              <a:rect l="l" t="t" r="r" b="b"/>
              <a:pathLst>
                <a:path w="39370" h="38100">
                  <a:moveTo>
                    <a:pt x="23349" y="0"/>
                  </a:moveTo>
                  <a:lnTo>
                    <a:pt x="15481" y="0"/>
                  </a:lnTo>
                  <a:lnTo>
                    <a:pt x="7740" y="4027"/>
                  </a:lnTo>
                  <a:lnTo>
                    <a:pt x="1269" y="10551"/>
                  </a:lnTo>
                  <a:lnTo>
                    <a:pt x="0" y="19556"/>
                  </a:lnTo>
                  <a:lnTo>
                    <a:pt x="1269" y="27308"/>
                  </a:lnTo>
                  <a:lnTo>
                    <a:pt x="7740" y="33527"/>
                  </a:lnTo>
                  <a:lnTo>
                    <a:pt x="15481" y="37555"/>
                  </a:lnTo>
                  <a:lnTo>
                    <a:pt x="23349" y="37555"/>
                  </a:lnTo>
                  <a:lnTo>
                    <a:pt x="31090" y="33527"/>
                  </a:lnTo>
                  <a:lnTo>
                    <a:pt x="37689" y="27308"/>
                  </a:lnTo>
                  <a:lnTo>
                    <a:pt x="38831" y="19556"/>
                  </a:lnTo>
                  <a:lnTo>
                    <a:pt x="37689" y="10551"/>
                  </a:lnTo>
                  <a:lnTo>
                    <a:pt x="31090" y="4027"/>
                  </a:lnTo>
                  <a:lnTo>
                    <a:pt x="233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507048" y="5392465"/>
              <a:ext cx="39370" cy="38100"/>
            </a:xfrm>
            <a:custGeom>
              <a:avLst/>
              <a:gdLst/>
              <a:ahLst/>
              <a:cxnLst/>
              <a:rect l="l" t="t" r="r" b="b"/>
              <a:pathLst>
                <a:path w="39370" h="38100">
                  <a:moveTo>
                    <a:pt x="0" y="19556"/>
                  </a:moveTo>
                  <a:lnTo>
                    <a:pt x="1269" y="10551"/>
                  </a:lnTo>
                  <a:lnTo>
                    <a:pt x="7740" y="4027"/>
                  </a:lnTo>
                  <a:lnTo>
                    <a:pt x="15481" y="0"/>
                  </a:lnTo>
                  <a:lnTo>
                    <a:pt x="23349" y="0"/>
                  </a:lnTo>
                  <a:lnTo>
                    <a:pt x="31090" y="4027"/>
                  </a:lnTo>
                  <a:lnTo>
                    <a:pt x="37689" y="10551"/>
                  </a:lnTo>
                  <a:lnTo>
                    <a:pt x="38831" y="19556"/>
                  </a:lnTo>
                  <a:lnTo>
                    <a:pt x="37689" y="27308"/>
                  </a:lnTo>
                  <a:lnTo>
                    <a:pt x="31090" y="33527"/>
                  </a:lnTo>
                  <a:lnTo>
                    <a:pt x="23349" y="37555"/>
                  </a:lnTo>
                  <a:lnTo>
                    <a:pt x="15481" y="37555"/>
                  </a:lnTo>
                  <a:lnTo>
                    <a:pt x="7740" y="33527"/>
                  </a:lnTo>
                  <a:lnTo>
                    <a:pt x="1269" y="27308"/>
                  </a:lnTo>
                  <a:lnTo>
                    <a:pt x="0" y="195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797396" y="5392465"/>
              <a:ext cx="39370" cy="38100"/>
            </a:xfrm>
            <a:custGeom>
              <a:avLst/>
              <a:gdLst/>
              <a:ahLst/>
              <a:cxnLst/>
              <a:rect l="l" t="t" r="r" b="b"/>
              <a:pathLst>
                <a:path w="39370" h="38100">
                  <a:moveTo>
                    <a:pt x="23349" y="0"/>
                  </a:moveTo>
                  <a:lnTo>
                    <a:pt x="15608" y="0"/>
                  </a:lnTo>
                  <a:lnTo>
                    <a:pt x="7740" y="4027"/>
                  </a:lnTo>
                  <a:lnTo>
                    <a:pt x="1522" y="10551"/>
                  </a:lnTo>
                  <a:lnTo>
                    <a:pt x="0" y="19556"/>
                  </a:lnTo>
                  <a:lnTo>
                    <a:pt x="1522" y="27308"/>
                  </a:lnTo>
                  <a:lnTo>
                    <a:pt x="7740" y="33527"/>
                  </a:lnTo>
                  <a:lnTo>
                    <a:pt x="15608" y="37555"/>
                  </a:lnTo>
                  <a:lnTo>
                    <a:pt x="23349" y="37555"/>
                  </a:lnTo>
                  <a:lnTo>
                    <a:pt x="31090" y="33527"/>
                  </a:lnTo>
                  <a:lnTo>
                    <a:pt x="37689" y="27308"/>
                  </a:lnTo>
                  <a:lnTo>
                    <a:pt x="38958" y="19556"/>
                  </a:lnTo>
                  <a:lnTo>
                    <a:pt x="37689" y="10551"/>
                  </a:lnTo>
                  <a:lnTo>
                    <a:pt x="31090" y="4027"/>
                  </a:lnTo>
                  <a:lnTo>
                    <a:pt x="233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797396" y="5392465"/>
              <a:ext cx="39370" cy="38100"/>
            </a:xfrm>
            <a:custGeom>
              <a:avLst/>
              <a:gdLst/>
              <a:ahLst/>
              <a:cxnLst/>
              <a:rect l="l" t="t" r="r" b="b"/>
              <a:pathLst>
                <a:path w="39370" h="38100">
                  <a:moveTo>
                    <a:pt x="0" y="19556"/>
                  </a:moveTo>
                  <a:lnTo>
                    <a:pt x="1522" y="10551"/>
                  </a:lnTo>
                  <a:lnTo>
                    <a:pt x="7740" y="4027"/>
                  </a:lnTo>
                  <a:lnTo>
                    <a:pt x="15608" y="0"/>
                  </a:lnTo>
                  <a:lnTo>
                    <a:pt x="23349" y="0"/>
                  </a:lnTo>
                  <a:lnTo>
                    <a:pt x="31090" y="4027"/>
                  </a:lnTo>
                  <a:lnTo>
                    <a:pt x="37689" y="10551"/>
                  </a:lnTo>
                  <a:lnTo>
                    <a:pt x="38958" y="19556"/>
                  </a:lnTo>
                  <a:lnTo>
                    <a:pt x="37689" y="27308"/>
                  </a:lnTo>
                  <a:lnTo>
                    <a:pt x="31090" y="33527"/>
                  </a:lnTo>
                  <a:lnTo>
                    <a:pt x="23349" y="37555"/>
                  </a:lnTo>
                  <a:lnTo>
                    <a:pt x="15608" y="37555"/>
                  </a:lnTo>
                  <a:lnTo>
                    <a:pt x="7740" y="33527"/>
                  </a:lnTo>
                  <a:lnTo>
                    <a:pt x="1522" y="27308"/>
                  </a:lnTo>
                  <a:lnTo>
                    <a:pt x="0" y="195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3773164" y="5342430"/>
            <a:ext cx="85725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5" dirty="0">
                <a:latin typeface="Arial MT"/>
                <a:cs typeface="Arial MT"/>
              </a:rPr>
              <a:t>4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742618" y="5342430"/>
            <a:ext cx="280670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5" dirty="0">
                <a:latin typeface="Arial MT"/>
                <a:cs typeface="Arial MT"/>
              </a:rPr>
              <a:t>(2,</a:t>
            </a:r>
            <a:r>
              <a:rPr sz="850" spc="-60" dirty="0">
                <a:latin typeface="Arial MT"/>
                <a:cs typeface="Arial MT"/>
              </a:rPr>
              <a:t> </a:t>
            </a:r>
            <a:r>
              <a:rPr sz="850" spc="-5" dirty="0">
                <a:latin typeface="Arial MT"/>
                <a:cs typeface="Arial MT"/>
              </a:rPr>
              <a:t>6)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630919" y="5342430"/>
            <a:ext cx="144780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Arial MT"/>
                <a:cs typeface="Arial MT"/>
              </a:rPr>
              <a:t>25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484069" y="5429042"/>
            <a:ext cx="278765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05740" algn="l"/>
              </a:tabLst>
            </a:pPr>
            <a:r>
              <a:rPr sz="850" spc="-5" dirty="0">
                <a:latin typeface="Arial MT"/>
                <a:cs typeface="Arial MT"/>
              </a:rPr>
              <a:t>1	2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6525067" y="5391195"/>
            <a:ext cx="603250" cy="628650"/>
            <a:chOff x="6525067" y="5391195"/>
            <a:chExt cx="603250" cy="628650"/>
          </a:xfrm>
        </p:grpSpPr>
        <p:sp>
          <p:nvSpPr>
            <p:cNvPr id="103" name="object 103"/>
            <p:cNvSpPr/>
            <p:nvPr/>
          </p:nvSpPr>
          <p:spPr>
            <a:xfrm>
              <a:off x="6526337" y="5412022"/>
              <a:ext cx="290830" cy="0"/>
            </a:xfrm>
            <a:custGeom>
              <a:avLst/>
              <a:gdLst/>
              <a:ahLst/>
              <a:cxnLst/>
              <a:rect l="l" t="t" r="r" b="b"/>
              <a:pathLst>
                <a:path w="290829">
                  <a:moveTo>
                    <a:pt x="0" y="0"/>
                  </a:moveTo>
                  <a:lnTo>
                    <a:pt x="2907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088124" y="5392465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4" h="38100">
                  <a:moveTo>
                    <a:pt x="22968" y="0"/>
                  </a:moveTo>
                  <a:lnTo>
                    <a:pt x="15228" y="0"/>
                  </a:lnTo>
                  <a:lnTo>
                    <a:pt x="7487" y="4027"/>
                  </a:lnTo>
                  <a:lnTo>
                    <a:pt x="1269" y="10551"/>
                  </a:lnTo>
                  <a:lnTo>
                    <a:pt x="0" y="19556"/>
                  </a:lnTo>
                  <a:lnTo>
                    <a:pt x="1269" y="27308"/>
                  </a:lnTo>
                  <a:lnTo>
                    <a:pt x="7487" y="33527"/>
                  </a:lnTo>
                  <a:lnTo>
                    <a:pt x="15228" y="37555"/>
                  </a:lnTo>
                  <a:lnTo>
                    <a:pt x="22968" y="37555"/>
                  </a:lnTo>
                  <a:lnTo>
                    <a:pt x="30836" y="33527"/>
                  </a:lnTo>
                  <a:lnTo>
                    <a:pt x="37308" y="27308"/>
                  </a:lnTo>
                  <a:lnTo>
                    <a:pt x="38577" y="19556"/>
                  </a:lnTo>
                  <a:lnTo>
                    <a:pt x="37308" y="10551"/>
                  </a:lnTo>
                  <a:lnTo>
                    <a:pt x="30836" y="4027"/>
                  </a:lnTo>
                  <a:lnTo>
                    <a:pt x="2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088124" y="5392465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4" h="38100">
                  <a:moveTo>
                    <a:pt x="0" y="19556"/>
                  </a:moveTo>
                  <a:lnTo>
                    <a:pt x="1269" y="10551"/>
                  </a:lnTo>
                  <a:lnTo>
                    <a:pt x="7487" y="4027"/>
                  </a:lnTo>
                  <a:lnTo>
                    <a:pt x="15228" y="0"/>
                  </a:lnTo>
                  <a:lnTo>
                    <a:pt x="22968" y="0"/>
                  </a:lnTo>
                  <a:lnTo>
                    <a:pt x="30836" y="4027"/>
                  </a:lnTo>
                  <a:lnTo>
                    <a:pt x="37308" y="10551"/>
                  </a:lnTo>
                  <a:lnTo>
                    <a:pt x="38577" y="19556"/>
                  </a:lnTo>
                  <a:lnTo>
                    <a:pt x="37308" y="27308"/>
                  </a:lnTo>
                  <a:lnTo>
                    <a:pt x="30836" y="33527"/>
                  </a:lnTo>
                  <a:lnTo>
                    <a:pt x="22968" y="37555"/>
                  </a:lnTo>
                  <a:lnTo>
                    <a:pt x="15228" y="37555"/>
                  </a:lnTo>
                  <a:lnTo>
                    <a:pt x="7487" y="33527"/>
                  </a:lnTo>
                  <a:lnTo>
                    <a:pt x="1269" y="27308"/>
                  </a:lnTo>
                  <a:lnTo>
                    <a:pt x="0" y="195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797396" y="597916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23349" y="0"/>
                  </a:moveTo>
                  <a:lnTo>
                    <a:pt x="15608" y="0"/>
                  </a:lnTo>
                  <a:lnTo>
                    <a:pt x="7740" y="3725"/>
                  </a:lnTo>
                  <a:lnTo>
                    <a:pt x="1522" y="10243"/>
                  </a:lnTo>
                  <a:lnTo>
                    <a:pt x="0" y="19246"/>
                  </a:lnTo>
                  <a:lnTo>
                    <a:pt x="1522" y="27007"/>
                  </a:lnTo>
                  <a:lnTo>
                    <a:pt x="7740" y="34767"/>
                  </a:lnTo>
                  <a:lnTo>
                    <a:pt x="15608" y="38803"/>
                  </a:lnTo>
                  <a:lnTo>
                    <a:pt x="23349" y="38803"/>
                  </a:lnTo>
                  <a:lnTo>
                    <a:pt x="31090" y="34767"/>
                  </a:lnTo>
                  <a:lnTo>
                    <a:pt x="37689" y="27007"/>
                  </a:lnTo>
                  <a:lnTo>
                    <a:pt x="38958" y="19246"/>
                  </a:lnTo>
                  <a:lnTo>
                    <a:pt x="37689" y="10243"/>
                  </a:lnTo>
                  <a:lnTo>
                    <a:pt x="31090" y="3725"/>
                  </a:lnTo>
                  <a:lnTo>
                    <a:pt x="233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797396" y="597916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0" y="19246"/>
                  </a:moveTo>
                  <a:lnTo>
                    <a:pt x="1522" y="10243"/>
                  </a:lnTo>
                  <a:lnTo>
                    <a:pt x="7740" y="3725"/>
                  </a:lnTo>
                  <a:lnTo>
                    <a:pt x="15608" y="0"/>
                  </a:lnTo>
                  <a:lnTo>
                    <a:pt x="23349" y="0"/>
                  </a:lnTo>
                  <a:lnTo>
                    <a:pt x="31090" y="3725"/>
                  </a:lnTo>
                  <a:lnTo>
                    <a:pt x="37689" y="10243"/>
                  </a:lnTo>
                  <a:lnTo>
                    <a:pt x="38958" y="19246"/>
                  </a:lnTo>
                  <a:lnTo>
                    <a:pt x="37689" y="27007"/>
                  </a:lnTo>
                  <a:lnTo>
                    <a:pt x="31090" y="34767"/>
                  </a:lnTo>
                  <a:lnTo>
                    <a:pt x="23349" y="38803"/>
                  </a:lnTo>
                  <a:lnTo>
                    <a:pt x="15608" y="38803"/>
                  </a:lnTo>
                  <a:lnTo>
                    <a:pt x="7740" y="34767"/>
                  </a:lnTo>
                  <a:lnTo>
                    <a:pt x="1522" y="27007"/>
                  </a:lnTo>
                  <a:lnTo>
                    <a:pt x="0" y="192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7161589" y="5429042"/>
            <a:ext cx="85725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5" dirty="0">
                <a:latin typeface="Arial MT"/>
                <a:cs typeface="Arial MT"/>
              </a:rPr>
              <a:t>3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6554889" y="5391195"/>
            <a:ext cx="1154430" cy="434340"/>
            <a:chOff x="6554889" y="5391195"/>
            <a:chExt cx="1154430" cy="434340"/>
          </a:xfrm>
        </p:grpSpPr>
        <p:sp>
          <p:nvSpPr>
            <p:cNvPr id="110" name="object 110"/>
            <p:cNvSpPr/>
            <p:nvPr/>
          </p:nvSpPr>
          <p:spPr>
            <a:xfrm>
              <a:off x="6556159" y="578546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23095" y="0"/>
                  </a:moveTo>
                  <a:lnTo>
                    <a:pt x="14085" y="0"/>
                  </a:lnTo>
                  <a:lnTo>
                    <a:pt x="6598" y="3723"/>
                  </a:lnTo>
                  <a:lnTo>
                    <a:pt x="1269" y="10234"/>
                  </a:lnTo>
                  <a:lnTo>
                    <a:pt x="0" y="19240"/>
                  </a:lnTo>
                  <a:lnTo>
                    <a:pt x="1269" y="27004"/>
                  </a:lnTo>
                  <a:lnTo>
                    <a:pt x="6598" y="34769"/>
                  </a:lnTo>
                  <a:lnTo>
                    <a:pt x="14085" y="38492"/>
                  </a:lnTo>
                  <a:lnTo>
                    <a:pt x="23095" y="38492"/>
                  </a:lnTo>
                  <a:lnTo>
                    <a:pt x="30836" y="34769"/>
                  </a:lnTo>
                  <a:lnTo>
                    <a:pt x="36166" y="27004"/>
                  </a:lnTo>
                  <a:lnTo>
                    <a:pt x="38704" y="19240"/>
                  </a:lnTo>
                  <a:lnTo>
                    <a:pt x="36166" y="10234"/>
                  </a:lnTo>
                  <a:lnTo>
                    <a:pt x="30836" y="3723"/>
                  </a:lnTo>
                  <a:lnTo>
                    <a:pt x="23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556159" y="578546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5">
                  <a:moveTo>
                    <a:pt x="0" y="19240"/>
                  </a:moveTo>
                  <a:lnTo>
                    <a:pt x="1269" y="10234"/>
                  </a:lnTo>
                  <a:lnTo>
                    <a:pt x="6598" y="3723"/>
                  </a:lnTo>
                  <a:lnTo>
                    <a:pt x="14085" y="0"/>
                  </a:lnTo>
                  <a:lnTo>
                    <a:pt x="23095" y="0"/>
                  </a:lnTo>
                  <a:lnTo>
                    <a:pt x="30836" y="3723"/>
                  </a:lnTo>
                  <a:lnTo>
                    <a:pt x="36166" y="10234"/>
                  </a:lnTo>
                  <a:lnTo>
                    <a:pt x="38704" y="19240"/>
                  </a:lnTo>
                  <a:lnTo>
                    <a:pt x="36166" y="27004"/>
                  </a:lnTo>
                  <a:lnTo>
                    <a:pt x="30836" y="34769"/>
                  </a:lnTo>
                  <a:lnTo>
                    <a:pt x="23095" y="38492"/>
                  </a:lnTo>
                  <a:lnTo>
                    <a:pt x="14085" y="38492"/>
                  </a:lnTo>
                  <a:lnTo>
                    <a:pt x="6598" y="34769"/>
                  </a:lnTo>
                  <a:lnTo>
                    <a:pt x="1269" y="27004"/>
                  </a:lnTo>
                  <a:lnTo>
                    <a:pt x="0" y="19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668946" y="5392465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4" h="38100">
                  <a:moveTo>
                    <a:pt x="23222" y="0"/>
                  </a:moveTo>
                  <a:lnTo>
                    <a:pt x="15481" y="0"/>
                  </a:lnTo>
                  <a:lnTo>
                    <a:pt x="7740" y="4027"/>
                  </a:lnTo>
                  <a:lnTo>
                    <a:pt x="1142" y="10551"/>
                  </a:lnTo>
                  <a:lnTo>
                    <a:pt x="0" y="19556"/>
                  </a:lnTo>
                  <a:lnTo>
                    <a:pt x="1142" y="27308"/>
                  </a:lnTo>
                  <a:lnTo>
                    <a:pt x="7740" y="33527"/>
                  </a:lnTo>
                  <a:lnTo>
                    <a:pt x="15481" y="37555"/>
                  </a:lnTo>
                  <a:lnTo>
                    <a:pt x="23222" y="37555"/>
                  </a:lnTo>
                  <a:lnTo>
                    <a:pt x="31090" y="33527"/>
                  </a:lnTo>
                  <a:lnTo>
                    <a:pt x="37308" y="27308"/>
                  </a:lnTo>
                  <a:lnTo>
                    <a:pt x="38577" y="19556"/>
                  </a:lnTo>
                  <a:lnTo>
                    <a:pt x="37308" y="10551"/>
                  </a:lnTo>
                  <a:lnTo>
                    <a:pt x="31090" y="4027"/>
                  </a:lnTo>
                  <a:lnTo>
                    <a:pt x="232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668946" y="5392465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4" h="38100">
                  <a:moveTo>
                    <a:pt x="0" y="19556"/>
                  </a:moveTo>
                  <a:lnTo>
                    <a:pt x="1142" y="10551"/>
                  </a:lnTo>
                  <a:lnTo>
                    <a:pt x="7740" y="4027"/>
                  </a:lnTo>
                  <a:lnTo>
                    <a:pt x="15481" y="0"/>
                  </a:lnTo>
                  <a:lnTo>
                    <a:pt x="23222" y="0"/>
                  </a:lnTo>
                  <a:lnTo>
                    <a:pt x="31090" y="4027"/>
                  </a:lnTo>
                  <a:lnTo>
                    <a:pt x="37308" y="10551"/>
                  </a:lnTo>
                  <a:lnTo>
                    <a:pt x="38577" y="19556"/>
                  </a:lnTo>
                  <a:lnTo>
                    <a:pt x="37308" y="27308"/>
                  </a:lnTo>
                  <a:lnTo>
                    <a:pt x="31090" y="33527"/>
                  </a:lnTo>
                  <a:lnTo>
                    <a:pt x="23222" y="37555"/>
                  </a:lnTo>
                  <a:lnTo>
                    <a:pt x="15481" y="37555"/>
                  </a:lnTo>
                  <a:lnTo>
                    <a:pt x="7740" y="33527"/>
                  </a:lnTo>
                  <a:lnTo>
                    <a:pt x="1142" y="27308"/>
                  </a:lnTo>
                  <a:lnTo>
                    <a:pt x="0" y="195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6484069" y="5813964"/>
            <a:ext cx="85725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5" dirty="0">
                <a:latin typeface="Arial MT"/>
                <a:cs typeface="Arial MT"/>
              </a:rPr>
              <a:t>4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645967" y="5429042"/>
            <a:ext cx="85725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5" dirty="0">
                <a:latin typeface="Arial MT"/>
                <a:cs typeface="Arial MT"/>
              </a:rPr>
              <a:t>5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356615" y="643127"/>
            <a:ext cx="6762750" cy="5356860"/>
            <a:chOff x="356615" y="643127"/>
            <a:chExt cx="6762750" cy="5356860"/>
          </a:xfrm>
        </p:grpSpPr>
        <p:sp>
          <p:nvSpPr>
            <p:cNvPr id="117" name="object 117"/>
            <p:cNvSpPr/>
            <p:nvPr/>
          </p:nvSpPr>
          <p:spPr>
            <a:xfrm>
              <a:off x="6575447" y="5412022"/>
              <a:ext cx="542290" cy="586740"/>
            </a:xfrm>
            <a:custGeom>
              <a:avLst/>
              <a:gdLst/>
              <a:ahLst/>
              <a:cxnLst/>
              <a:rect l="l" t="t" r="r" b="b"/>
              <a:pathLst>
                <a:path w="542290" h="586739">
                  <a:moveTo>
                    <a:pt x="531965" y="0"/>
                  </a:moveTo>
                  <a:lnTo>
                    <a:pt x="539706" y="49043"/>
                  </a:lnTo>
                  <a:lnTo>
                    <a:pt x="542244" y="99329"/>
                  </a:lnTo>
                  <a:lnTo>
                    <a:pt x="539706" y="149931"/>
                  </a:lnTo>
                  <a:lnTo>
                    <a:pt x="533234" y="198975"/>
                  </a:lnTo>
                  <a:lnTo>
                    <a:pt x="521686" y="248031"/>
                  </a:lnTo>
                  <a:lnTo>
                    <a:pt x="506077" y="295834"/>
                  </a:lnTo>
                  <a:lnTo>
                    <a:pt x="485266" y="342395"/>
                  </a:lnTo>
                  <a:lnTo>
                    <a:pt x="461028" y="386170"/>
                  </a:lnTo>
                  <a:lnTo>
                    <a:pt x="432348" y="427449"/>
                  </a:lnTo>
                  <a:lnTo>
                    <a:pt x="401512" y="466259"/>
                  </a:lnTo>
                  <a:lnTo>
                    <a:pt x="365472" y="501331"/>
                  </a:lnTo>
                  <a:lnTo>
                    <a:pt x="326514" y="533615"/>
                  </a:lnTo>
                  <a:lnTo>
                    <a:pt x="285525" y="561864"/>
                  </a:lnTo>
                  <a:lnTo>
                    <a:pt x="241617" y="586387"/>
                  </a:lnTo>
                </a:path>
                <a:path w="542290" h="586739">
                  <a:moveTo>
                    <a:pt x="0" y="392680"/>
                  </a:moveTo>
                  <a:lnTo>
                    <a:pt x="241617" y="586387"/>
                  </a:lnTo>
                </a:path>
                <a:path w="542290" h="586739">
                  <a:moveTo>
                    <a:pt x="241617" y="0"/>
                  </a:moveTo>
                  <a:lnTo>
                    <a:pt x="214461" y="40038"/>
                  </a:lnTo>
                  <a:lnTo>
                    <a:pt x="192380" y="82571"/>
                  </a:lnTo>
                  <a:lnTo>
                    <a:pt x="173091" y="126650"/>
                  </a:lnTo>
                  <a:lnTo>
                    <a:pt x="158752" y="172907"/>
                  </a:lnTo>
                  <a:lnTo>
                    <a:pt x="149742" y="220710"/>
                  </a:lnTo>
                  <a:lnTo>
                    <a:pt x="144793" y="268513"/>
                  </a:lnTo>
                  <a:lnTo>
                    <a:pt x="144793" y="317873"/>
                  </a:lnTo>
                  <a:lnTo>
                    <a:pt x="149742" y="365676"/>
                  </a:lnTo>
                  <a:lnTo>
                    <a:pt x="158752" y="411933"/>
                  </a:lnTo>
                  <a:lnTo>
                    <a:pt x="173091" y="458495"/>
                  </a:lnTo>
                  <a:lnTo>
                    <a:pt x="192380" y="503815"/>
                  </a:lnTo>
                  <a:lnTo>
                    <a:pt x="214461" y="546343"/>
                  </a:lnTo>
                  <a:lnTo>
                    <a:pt x="241617" y="5863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56615" y="643127"/>
              <a:ext cx="2715895" cy="1850389"/>
            </a:xfrm>
            <a:custGeom>
              <a:avLst/>
              <a:gdLst/>
              <a:ahLst/>
              <a:cxnLst/>
              <a:rect l="l" t="t" r="r" b="b"/>
              <a:pathLst>
                <a:path w="2715895" h="1850389">
                  <a:moveTo>
                    <a:pt x="2715768" y="0"/>
                  </a:moveTo>
                  <a:lnTo>
                    <a:pt x="0" y="0"/>
                  </a:lnTo>
                  <a:lnTo>
                    <a:pt x="0" y="1850136"/>
                  </a:lnTo>
                  <a:lnTo>
                    <a:pt x="2715768" y="1850136"/>
                  </a:lnTo>
                  <a:lnTo>
                    <a:pt x="271576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43539" y="93017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5">
                  <a:moveTo>
                    <a:pt x="25084" y="0"/>
                  </a:moveTo>
                  <a:lnTo>
                    <a:pt x="15320" y="1943"/>
                  </a:lnTo>
                  <a:lnTo>
                    <a:pt x="7347" y="7254"/>
                  </a:lnTo>
                  <a:lnTo>
                    <a:pt x="1971" y="15156"/>
                  </a:lnTo>
                  <a:lnTo>
                    <a:pt x="0" y="24872"/>
                  </a:lnTo>
                  <a:lnTo>
                    <a:pt x="1971" y="34529"/>
                  </a:lnTo>
                  <a:lnTo>
                    <a:pt x="7347" y="42438"/>
                  </a:lnTo>
                  <a:lnTo>
                    <a:pt x="15320" y="47782"/>
                  </a:lnTo>
                  <a:lnTo>
                    <a:pt x="25084" y="49744"/>
                  </a:lnTo>
                  <a:lnTo>
                    <a:pt x="34847" y="47782"/>
                  </a:lnTo>
                  <a:lnTo>
                    <a:pt x="42820" y="42438"/>
                  </a:lnTo>
                  <a:lnTo>
                    <a:pt x="48196" y="34529"/>
                  </a:lnTo>
                  <a:lnTo>
                    <a:pt x="50168" y="24872"/>
                  </a:lnTo>
                  <a:lnTo>
                    <a:pt x="48196" y="15156"/>
                  </a:lnTo>
                  <a:lnTo>
                    <a:pt x="42820" y="7254"/>
                  </a:lnTo>
                  <a:lnTo>
                    <a:pt x="34847" y="1943"/>
                  </a:lnTo>
                  <a:lnTo>
                    <a:pt x="2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43539" y="93017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5">
                  <a:moveTo>
                    <a:pt x="0" y="24872"/>
                  </a:moveTo>
                  <a:lnTo>
                    <a:pt x="1971" y="15156"/>
                  </a:lnTo>
                  <a:lnTo>
                    <a:pt x="7347" y="7254"/>
                  </a:lnTo>
                  <a:lnTo>
                    <a:pt x="15320" y="1943"/>
                  </a:lnTo>
                  <a:lnTo>
                    <a:pt x="25084" y="0"/>
                  </a:lnTo>
                  <a:lnTo>
                    <a:pt x="34847" y="1943"/>
                  </a:lnTo>
                  <a:lnTo>
                    <a:pt x="42820" y="7254"/>
                  </a:lnTo>
                  <a:lnTo>
                    <a:pt x="48196" y="15156"/>
                  </a:lnTo>
                  <a:lnTo>
                    <a:pt x="50168" y="24872"/>
                  </a:lnTo>
                  <a:lnTo>
                    <a:pt x="48196" y="34529"/>
                  </a:lnTo>
                  <a:lnTo>
                    <a:pt x="42820" y="42438"/>
                  </a:lnTo>
                  <a:lnTo>
                    <a:pt x="34847" y="47782"/>
                  </a:lnTo>
                  <a:lnTo>
                    <a:pt x="25084" y="49744"/>
                  </a:lnTo>
                  <a:lnTo>
                    <a:pt x="15320" y="47782"/>
                  </a:lnTo>
                  <a:lnTo>
                    <a:pt x="7347" y="42438"/>
                  </a:lnTo>
                  <a:lnTo>
                    <a:pt x="1971" y="34529"/>
                  </a:lnTo>
                  <a:lnTo>
                    <a:pt x="0" y="24872"/>
                  </a:lnTo>
                  <a:close/>
                </a:path>
              </a:pathLst>
            </a:custGeom>
            <a:ln w="3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43539" y="1427552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5">
                  <a:moveTo>
                    <a:pt x="25084" y="0"/>
                  </a:moveTo>
                  <a:lnTo>
                    <a:pt x="15320" y="1954"/>
                  </a:lnTo>
                  <a:lnTo>
                    <a:pt x="7347" y="7285"/>
                  </a:lnTo>
                  <a:lnTo>
                    <a:pt x="1971" y="15191"/>
                  </a:lnTo>
                  <a:lnTo>
                    <a:pt x="0" y="24872"/>
                  </a:lnTo>
                  <a:lnTo>
                    <a:pt x="1971" y="34553"/>
                  </a:lnTo>
                  <a:lnTo>
                    <a:pt x="7347" y="42459"/>
                  </a:lnTo>
                  <a:lnTo>
                    <a:pt x="15320" y="47789"/>
                  </a:lnTo>
                  <a:lnTo>
                    <a:pt x="25084" y="49744"/>
                  </a:lnTo>
                  <a:lnTo>
                    <a:pt x="34847" y="47789"/>
                  </a:lnTo>
                  <a:lnTo>
                    <a:pt x="42820" y="42459"/>
                  </a:lnTo>
                  <a:lnTo>
                    <a:pt x="48196" y="34553"/>
                  </a:lnTo>
                  <a:lnTo>
                    <a:pt x="50168" y="24872"/>
                  </a:lnTo>
                  <a:lnTo>
                    <a:pt x="48196" y="15191"/>
                  </a:lnTo>
                  <a:lnTo>
                    <a:pt x="42820" y="7285"/>
                  </a:lnTo>
                  <a:lnTo>
                    <a:pt x="34847" y="1954"/>
                  </a:lnTo>
                  <a:lnTo>
                    <a:pt x="2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43539" y="1427552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5">
                  <a:moveTo>
                    <a:pt x="0" y="24872"/>
                  </a:moveTo>
                  <a:lnTo>
                    <a:pt x="1971" y="15191"/>
                  </a:lnTo>
                  <a:lnTo>
                    <a:pt x="7347" y="7285"/>
                  </a:lnTo>
                  <a:lnTo>
                    <a:pt x="15320" y="1954"/>
                  </a:lnTo>
                  <a:lnTo>
                    <a:pt x="25084" y="0"/>
                  </a:lnTo>
                  <a:lnTo>
                    <a:pt x="34847" y="1954"/>
                  </a:lnTo>
                  <a:lnTo>
                    <a:pt x="42820" y="7285"/>
                  </a:lnTo>
                  <a:lnTo>
                    <a:pt x="48196" y="15191"/>
                  </a:lnTo>
                  <a:lnTo>
                    <a:pt x="50168" y="24872"/>
                  </a:lnTo>
                  <a:lnTo>
                    <a:pt x="48196" y="34553"/>
                  </a:lnTo>
                  <a:lnTo>
                    <a:pt x="42820" y="42459"/>
                  </a:lnTo>
                  <a:lnTo>
                    <a:pt x="34847" y="47789"/>
                  </a:lnTo>
                  <a:lnTo>
                    <a:pt x="25084" y="49744"/>
                  </a:lnTo>
                  <a:lnTo>
                    <a:pt x="15320" y="47789"/>
                  </a:lnTo>
                  <a:lnTo>
                    <a:pt x="7347" y="42459"/>
                  </a:lnTo>
                  <a:lnTo>
                    <a:pt x="1971" y="34553"/>
                  </a:lnTo>
                  <a:lnTo>
                    <a:pt x="0" y="24872"/>
                  </a:lnTo>
                  <a:close/>
                </a:path>
              </a:pathLst>
            </a:custGeom>
            <a:ln w="3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997679" y="93017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25084" y="0"/>
                  </a:moveTo>
                  <a:lnTo>
                    <a:pt x="15344" y="1943"/>
                  </a:lnTo>
                  <a:lnTo>
                    <a:pt x="7368" y="7254"/>
                  </a:lnTo>
                  <a:lnTo>
                    <a:pt x="1979" y="15156"/>
                  </a:lnTo>
                  <a:lnTo>
                    <a:pt x="0" y="24872"/>
                  </a:lnTo>
                  <a:lnTo>
                    <a:pt x="1979" y="34529"/>
                  </a:lnTo>
                  <a:lnTo>
                    <a:pt x="7368" y="42438"/>
                  </a:lnTo>
                  <a:lnTo>
                    <a:pt x="15344" y="47782"/>
                  </a:lnTo>
                  <a:lnTo>
                    <a:pt x="25084" y="49744"/>
                  </a:lnTo>
                  <a:lnTo>
                    <a:pt x="34882" y="47782"/>
                  </a:lnTo>
                  <a:lnTo>
                    <a:pt x="42852" y="42438"/>
                  </a:lnTo>
                  <a:lnTo>
                    <a:pt x="48208" y="34529"/>
                  </a:lnTo>
                  <a:lnTo>
                    <a:pt x="50168" y="24872"/>
                  </a:lnTo>
                  <a:lnTo>
                    <a:pt x="48208" y="15156"/>
                  </a:lnTo>
                  <a:lnTo>
                    <a:pt x="42852" y="7254"/>
                  </a:lnTo>
                  <a:lnTo>
                    <a:pt x="34882" y="1943"/>
                  </a:lnTo>
                  <a:lnTo>
                    <a:pt x="2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997679" y="93017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0" y="24872"/>
                  </a:moveTo>
                  <a:lnTo>
                    <a:pt x="1979" y="15156"/>
                  </a:lnTo>
                  <a:lnTo>
                    <a:pt x="7368" y="7254"/>
                  </a:lnTo>
                  <a:lnTo>
                    <a:pt x="15344" y="1943"/>
                  </a:lnTo>
                  <a:lnTo>
                    <a:pt x="25084" y="0"/>
                  </a:lnTo>
                  <a:lnTo>
                    <a:pt x="34882" y="1943"/>
                  </a:lnTo>
                  <a:lnTo>
                    <a:pt x="42852" y="7254"/>
                  </a:lnTo>
                  <a:lnTo>
                    <a:pt x="48208" y="15156"/>
                  </a:lnTo>
                  <a:lnTo>
                    <a:pt x="50168" y="24872"/>
                  </a:lnTo>
                  <a:lnTo>
                    <a:pt x="48208" y="34529"/>
                  </a:lnTo>
                  <a:lnTo>
                    <a:pt x="42852" y="42438"/>
                  </a:lnTo>
                  <a:lnTo>
                    <a:pt x="34882" y="47782"/>
                  </a:lnTo>
                  <a:lnTo>
                    <a:pt x="25084" y="49744"/>
                  </a:lnTo>
                  <a:lnTo>
                    <a:pt x="15344" y="47782"/>
                  </a:lnTo>
                  <a:lnTo>
                    <a:pt x="7368" y="42438"/>
                  </a:lnTo>
                  <a:lnTo>
                    <a:pt x="1979" y="34529"/>
                  </a:lnTo>
                  <a:lnTo>
                    <a:pt x="0" y="24872"/>
                  </a:lnTo>
                  <a:close/>
                </a:path>
              </a:pathLst>
            </a:custGeom>
            <a:ln w="3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245223" y="217372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25084" y="0"/>
                  </a:moveTo>
                  <a:lnTo>
                    <a:pt x="15320" y="1954"/>
                  </a:lnTo>
                  <a:lnTo>
                    <a:pt x="7347" y="7285"/>
                  </a:lnTo>
                  <a:lnTo>
                    <a:pt x="1971" y="15191"/>
                  </a:lnTo>
                  <a:lnTo>
                    <a:pt x="0" y="24872"/>
                  </a:lnTo>
                  <a:lnTo>
                    <a:pt x="1971" y="34553"/>
                  </a:lnTo>
                  <a:lnTo>
                    <a:pt x="7347" y="42459"/>
                  </a:lnTo>
                  <a:lnTo>
                    <a:pt x="15320" y="47789"/>
                  </a:lnTo>
                  <a:lnTo>
                    <a:pt x="25084" y="49744"/>
                  </a:lnTo>
                  <a:lnTo>
                    <a:pt x="34847" y="47789"/>
                  </a:lnTo>
                  <a:lnTo>
                    <a:pt x="42820" y="42459"/>
                  </a:lnTo>
                  <a:lnTo>
                    <a:pt x="48196" y="34553"/>
                  </a:lnTo>
                  <a:lnTo>
                    <a:pt x="50168" y="24872"/>
                  </a:lnTo>
                  <a:lnTo>
                    <a:pt x="48196" y="15191"/>
                  </a:lnTo>
                  <a:lnTo>
                    <a:pt x="42820" y="7285"/>
                  </a:lnTo>
                  <a:lnTo>
                    <a:pt x="34847" y="1954"/>
                  </a:lnTo>
                  <a:lnTo>
                    <a:pt x="2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245223" y="217372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0" y="24872"/>
                  </a:moveTo>
                  <a:lnTo>
                    <a:pt x="1971" y="15191"/>
                  </a:lnTo>
                  <a:lnTo>
                    <a:pt x="7347" y="7285"/>
                  </a:lnTo>
                  <a:lnTo>
                    <a:pt x="15320" y="1954"/>
                  </a:lnTo>
                  <a:lnTo>
                    <a:pt x="25084" y="0"/>
                  </a:lnTo>
                  <a:lnTo>
                    <a:pt x="34847" y="1954"/>
                  </a:lnTo>
                  <a:lnTo>
                    <a:pt x="42820" y="7285"/>
                  </a:lnTo>
                  <a:lnTo>
                    <a:pt x="48196" y="15191"/>
                  </a:lnTo>
                  <a:lnTo>
                    <a:pt x="50168" y="24872"/>
                  </a:lnTo>
                  <a:lnTo>
                    <a:pt x="48196" y="34553"/>
                  </a:lnTo>
                  <a:lnTo>
                    <a:pt x="42820" y="42459"/>
                  </a:lnTo>
                  <a:lnTo>
                    <a:pt x="34847" y="47789"/>
                  </a:lnTo>
                  <a:lnTo>
                    <a:pt x="25084" y="49744"/>
                  </a:lnTo>
                  <a:lnTo>
                    <a:pt x="15320" y="47789"/>
                  </a:lnTo>
                  <a:lnTo>
                    <a:pt x="7347" y="42459"/>
                  </a:lnTo>
                  <a:lnTo>
                    <a:pt x="1971" y="34553"/>
                  </a:lnTo>
                  <a:lnTo>
                    <a:pt x="0" y="24872"/>
                  </a:lnTo>
                  <a:close/>
                </a:path>
              </a:pathLst>
            </a:custGeom>
            <a:ln w="3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123100" y="155191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25223" y="0"/>
                  </a:moveTo>
                  <a:lnTo>
                    <a:pt x="15403" y="1954"/>
                  </a:lnTo>
                  <a:lnTo>
                    <a:pt x="7385" y="7285"/>
                  </a:lnTo>
                  <a:lnTo>
                    <a:pt x="1981" y="15191"/>
                  </a:lnTo>
                  <a:lnTo>
                    <a:pt x="0" y="24872"/>
                  </a:lnTo>
                  <a:lnTo>
                    <a:pt x="1981" y="34553"/>
                  </a:lnTo>
                  <a:lnTo>
                    <a:pt x="7385" y="42459"/>
                  </a:lnTo>
                  <a:lnTo>
                    <a:pt x="15403" y="47789"/>
                  </a:lnTo>
                  <a:lnTo>
                    <a:pt x="25223" y="49744"/>
                  </a:lnTo>
                  <a:lnTo>
                    <a:pt x="34941" y="47789"/>
                  </a:lnTo>
                  <a:lnTo>
                    <a:pt x="42869" y="42459"/>
                  </a:lnTo>
                  <a:lnTo>
                    <a:pt x="48210" y="34553"/>
                  </a:lnTo>
                  <a:lnTo>
                    <a:pt x="50168" y="24872"/>
                  </a:lnTo>
                  <a:lnTo>
                    <a:pt x="48210" y="15191"/>
                  </a:lnTo>
                  <a:lnTo>
                    <a:pt x="42869" y="7285"/>
                  </a:lnTo>
                  <a:lnTo>
                    <a:pt x="34941" y="1954"/>
                  </a:lnTo>
                  <a:lnTo>
                    <a:pt x="252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123100" y="155191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0" y="24872"/>
                  </a:moveTo>
                  <a:lnTo>
                    <a:pt x="1981" y="15191"/>
                  </a:lnTo>
                  <a:lnTo>
                    <a:pt x="7385" y="7285"/>
                  </a:lnTo>
                  <a:lnTo>
                    <a:pt x="15403" y="1954"/>
                  </a:lnTo>
                  <a:lnTo>
                    <a:pt x="25223" y="0"/>
                  </a:lnTo>
                  <a:lnTo>
                    <a:pt x="34941" y="1954"/>
                  </a:lnTo>
                  <a:lnTo>
                    <a:pt x="42869" y="7285"/>
                  </a:lnTo>
                  <a:lnTo>
                    <a:pt x="48210" y="15191"/>
                  </a:lnTo>
                  <a:lnTo>
                    <a:pt x="50168" y="24872"/>
                  </a:lnTo>
                  <a:lnTo>
                    <a:pt x="48210" y="34553"/>
                  </a:lnTo>
                  <a:lnTo>
                    <a:pt x="42869" y="42459"/>
                  </a:lnTo>
                  <a:lnTo>
                    <a:pt x="34941" y="47789"/>
                  </a:lnTo>
                  <a:lnTo>
                    <a:pt x="25223" y="49744"/>
                  </a:lnTo>
                  <a:lnTo>
                    <a:pt x="15403" y="47789"/>
                  </a:lnTo>
                  <a:lnTo>
                    <a:pt x="7385" y="42459"/>
                  </a:lnTo>
                  <a:lnTo>
                    <a:pt x="1981" y="34553"/>
                  </a:lnTo>
                  <a:lnTo>
                    <a:pt x="0" y="24872"/>
                  </a:lnTo>
                  <a:close/>
                </a:path>
              </a:pathLst>
            </a:custGeom>
            <a:ln w="3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750344" y="117882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25084" y="0"/>
                  </a:moveTo>
                  <a:lnTo>
                    <a:pt x="15266" y="1954"/>
                  </a:lnTo>
                  <a:lnTo>
                    <a:pt x="7263" y="7285"/>
                  </a:lnTo>
                  <a:lnTo>
                    <a:pt x="1900" y="15191"/>
                  </a:lnTo>
                  <a:lnTo>
                    <a:pt x="0" y="24872"/>
                  </a:lnTo>
                  <a:lnTo>
                    <a:pt x="1959" y="34553"/>
                  </a:lnTo>
                  <a:lnTo>
                    <a:pt x="7316" y="42459"/>
                  </a:lnTo>
                  <a:lnTo>
                    <a:pt x="15285" y="47789"/>
                  </a:lnTo>
                  <a:lnTo>
                    <a:pt x="25084" y="49744"/>
                  </a:lnTo>
                  <a:lnTo>
                    <a:pt x="34802" y="47789"/>
                  </a:lnTo>
                  <a:lnTo>
                    <a:pt x="42730" y="42459"/>
                  </a:lnTo>
                  <a:lnTo>
                    <a:pt x="48071" y="34553"/>
                  </a:lnTo>
                  <a:lnTo>
                    <a:pt x="50029" y="24872"/>
                  </a:lnTo>
                  <a:lnTo>
                    <a:pt x="48071" y="15191"/>
                  </a:lnTo>
                  <a:lnTo>
                    <a:pt x="42730" y="7285"/>
                  </a:lnTo>
                  <a:lnTo>
                    <a:pt x="34802" y="1954"/>
                  </a:lnTo>
                  <a:lnTo>
                    <a:pt x="25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68623" y="954908"/>
              <a:ext cx="2032000" cy="1275080"/>
            </a:xfrm>
            <a:custGeom>
              <a:avLst/>
              <a:gdLst/>
              <a:ahLst/>
              <a:cxnLst/>
              <a:rect l="l" t="t" r="r" b="b"/>
              <a:pathLst>
                <a:path w="2032000" h="1275080">
                  <a:moveTo>
                    <a:pt x="1981720" y="248792"/>
                  </a:moveTo>
                  <a:lnTo>
                    <a:pt x="1983621" y="239111"/>
                  </a:lnTo>
                  <a:lnTo>
                    <a:pt x="1988984" y="231205"/>
                  </a:lnTo>
                  <a:lnTo>
                    <a:pt x="1996986" y="225875"/>
                  </a:lnTo>
                  <a:lnTo>
                    <a:pt x="2006804" y="223920"/>
                  </a:lnTo>
                  <a:lnTo>
                    <a:pt x="2016522" y="225875"/>
                  </a:lnTo>
                  <a:lnTo>
                    <a:pt x="2024450" y="231205"/>
                  </a:lnTo>
                  <a:lnTo>
                    <a:pt x="2029792" y="239111"/>
                  </a:lnTo>
                  <a:lnTo>
                    <a:pt x="2031749" y="248792"/>
                  </a:lnTo>
                  <a:lnTo>
                    <a:pt x="2029792" y="258473"/>
                  </a:lnTo>
                  <a:lnTo>
                    <a:pt x="2024450" y="266379"/>
                  </a:lnTo>
                  <a:lnTo>
                    <a:pt x="2016522" y="271710"/>
                  </a:lnTo>
                  <a:lnTo>
                    <a:pt x="2006804" y="273665"/>
                  </a:lnTo>
                  <a:lnTo>
                    <a:pt x="1997006" y="271710"/>
                  </a:lnTo>
                  <a:lnTo>
                    <a:pt x="1989036" y="266379"/>
                  </a:lnTo>
                  <a:lnTo>
                    <a:pt x="1983680" y="258473"/>
                  </a:lnTo>
                  <a:lnTo>
                    <a:pt x="1981720" y="248792"/>
                  </a:lnTo>
                  <a:close/>
                </a:path>
                <a:path w="2032000" h="1275080">
                  <a:moveTo>
                    <a:pt x="0" y="138"/>
                  </a:moveTo>
                  <a:lnTo>
                    <a:pt x="0" y="497516"/>
                  </a:lnTo>
                </a:path>
                <a:path w="2032000" h="1275080">
                  <a:moveTo>
                    <a:pt x="0" y="138"/>
                  </a:moveTo>
                  <a:lnTo>
                    <a:pt x="1254139" y="138"/>
                  </a:lnTo>
                  <a:lnTo>
                    <a:pt x="1379700" y="621878"/>
                  </a:lnTo>
                </a:path>
                <a:path w="2032000" h="1275080">
                  <a:moveTo>
                    <a:pt x="1254139" y="138"/>
                  </a:moveTo>
                  <a:lnTo>
                    <a:pt x="2006804" y="248792"/>
                  </a:lnTo>
                  <a:lnTo>
                    <a:pt x="1379700" y="621878"/>
                  </a:lnTo>
                </a:path>
                <a:path w="2032000" h="1275080">
                  <a:moveTo>
                    <a:pt x="0" y="138"/>
                  </a:moveTo>
                  <a:lnTo>
                    <a:pt x="1379700" y="621878"/>
                  </a:lnTo>
                </a:path>
                <a:path w="2032000" h="1275080">
                  <a:moveTo>
                    <a:pt x="0" y="497516"/>
                  </a:moveTo>
                  <a:lnTo>
                    <a:pt x="501683" y="1243686"/>
                  </a:lnTo>
                </a:path>
                <a:path w="2032000" h="1275080">
                  <a:moveTo>
                    <a:pt x="1379700" y="621878"/>
                  </a:moveTo>
                  <a:lnTo>
                    <a:pt x="501683" y="1243686"/>
                  </a:lnTo>
                </a:path>
                <a:path w="2032000" h="1275080">
                  <a:moveTo>
                    <a:pt x="1254279" y="0"/>
                  </a:moveTo>
                  <a:lnTo>
                    <a:pt x="1208721" y="18713"/>
                  </a:lnTo>
                  <a:lnTo>
                    <a:pt x="1164282" y="39112"/>
                  </a:lnTo>
                  <a:lnTo>
                    <a:pt x="1120992" y="61150"/>
                  </a:lnTo>
                  <a:lnTo>
                    <a:pt x="1078879" y="84776"/>
                  </a:lnTo>
                  <a:lnTo>
                    <a:pt x="1037974" y="109944"/>
                  </a:lnTo>
                  <a:lnTo>
                    <a:pt x="998306" y="136604"/>
                  </a:lnTo>
                  <a:lnTo>
                    <a:pt x="959903" y="164708"/>
                  </a:lnTo>
                  <a:lnTo>
                    <a:pt x="922796" y="194208"/>
                  </a:lnTo>
                  <a:lnTo>
                    <a:pt x="887012" y="225055"/>
                  </a:lnTo>
                  <a:lnTo>
                    <a:pt x="852583" y="257201"/>
                  </a:lnTo>
                  <a:lnTo>
                    <a:pt x="819536" y="290597"/>
                  </a:lnTo>
                  <a:lnTo>
                    <a:pt x="787902" y="325196"/>
                  </a:lnTo>
                  <a:lnTo>
                    <a:pt x="757709" y="360948"/>
                  </a:lnTo>
                  <a:lnTo>
                    <a:pt x="728987" y="397805"/>
                  </a:lnTo>
                  <a:lnTo>
                    <a:pt x="701765" y="435719"/>
                  </a:lnTo>
                  <a:lnTo>
                    <a:pt x="676073" y="474641"/>
                  </a:lnTo>
                  <a:lnTo>
                    <a:pt x="651939" y="514524"/>
                  </a:lnTo>
                  <a:lnTo>
                    <a:pt x="629393" y="555317"/>
                  </a:lnTo>
                  <a:lnTo>
                    <a:pt x="608465" y="596974"/>
                  </a:lnTo>
                  <a:lnTo>
                    <a:pt x="589183" y="639446"/>
                  </a:lnTo>
                  <a:lnTo>
                    <a:pt x="571577" y="682684"/>
                  </a:lnTo>
                  <a:lnTo>
                    <a:pt x="555676" y="726640"/>
                  </a:lnTo>
                  <a:lnTo>
                    <a:pt x="541509" y="771265"/>
                  </a:lnTo>
                  <a:lnTo>
                    <a:pt x="529107" y="816511"/>
                  </a:lnTo>
                  <a:lnTo>
                    <a:pt x="518497" y="862330"/>
                  </a:lnTo>
                  <a:lnTo>
                    <a:pt x="509710" y="908673"/>
                  </a:lnTo>
                  <a:lnTo>
                    <a:pt x="502774" y="955492"/>
                  </a:lnTo>
                  <a:lnTo>
                    <a:pt x="497719" y="1002739"/>
                  </a:lnTo>
                  <a:lnTo>
                    <a:pt x="494574" y="1050364"/>
                  </a:lnTo>
                  <a:lnTo>
                    <a:pt x="493369" y="1098320"/>
                  </a:lnTo>
                  <a:lnTo>
                    <a:pt x="494133" y="1146558"/>
                  </a:lnTo>
                  <a:lnTo>
                    <a:pt x="496894" y="1195029"/>
                  </a:lnTo>
                  <a:lnTo>
                    <a:pt x="501683" y="1243686"/>
                  </a:lnTo>
                </a:path>
                <a:path w="2032000" h="1275080">
                  <a:moveTo>
                    <a:pt x="2006804" y="248792"/>
                  </a:moveTo>
                  <a:lnTo>
                    <a:pt x="1997532" y="296466"/>
                  </a:lnTo>
                  <a:lnTo>
                    <a:pt x="1986505" y="343359"/>
                  </a:lnTo>
                  <a:lnTo>
                    <a:pt x="1973763" y="389441"/>
                  </a:lnTo>
                  <a:lnTo>
                    <a:pt x="1959346" y="434686"/>
                  </a:lnTo>
                  <a:lnTo>
                    <a:pt x="1943294" y="479064"/>
                  </a:lnTo>
                  <a:lnTo>
                    <a:pt x="1925647" y="522549"/>
                  </a:lnTo>
                  <a:lnTo>
                    <a:pt x="1906445" y="565112"/>
                  </a:lnTo>
                  <a:lnTo>
                    <a:pt x="1885728" y="606725"/>
                  </a:lnTo>
                  <a:lnTo>
                    <a:pt x="1863537" y="647359"/>
                  </a:lnTo>
                  <a:lnTo>
                    <a:pt x="1839910" y="686988"/>
                  </a:lnTo>
                  <a:lnTo>
                    <a:pt x="1814889" y="725583"/>
                  </a:lnTo>
                  <a:lnTo>
                    <a:pt x="1788513" y="763116"/>
                  </a:lnTo>
                  <a:lnTo>
                    <a:pt x="1760823" y="799559"/>
                  </a:lnTo>
                  <a:lnTo>
                    <a:pt x="1731857" y="834884"/>
                  </a:lnTo>
                  <a:lnTo>
                    <a:pt x="1701657" y="869063"/>
                  </a:lnTo>
                  <a:lnTo>
                    <a:pt x="1670263" y="902068"/>
                  </a:lnTo>
                  <a:lnTo>
                    <a:pt x="1637714" y="933871"/>
                  </a:lnTo>
                  <a:lnTo>
                    <a:pt x="1604050" y="964445"/>
                  </a:lnTo>
                  <a:lnTo>
                    <a:pt x="1569312" y="993760"/>
                  </a:lnTo>
                  <a:lnTo>
                    <a:pt x="1533539" y="1021789"/>
                  </a:lnTo>
                  <a:lnTo>
                    <a:pt x="1496771" y="1048504"/>
                  </a:lnTo>
                  <a:lnTo>
                    <a:pt x="1459050" y="1073877"/>
                  </a:lnTo>
                  <a:lnTo>
                    <a:pt x="1420413" y="1097880"/>
                  </a:lnTo>
                  <a:lnTo>
                    <a:pt x="1380903" y="1120486"/>
                  </a:lnTo>
                  <a:lnTo>
                    <a:pt x="1340557" y="1141665"/>
                  </a:lnTo>
                  <a:lnTo>
                    <a:pt x="1299418" y="1161390"/>
                  </a:lnTo>
                  <a:lnTo>
                    <a:pt x="1257524" y="1179633"/>
                  </a:lnTo>
                  <a:lnTo>
                    <a:pt x="1214916" y="1196367"/>
                  </a:lnTo>
                  <a:lnTo>
                    <a:pt x="1171634" y="1211562"/>
                  </a:lnTo>
                  <a:lnTo>
                    <a:pt x="1127717" y="1225191"/>
                  </a:lnTo>
                  <a:lnTo>
                    <a:pt x="1083206" y="1237226"/>
                  </a:lnTo>
                  <a:lnTo>
                    <a:pt x="1038141" y="1247639"/>
                  </a:lnTo>
                  <a:lnTo>
                    <a:pt x="992562" y="1256402"/>
                  </a:lnTo>
                  <a:lnTo>
                    <a:pt x="946508" y="1263487"/>
                  </a:lnTo>
                  <a:lnTo>
                    <a:pt x="900021" y="1268867"/>
                  </a:lnTo>
                  <a:lnTo>
                    <a:pt x="853139" y="1272512"/>
                  </a:lnTo>
                  <a:lnTo>
                    <a:pt x="805904" y="1274395"/>
                  </a:lnTo>
                  <a:lnTo>
                    <a:pt x="758354" y="1274488"/>
                  </a:lnTo>
                  <a:lnTo>
                    <a:pt x="710530" y="1272762"/>
                  </a:lnTo>
                  <a:lnTo>
                    <a:pt x="662472" y="1269191"/>
                  </a:lnTo>
                  <a:lnTo>
                    <a:pt x="614221" y="1263746"/>
                  </a:lnTo>
                  <a:lnTo>
                    <a:pt x="565815" y="1256399"/>
                  </a:lnTo>
                  <a:lnTo>
                    <a:pt x="517656" y="1247179"/>
                  </a:lnTo>
                  <a:lnTo>
                    <a:pt x="501683" y="1243686"/>
                  </a:lnTo>
                </a:path>
              </a:pathLst>
            </a:custGeom>
            <a:ln w="3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729868" y="735076"/>
            <a:ext cx="9080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7" name="object 1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72</a:t>
            </a:fld>
            <a:endParaRPr dirty="0"/>
          </a:p>
        </p:txBody>
      </p:sp>
      <p:sp>
        <p:nvSpPr>
          <p:cNvPr id="132" name="object 132"/>
          <p:cNvSpPr txBox="1"/>
          <p:nvPr/>
        </p:nvSpPr>
        <p:spPr>
          <a:xfrm>
            <a:off x="1984022" y="707440"/>
            <a:ext cx="9080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861969" y="1094274"/>
            <a:ext cx="9080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172154" y="1591721"/>
            <a:ext cx="9080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231552" y="2199712"/>
            <a:ext cx="9080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443639" y="735076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384254" y="845619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50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04666" y="1094274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45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02982" y="1011368"/>
            <a:ext cx="191770" cy="52324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R="28575" algn="r">
              <a:lnSpc>
                <a:spcPct val="100000"/>
              </a:lnSpc>
              <a:spcBef>
                <a:spcPts val="790"/>
              </a:spcBef>
            </a:pPr>
            <a:r>
              <a:rPr sz="1050" i="1" spc="25" dirty="0">
                <a:latin typeface="Arial"/>
                <a:cs typeface="Arial"/>
              </a:rPr>
              <a:t>30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00"/>
              </a:spcBef>
            </a:pPr>
            <a:r>
              <a:rPr sz="1050" i="1" spc="25" dirty="0"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16534" y="1729901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384254" y="1840445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384254" y="1204818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35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569060" y="1702265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55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192797" y="1453541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882570" y="1094274"/>
            <a:ext cx="16827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50" i="1" spc="25" dirty="0">
                <a:latin typeface="Arial"/>
                <a:cs typeface="Arial"/>
              </a:rPr>
              <a:t>40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435965" y="240868"/>
            <a:ext cx="824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</a:rPr>
              <a:t>C</a:t>
            </a:r>
            <a:r>
              <a:rPr sz="1800" spc="-15" dirty="0">
                <a:solidFill>
                  <a:srgbClr val="FFFFFF"/>
                </a:solidFill>
              </a:rPr>
              <a:t>o</a:t>
            </a:r>
            <a:r>
              <a:rPr sz="1800" spc="-10" dirty="0">
                <a:solidFill>
                  <a:srgbClr val="FFFFFF"/>
                </a:solidFill>
              </a:rPr>
              <a:t>n</a:t>
            </a:r>
            <a:r>
              <a:rPr sz="1800" dirty="0">
                <a:solidFill>
                  <a:srgbClr val="FFFFFF"/>
                </a:solidFill>
              </a:rPr>
              <a:t>to</a:t>
            </a:r>
            <a:r>
              <a:rPr sz="1800" spc="-10" dirty="0">
                <a:solidFill>
                  <a:srgbClr val="FFFFFF"/>
                </a:solidFill>
              </a:rPr>
              <a:t>h</a:t>
            </a:r>
            <a:r>
              <a:rPr sz="1800" dirty="0">
                <a:solidFill>
                  <a:srgbClr val="FFFFFF"/>
                </a:solidFill>
              </a:rPr>
              <a:t>:</a:t>
            </a:r>
            <a:endParaRPr sz="18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50436" y="6019800"/>
              <a:ext cx="3557904" cy="838200"/>
            </a:xfrm>
            <a:custGeom>
              <a:avLst/>
              <a:gdLst/>
              <a:ahLst/>
              <a:cxnLst/>
              <a:rect l="l" t="t" r="r" b="b"/>
              <a:pathLst>
                <a:path w="3557904" h="838200">
                  <a:moveTo>
                    <a:pt x="294132" y="117106"/>
                  </a:moveTo>
                  <a:lnTo>
                    <a:pt x="256159" y="106464"/>
                  </a:lnTo>
                  <a:lnTo>
                    <a:pt x="56896" y="0"/>
                  </a:lnTo>
                  <a:lnTo>
                    <a:pt x="85344" y="31940"/>
                  </a:lnTo>
                  <a:lnTo>
                    <a:pt x="37973" y="53225"/>
                  </a:lnTo>
                  <a:lnTo>
                    <a:pt x="28448" y="117106"/>
                  </a:lnTo>
                  <a:lnTo>
                    <a:pt x="66421" y="202285"/>
                  </a:lnTo>
                  <a:lnTo>
                    <a:pt x="75946" y="287451"/>
                  </a:lnTo>
                  <a:lnTo>
                    <a:pt x="0" y="626364"/>
                  </a:lnTo>
                  <a:lnTo>
                    <a:pt x="85344" y="413435"/>
                  </a:lnTo>
                  <a:lnTo>
                    <a:pt x="132842" y="383273"/>
                  </a:lnTo>
                  <a:lnTo>
                    <a:pt x="199263" y="223570"/>
                  </a:lnTo>
                  <a:lnTo>
                    <a:pt x="227711" y="212928"/>
                  </a:lnTo>
                  <a:lnTo>
                    <a:pt x="227711" y="159689"/>
                  </a:lnTo>
                  <a:lnTo>
                    <a:pt x="294132" y="117106"/>
                  </a:lnTo>
                  <a:close/>
                </a:path>
                <a:path w="3557904" h="838200">
                  <a:moveTo>
                    <a:pt x="1159764" y="280974"/>
                  </a:moveTo>
                  <a:lnTo>
                    <a:pt x="957961" y="309613"/>
                  </a:lnTo>
                  <a:lnTo>
                    <a:pt x="702310" y="245960"/>
                  </a:lnTo>
                  <a:lnTo>
                    <a:pt x="587883" y="160020"/>
                  </a:lnTo>
                  <a:lnTo>
                    <a:pt x="578358" y="180708"/>
                  </a:lnTo>
                  <a:lnTo>
                    <a:pt x="559308" y="223685"/>
                  </a:lnTo>
                  <a:lnTo>
                    <a:pt x="654558" y="352590"/>
                  </a:lnTo>
                  <a:lnTo>
                    <a:pt x="1051687" y="591312"/>
                  </a:lnTo>
                  <a:lnTo>
                    <a:pt x="1019937" y="381241"/>
                  </a:lnTo>
                  <a:lnTo>
                    <a:pt x="1159764" y="280974"/>
                  </a:lnTo>
                  <a:close/>
                </a:path>
                <a:path w="3557904" h="838200">
                  <a:moveTo>
                    <a:pt x="3557867" y="838200"/>
                  </a:moveTo>
                  <a:lnTo>
                    <a:pt x="3331591" y="762635"/>
                  </a:lnTo>
                  <a:lnTo>
                    <a:pt x="3026918" y="603643"/>
                  </a:lnTo>
                  <a:lnTo>
                    <a:pt x="2803271" y="598881"/>
                  </a:lnTo>
                  <a:lnTo>
                    <a:pt x="2687650" y="533704"/>
                  </a:lnTo>
                  <a:lnTo>
                    <a:pt x="2462022" y="406514"/>
                  </a:lnTo>
                  <a:lnTo>
                    <a:pt x="2219325" y="115595"/>
                  </a:lnTo>
                  <a:lnTo>
                    <a:pt x="2017776" y="10668"/>
                  </a:lnTo>
                  <a:lnTo>
                    <a:pt x="2052701" y="52006"/>
                  </a:lnTo>
                  <a:lnTo>
                    <a:pt x="2017776" y="114007"/>
                  </a:lnTo>
                  <a:lnTo>
                    <a:pt x="2065401" y="199847"/>
                  </a:lnTo>
                  <a:lnTo>
                    <a:pt x="2136775" y="396976"/>
                  </a:lnTo>
                  <a:lnTo>
                    <a:pt x="2089150" y="681545"/>
                  </a:lnTo>
                  <a:lnTo>
                    <a:pt x="2335136" y="533704"/>
                  </a:lnTo>
                  <a:lnTo>
                    <a:pt x="2948876" y="838200"/>
                  </a:lnTo>
                  <a:lnTo>
                    <a:pt x="3557867" y="83820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9196" y="6137147"/>
              <a:ext cx="246887" cy="1173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159" y="6126479"/>
              <a:ext cx="65531" cy="128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019800"/>
              <a:ext cx="6229272" cy="8381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98904" y="6021323"/>
              <a:ext cx="4333240" cy="836930"/>
            </a:xfrm>
            <a:custGeom>
              <a:avLst/>
              <a:gdLst/>
              <a:ahLst/>
              <a:cxnLst/>
              <a:rect l="l" t="t" r="r" b="b"/>
              <a:pathLst>
                <a:path w="4333240" h="836929">
                  <a:moveTo>
                    <a:pt x="579120" y="212382"/>
                  </a:moveTo>
                  <a:lnTo>
                    <a:pt x="569595" y="202730"/>
                  </a:lnTo>
                  <a:lnTo>
                    <a:pt x="531495" y="183426"/>
                  </a:lnTo>
                  <a:lnTo>
                    <a:pt x="474345" y="144805"/>
                  </a:lnTo>
                  <a:lnTo>
                    <a:pt x="274447" y="57924"/>
                  </a:lnTo>
                  <a:lnTo>
                    <a:pt x="226949" y="38620"/>
                  </a:lnTo>
                  <a:lnTo>
                    <a:pt x="207899" y="28956"/>
                  </a:lnTo>
                  <a:lnTo>
                    <a:pt x="150749" y="28956"/>
                  </a:lnTo>
                  <a:lnTo>
                    <a:pt x="114300" y="19304"/>
                  </a:lnTo>
                  <a:lnTo>
                    <a:pt x="104775" y="19304"/>
                  </a:lnTo>
                  <a:lnTo>
                    <a:pt x="66675" y="0"/>
                  </a:lnTo>
                  <a:lnTo>
                    <a:pt x="47625" y="0"/>
                  </a:lnTo>
                  <a:lnTo>
                    <a:pt x="38100" y="38620"/>
                  </a:lnTo>
                  <a:lnTo>
                    <a:pt x="0" y="96532"/>
                  </a:lnTo>
                  <a:lnTo>
                    <a:pt x="104775" y="173761"/>
                  </a:lnTo>
                  <a:lnTo>
                    <a:pt x="226949" y="289610"/>
                  </a:lnTo>
                  <a:lnTo>
                    <a:pt x="303022" y="270306"/>
                  </a:lnTo>
                  <a:lnTo>
                    <a:pt x="541020" y="461772"/>
                  </a:lnTo>
                  <a:lnTo>
                    <a:pt x="483870" y="279958"/>
                  </a:lnTo>
                  <a:lnTo>
                    <a:pt x="579120" y="212382"/>
                  </a:lnTo>
                  <a:close/>
                </a:path>
                <a:path w="4333240" h="836929">
                  <a:moveTo>
                    <a:pt x="4332681" y="836676"/>
                  </a:moveTo>
                  <a:lnTo>
                    <a:pt x="2258949" y="443090"/>
                  </a:lnTo>
                  <a:lnTo>
                    <a:pt x="2001774" y="309943"/>
                  </a:lnTo>
                  <a:lnTo>
                    <a:pt x="1860423" y="232270"/>
                  </a:lnTo>
                  <a:lnTo>
                    <a:pt x="1828673" y="222758"/>
                  </a:lnTo>
                  <a:lnTo>
                    <a:pt x="1765173" y="203733"/>
                  </a:lnTo>
                  <a:lnTo>
                    <a:pt x="1631823" y="154597"/>
                  </a:lnTo>
                  <a:lnTo>
                    <a:pt x="1480947" y="86448"/>
                  </a:lnTo>
                  <a:lnTo>
                    <a:pt x="1404747" y="67424"/>
                  </a:lnTo>
                  <a:lnTo>
                    <a:pt x="1338072" y="57912"/>
                  </a:lnTo>
                  <a:lnTo>
                    <a:pt x="1242822" y="57912"/>
                  </a:lnTo>
                  <a:lnTo>
                    <a:pt x="1204722" y="97536"/>
                  </a:lnTo>
                  <a:lnTo>
                    <a:pt x="1185672" y="260807"/>
                  </a:lnTo>
                  <a:lnTo>
                    <a:pt x="1280922" y="222758"/>
                  </a:lnTo>
                  <a:lnTo>
                    <a:pt x="1328547" y="270306"/>
                  </a:lnTo>
                  <a:lnTo>
                    <a:pt x="1423797" y="300431"/>
                  </a:lnTo>
                  <a:lnTo>
                    <a:pt x="1517523" y="490639"/>
                  </a:lnTo>
                  <a:lnTo>
                    <a:pt x="1822323" y="626960"/>
                  </a:lnTo>
                  <a:lnTo>
                    <a:pt x="2419350" y="626960"/>
                  </a:lnTo>
                  <a:lnTo>
                    <a:pt x="4303915" y="836676"/>
                  </a:lnTo>
                  <a:lnTo>
                    <a:pt x="4332681" y="836676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0139" y="6118859"/>
              <a:ext cx="94487" cy="960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6363" y="6050279"/>
              <a:ext cx="390525" cy="327660"/>
            </a:xfrm>
            <a:custGeom>
              <a:avLst/>
              <a:gdLst/>
              <a:ahLst/>
              <a:cxnLst/>
              <a:rect l="l" t="t" r="r" b="b"/>
              <a:pathLst>
                <a:path w="390525" h="327660">
                  <a:moveTo>
                    <a:pt x="19113" y="0"/>
                  </a:moveTo>
                  <a:lnTo>
                    <a:pt x="0" y="0"/>
                  </a:lnTo>
                  <a:lnTo>
                    <a:pt x="0" y="19278"/>
                  </a:lnTo>
                  <a:lnTo>
                    <a:pt x="93954" y="57823"/>
                  </a:lnTo>
                  <a:lnTo>
                    <a:pt x="141731" y="106006"/>
                  </a:lnTo>
                  <a:lnTo>
                    <a:pt x="74841" y="134912"/>
                  </a:lnTo>
                  <a:lnTo>
                    <a:pt x="122618" y="212013"/>
                  </a:lnTo>
                  <a:lnTo>
                    <a:pt x="285038" y="327660"/>
                  </a:lnTo>
                  <a:lnTo>
                    <a:pt x="265938" y="250558"/>
                  </a:lnTo>
                  <a:lnTo>
                    <a:pt x="227711" y="212013"/>
                  </a:lnTo>
                  <a:lnTo>
                    <a:pt x="332816" y="134912"/>
                  </a:lnTo>
                  <a:lnTo>
                    <a:pt x="390144" y="67462"/>
                  </a:lnTo>
                  <a:lnTo>
                    <a:pt x="371030" y="57823"/>
                  </a:lnTo>
                  <a:lnTo>
                    <a:pt x="323265" y="38544"/>
                  </a:lnTo>
                  <a:lnTo>
                    <a:pt x="237274" y="28905"/>
                  </a:lnTo>
                  <a:lnTo>
                    <a:pt x="227711" y="28905"/>
                  </a:lnTo>
                  <a:lnTo>
                    <a:pt x="199047" y="19278"/>
                  </a:lnTo>
                  <a:lnTo>
                    <a:pt x="160832" y="19278"/>
                  </a:lnTo>
                  <a:lnTo>
                    <a:pt x="141731" y="9639"/>
                  </a:lnTo>
                  <a:lnTo>
                    <a:pt x="74841" y="9639"/>
                  </a:lnTo>
                  <a:lnTo>
                    <a:pt x="19113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86255" y="571500"/>
              <a:ext cx="6797040" cy="5786755"/>
            </a:xfrm>
            <a:custGeom>
              <a:avLst/>
              <a:gdLst/>
              <a:ahLst/>
              <a:cxnLst/>
              <a:rect l="l" t="t" r="r" b="b"/>
              <a:pathLst>
                <a:path w="6797040" h="5786755">
                  <a:moveTo>
                    <a:pt x="6797040" y="0"/>
                  </a:moveTo>
                  <a:lnTo>
                    <a:pt x="0" y="0"/>
                  </a:lnTo>
                  <a:lnTo>
                    <a:pt x="0" y="5786628"/>
                  </a:lnTo>
                  <a:lnTo>
                    <a:pt x="6797040" y="5786628"/>
                  </a:lnTo>
                  <a:lnTo>
                    <a:pt x="67970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73555" y="3239608"/>
            <a:ext cx="455358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15" dirty="0">
                <a:latin typeface="Times New Roman"/>
                <a:cs typeface="Times New Roman"/>
              </a:rPr>
              <a:t>Pohon </a:t>
            </a:r>
            <a:r>
              <a:rPr sz="1950" spc="5" dirty="0">
                <a:latin typeface="Times New Roman"/>
                <a:cs typeface="Times New Roman"/>
              </a:rPr>
              <a:t>merentang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spc="15" dirty="0">
                <a:latin typeface="Times New Roman"/>
                <a:cs typeface="Times New Roman"/>
              </a:rPr>
              <a:t>minimum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spc="10" dirty="0">
                <a:latin typeface="Times New Roman"/>
                <a:cs typeface="Times New Roman"/>
              </a:rPr>
              <a:t>yang dihasilkan: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6559" y="838708"/>
            <a:ext cx="10096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Arial MT"/>
                <a:cs typeface="Arial MT"/>
              </a:rPr>
              <a:t>5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81579" y="838708"/>
            <a:ext cx="34544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 MT"/>
                <a:cs typeface="Arial MT"/>
              </a:rPr>
              <a:t>(1,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4)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4835" y="811168"/>
            <a:ext cx="17462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Arial MT"/>
                <a:cs typeface="Arial MT"/>
              </a:rPr>
              <a:t>30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1247" y="811168"/>
            <a:ext cx="42100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Arial MT"/>
                <a:cs typeface="Arial MT"/>
              </a:rPr>
              <a:t>ditolak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66559" y="1810829"/>
            <a:ext cx="10096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Arial MT"/>
                <a:cs typeface="Arial MT"/>
              </a:rPr>
              <a:t>6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81579" y="1782981"/>
            <a:ext cx="34544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Arial MT"/>
                <a:cs typeface="Arial MT"/>
              </a:rPr>
              <a:t>(3,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5)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94835" y="1810829"/>
            <a:ext cx="17462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Arial MT"/>
                <a:cs typeface="Arial MT"/>
              </a:rPr>
              <a:t>35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288168" y="1881356"/>
            <a:ext cx="416559" cy="50800"/>
            <a:chOff x="5288168" y="1881356"/>
            <a:chExt cx="416559" cy="50800"/>
          </a:xfrm>
        </p:grpSpPr>
        <p:sp>
          <p:nvSpPr>
            <p:cNvPr id="23" name="object 23"/>
            <p:cNvSpPr/>
            <p:nvPr/>
          </p:nvSpPr>
          <p:spPr>
            <a:xfrm>
              <a:off x="5290073" y="1883261"/>
              <a:ext cx="48895" cy="46990"/>
            </a:xfrm>
            <a:custGeom>
              <a:avLst/>
              <a:gdLst/>
              <a:ahLst/>
              <a:cxnLst/>
              <a:rect l="l" t="t" r="r" b="b"/>
              <a:pathLst>
                <a:path w="48895" h="46989">
                  <a:moveTo>
                    <a:pt x="29101" y="0"/>
                  </a:moveTo>
                  <a:lnTo>
                    <a:pt x="19131" y="0"/>
                  </a:lnTo>
                  <a:lnTo>
                    <a:pt x="9565" y="4919"/>
                  </a:lnTo>
                  <a:lnTo>
                    <a:pt x="1616" y="13114"/>
                  </a:lnTo>
                  <a:lnTo>
                    <a:pt x="0" y="24251"/>
                  </a:lnTo>
                  <a:lnTo>
                    <a:pt x="1616" y="34077"/>
                  </a:lnTo>
                  <a:lnTo>
                    <a:pt x="9565" y="42272"/>
                  </a:lnTo>
                  <a:lnTo>
                    <a:pt x="19131" y="46858"/>
                  </a:lnTo>
                  <a:lnTo>
                    <a:pt x="29101" y="46858"/>
                  </a:lnTo>
                  <a:lnTo>
                    <a:pt x="38666" y="42272"/>
                  </a:lnTo>
                  <a:lnTo>
                    <a:pt x="46885" y="34077"/>
                  </a:lnTo>
                  <a:lnTo>
                    <a:pt x="48502" y="24251"/>
                  </a:lnTo>
                  <a:lnTo>
                    <a:pt x="46885" y="13114"/>
                  </a:lnTo>
                  <a:lnTo>
                    <a:pt x="38666" y="4919"/>
                  </a:lnTo>
                  <a:lnTo>
                    <a:pt x="29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90073" y="1883261"/>
              <a:ext cx="48895" cy="46990"/>
            </a:xfrm>
            <a:custGeom>
              <a:avLst/>
              <a:gdLst/>
              <a:ahLst/>
              <a:cxnLst/>
              <a:rect l="l" t="t" r="r" b="b"/>
              <a:pathLst>
                <a:path w="48895" h="46989">
                  <a:moveTo>
                    <a:pt x="0" y="24251"/>
                  </a:moveTo>
                  <a:lnTo>
                    <a:pt x="1616" y="13114"/>
                  </a:lnTo>
                  <a:lnTo>
                    <a:pt x="9565" y="4919"/>
                  </a:lnTo>
                  <a:lnTo>
                    <a:pt x="19131" y="0"/>
                  </a:lnTo>
                  <a:lnTo>
                    <a:pt x="29101" y="0"/>
                  </a:lnTo>
                  <a:lnTo>
                    <a:pt x="38666" y="4919"/>
                  </a:lnTo>
                  <a:lnTo>
                    <a:pt x="46885" y="13114"/>
                  </a:lnTo>
                  <a:lnTo>
                    <a:pt x="48502" y="24251"/>
                  </a:lnTo>
                  <a:lnTo>
                    <a:pt x="46885" y="34077"/>
                  </a:lnTo>
                  <a:lnTo>
                    <a:pt x="38666" y="42272"/>
                  </a:lnTo>
                  <a:lnTo>
                    <a:pt x="29101" y="46858"/>
                  </a:lnTo>
                  <a:lnTo>
                    <a:pt x="19131" y="46858"/>
                  </a:lnTo>
                  <a:lnTo>
                    <a:pt x="9565" y="42272"/>
                  </a:lnTo>
                  <a:lnTo>
                    <a:pt x="1616" y="34077"/>
                  </a:lnTo>
                  <a:lnTo>
                    <a:pt x="0" y="24251"/>
                  </a:lnTo>
                  <a:close/>
                </a:path>
              </a:pathLst>
            </a:custGeom>
            <a:ln w="3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53838" y="1883261"/>
              <a:ext cx="48895" cy="46990"/>
            </a:xfrm>
            <a:custGeom>
              <a:avLst/>
              <a:gdLst/>
              <a:ahLst/>
              <a:cxnLst/>
              <a:rect l="l" t="t" r="r" b="b"/>
              <a:pathLst>
                <a:path w="48895" h="46989">
                  <a:moveTo>
                    <a:pt x="29101" y="0"/>
                  </a:moveTo>
                  <a:lnTo>
                    <a:pt x="19535" y="0"/>
                  </a:lnTo>
                  <a:lnTo>
                    <a:pt x="9969" y="4919"/>
                  </a:lnTo>
                  <a:lnTo>
                    <a:pt x="1616" y="13114"/>
                  </a:lnTo>
                  <a:lnTo>
                    <a:pt x="0" y="24251"/>
                  </a:lnTo>
                  <a:lnTo>
                    <a:pt x="1616" y="34077"/>
                  </a:lnTo>
                  <a:lnTo>
                    <a:pt x="9969" y="42272"/>
                  </a:lnTo>
                  <a:lnTo>
                    <a:pt x="19535" y="46858"/>
                  </a:lnTo>
                  <a:lnTo>
                    <a:pt x="29101" y="46858"/>
                  </a:lnTo>
                  <a:lnTo>
                    <a:pt x="39071" y="42272"/>
                  </a:lnTo>
                  <a:lnTo>
                    <a:pt x="46885" y="34077"/>
                  </a:lnTo>
                  <a:lnTo>
                    <a:pt x="48636" y="24251"/>
                  </a:lnTo>
                  <a:lnTo>
                    <a:pt x="46885" y="13114"/>
                  </a:lnTo>
                  <a:lnTo>
                    <a:pt x="39071" y="4919"/>
                  </a:lnTo>
                  <a:lnTo>
                    <a:pt x="29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53838" y="1883261"/>
              <a:ext cx="48895" cy="46990"/>
            </a:xfrm>
            <a:custGeom>
              <a:avLst/>
              <a:gdLst/>
              <a:ahLst/>
              <a:cxnLst/>
              <a:rect l="l" t="t" r="r" b="b"/>
              <a:pathLst>
                <a:path w="48895" h="46989">
                  <a:moveTo>
                    <a:pt x="0" y="24251"/>
                  </a:moveTo>
                  <a:lnTo>
                    <a:pt x="1616" y="13114"/>
                  </a:lnTo>
                  <a:lnTo>
                    <a:pt x="9969" y="4919"/>
                  </a:lnTo>
                  <a:lnTo>
                    <a:pt x="19535" y="0"/>
                  </a:lnTo>
                  <a:lnTo>
                    <a:pt x="29101" y="0"/>
                  </a:lnTo>
                  <a:lnTo>
                    <a:pt x="39071" y="4919"/>
                  </a:lnTo>
                  <a:lnTo>
                    <a:pt x="46885" y="13114"/>
                  </a:lnTo>
                  <a:lnTo>
                    <a:pt x="48636" y="24251"/>
                  </a:lnTo>
                  <a:lnTo>
                    <a:pt x="46885" y="34077"/>
                  </a:lnTo>
                  <a:lnTo>
                    <a:pt x="39071" y="42272"/>
                  </a:lnTo>
                  <a:lnTo>
                    <a:pt x="29101" y="46858"/>
                  </a:lnTo>
                  <a:lnTo>
                    <a:pt x="19535" y="46858"/>
                  </a:lnTo>
                  <a:lnTo>
                    <a:pt x="9969" y="42272"/>
                  </a:lnTo>
                  <a:lnTo>
                    <a:pt x="1616" y="34077"/>
                  </a:lnTo>
                  <a:lnTo>
                    <a:pt x="0" y="24251"/>
                  </a:lnTo>
                  <a:close/>
                </a:path>
              </a:pathLst>
            </a:custGeom>
            <a:ln w="3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64439" y="1932058"/>
            <a:ext cx="34353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4635" algn="l"/>
              </a:tabLst>
            </a:pPr>
            <a:r>
              <a:rPr sz="1050" spc="5" dirty="0">
                <a:latin typeface="Arial MT"/>
                <a:cs typeface="Arial MT"/>
              </a:rPr>
              <a:t>1	2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312285" y="1905608"/>
            <a:ext cx="1181735" cy="763905"/>
            <a:chOff x="5312285" y="1905608"/>
            <a:chExt cx="1181735" cy="763905"/>
          </a:xfrm>
        </p:grpSpPr>
        <p:sp>
          <p:nvSpPr>
            <p:cNvPr id="29" name="object 29"/>
            <p:cNvSpPr/>
            <p:nvPr/>
          </p:nvSpPr>
          <p:spPr>
            <a:xfrm>
              <a:off x="5314190" y="1907513"/>
              <a:ext cx="364490" cy="0"/>
            </a:xfrm>
            <a:custGeom>
              <a:avLst/>
              <a:gdLst/>
              <a:ahLst/>
              <a:cxnLst/>
              <a:rect l="l" t="t" r="r" b="b"/>
              <a:pathLst>
                <a:path w="364489">
                  <a:moveTo>
                    <a:pt x="0" y="0"/>
                  </a:moveTo>
                  <a:lnTo>
                    <a:pt x="364169" y="0"/>
                  </a:lnTo>
                </a:path>
              </a:pathLst>
            </a:custGeom>
            <a:ln w="32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43613" y="2001550"/>
              <a:ext cx="48895" cy="46990"/>
            </a:xfrm>
            <a:custGeom>
              <a:avLst/>
              <a:gdLst/>
              <a:ahLst/>
              <a:cxnLst/>
              <a:rect l="l" t="t" r="r" b="b"/>
              <a:pathLst>
                <a:path w="48895" h="46989">
                  <a:moveTo>
                    <a:pt x="29101" y="0"/>
                  </a:moveTo>
                  <a:lnTo>
                    <a:pt x="17784" y="0"/>
                  </a:lnTo>
                  <a:lnTo>
                    <a:pt x="7948" y="4906"/>
                  </a:lnTo>
                  <a:lnTo>
                    <a:pt x="1616" y="13101"/>
                  </a:lnTo>
                  <a:lnTo>
                    <a:pt x="0" y="24237"/>
                  </a:lnTo>
                  <a:lnTo>
                    <a:pt x="1616" y="34064"/>
                  </a:lnTo>
                  <a:lnTo>
                    <a:pt x="7948" y="42259"/>
                  </a:lnTo>
                  <a:lnTo>
                    <a:pt x="17784" y="46844"/>
                  </a:lnTo>
                  <a:lnTo>
                    <a:pt x="29101" y="46844"/>
                  </a:lnTo>
                  <a:lnTo>
                    <a:pt x="38666" y="42259"/>
                  </a:lnTo>
                  <a:lnTo>
                    <a:pt x="45268" y="34064"/>
                  </a:lnTo>
                  <a:lnTo>
                    <a:pt x="48502" y="24237"/>
                  </a:lnTo>
                  <a:lnTo>
                    <a:pt x="45268" y="13101"/>
                  </a:lnTo>
                  <a:lnTo>
                    <a:pt x="38666" y="4906"/>
                  </a:lnTo>
                  <a:lnTo>
                    <a:pt x="29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43613" y="2001550"/>
              <a:ext cx="48895" cy="46990"/>
            </a:xfrm>
            <a:custGeom>
              <a:avLst/>
              <a:gdLst/>
              <a:ahLst/>
              <a:cxnLst/>
              <a:rect l="l" t="t" r="r" b="b"/>
              <a:pathLst>
                <a:path w="48895" h="46989">
                  <a:moveTo>
                    <a:pt x="0" y="24237"/>
                  </a:moveTo>
                  <a:lnTo>
                    <a:pt x="1616" y="13101"/>
                  </a:lnTo>
                  <a:lnTo>
                    <a:pt x="7948" y="4906"/>
                  </a:lnTo>
                  <a:lnTo>
                    <a:pt x="17784" y="0"/>
                  </a:lnTo>
                  <a:lnTo>
                    <a:pt x="29101" y="0"/>
                  </a:lnTo>
                  <a:lnTo>
                    <a:pt x="38666" y="4906"/>
                  </a:lnTo>
                  <a:lnTo>
                    <a:pt x="45268" y="13101"/>
                  </a:lnTo>
                  <a:lnTo>
                    <a:pt x="48502" y="24237"/>
                  </a:lnTo>
                  <a:lnTo>
                    <a:pt x="45268" y="34064"/>
                  </a:lnTo>
                  <a:lnTo>
                    <a:pt x="38666" y="42259"/>
                  </a:lnTo>
                  <a:lnTo>
                    <a:pt x="29101" y="46844"/>
                  </a:lnTo>
                  <a:lnTo>
                    <a:pt x="17784" y="46844"/>
                  </a:lnTo>
                  <a:lnTo>
                    <a:pt x="7948" y="42259"/>
                  </a:lnTo>
                  <a:lnTo>
                    <a:pt x="1616" y="34064"/>
                  </a:lnTo>
                  <a:lnTo>
                    <a:pt x="0" y="24237"/>
                  </a:lnTo>
                  <a:close/>
                </a:path>
              </a:pathLst>
            </a:custGeom>
            <a:ln w="3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53838" y="261881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9101" y="0"/>
                  </a:moveTo>
                  <a:lnTo>
                    <a:pt x="19535" y="0"/>
                  </a:lnTo>
                  <a:lnTo>
                    <a:pt x="9969" y="4598"/>
                  </a:lnTo>
                  <a:lnTo>
                    <a:pt x="1616" y="12780"/>
                  </a:lnTo>
                  <a:lnTo>
                    <a:pt x="0" y="24251"/>
                  </a:lnTo>
                  <a:lnTo>
                    <a:pt x="1616" y="33756"/>
                  </a:lnTo>
                  <a:lnTo>
                    <a:pt x="9969" y="43582"/>
                  </a:lnTo>
                  <a:lnTo>
                    <a:pt x="19535" y="48502"/>
                  </a:lnTo>
                  <a:lnTo>
                    <a:pt x="29101" y="48502"/>
                  </a:lnTo>
                  <a:lnTo>
                    <a:pt x="39071" y="43582"/>
                  </a:lnTo>
                  <a:lnTo>
                    <a:pt x="46885" y="33756"/>
                  </a:lnTo>
                  <a:lnTo>
                    <a:pt x="48636" y="24251"/>
                  </a:lnTo>
                  <a:lnTo>
                    <a:pt x="46885" y="12780"/>
                  </a:lnTo>
                  <a:lnTo>
                    <a:pt x="39071" y="4598"/>
                  </a:lnTo>
                  <a:lnTo>
                    <a:pt x="29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53838" y="261881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0" y="24251"/>
                  </a:moveTo>
                  <a:lnTo>
                    <a:pt x="1616" y="12780"/>
                  </a:lnTo>
                  <a:lnTo>
                    <a:pt x="9969" y="4598"/>
                  </a:lnTo>
                  <a:lnTo>
                    <a:pt x="19535" y="0"/>
                  </a:lnTo>
                  <a:lnTo>
                    <a:pt x="29101" y="0"/>
                  </a:lnTo>
                  <a:lnTo>
                    <a:pt x="39071" y="4598"/>
                  </a:lnTo>
                  <a:lnTo>
                    <a:pt x="46885" y="12780"/>
                  </a:lnTo>
                  <a:lnTo>
                    <a:pt x="48636" y="24251"/>
                  </a:lnTo>
                  <a:lnTo>
                    <a:pt x="46885" y="33756"/>
                  </a:lnTo>
                  <a:lnTo>
                    <a:pt x="39071" y="43582"/>
                  </a:lnTo>
                  <a:lnTo>
                    <a:pt x="29101" y="48502"/>
                  </a:lnTo>
                  <a:lnTo>
                    <a:pt x="19535" y="48502"/>
                  </a:lnTo>
                  <a:lnTo>
                    <a:pt x="9969" y="43582"/>
                  </a:lnTo>
                  <a:lnTo>
                    <a:pt x="1616" y="33756"/>
                  </a:lnTo>
                  <a:lnTo>
                    <a:pt x="0" y="24251"/>
                  </a:lnTo>
                  <a:close/>
                </a:path>
              </a:pathLst>
            </a:custGeom>
            <a:ln w="3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477798" y="2053609"/>
            <a:ext cx="10096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Arial MT"/>
                <a:cs typeface="Arial MT"/>
              </a:rPr>
              <a:t>3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49604" y="2121195"/>
            <a:ext cx="718820" cy="305435"/>
            <a:chOff x="5349604" y="2121195"/>
            <a:chExt cx="718820" cy="305435"/>
          </a:xfrm>
        </p:grpSpPr>
        <p:sp>
          <p:nvSpPr>
            <p:cNvPr id="36" name="object 36"/>
            <p:cNvSpPr/>
            <p:nvPr/>
          </p:nvSpPr>
          <p:spPr>
            <a:xfrm>
              <a:off x="5351509" y="237571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9101" y="0"/>
                  </a:moveTo>
                  <a:lnTo>
                    <a:pt x="17784" y="0"/>
                  </a:lnTo>
                  <a:lnTo>
                    <a:pt x="7948" y="4906"/>
                  </a:lnTo>
                  <a:lnTo>
                    <a:pt x="1616" y="13101"/>
                  </a:lnTo>
                  <a:lnTo>
                    <a:pt x="0" y="24237"/>
                  </a:lnTo>
                  <a:lnTo>
                    <a:pt x="1616" y="34064"/>
                  </a:lnTo>
                  <a:lnTo>
                    <a:pt x="7948" y="43569"/>
                  </a:lnTo>
                  <a:lnTo>
                    <a:pt x="17784" y="48489"/>
                  </a:lnTo>
                  <a:lnTo>
                    <a:pt x="29101" y="48489"/>
                  </a:lnTo>
                  <a:lnTo>
                    <a:pt x="38666" y="43569"/>
                  </a:lnTo>
                  <a:lnTo>
                    <a:pt x="45268" y="34064"/>
                  </a:lnTo>
                  <a:lnTo>
                    <a:pt x="48502" y="24237"/>
                  </a:lnTo>
                  <a:lnTo>
                    <a:pt x="45268" y="13101"/>
                  </a:lnTo>
                  <a:lnTo>
                    <a:pt x="38666" y="4906"/>
                  </a:lnTo>
                  <a:lnTo>
                    <a:pt x="29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51509" y="237571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0" y="24237"/>
                  </a:moveTo>
                  <a:lnTo>
                    <a:pt x="1616" y="13101"/>
                  </a:lnTo>
                  <a:lnTo>
                    <a:pt x="7948" y="4906"/>
                  </a:lnTo>
                  <a:lnTo>
                    <a:pt x="17784" y="0"/>
                  </a:lnTo>
                  <a:lnTo>
                    <a:pt x="29101" y="0"/>
                  </a:lnTo>
                  <a:lnTo>
                    <a:pt x="38666" y="4906"/>
                  </a:lnTo>
                  <a:lnTo>
                    <a:pt x="45268" y="13101"/>
                  </a:lnTo>
                  <a:lnTo>
                    <a:pt x="48502" y="24237"/>
                  </a:lnTo>
                  <a:lnTo>
                    <a:pt x="45268" y="34064"/>
                  </a:lnTo>
                  <a:lnTo>
                    <a:pt x="38666" y="43569"/>
                  </a:lnTo>
                  <a:lnTo>
                    <a:pt x="29101" y="48489"/>
                  </a:lnTo>
                  <a:lnTo>
                    <a:pt x="17784" y="48489"/>
                  </a:lnTo>
                  <a:lnTo>
                    <a:pt x="7948" y="43569"/>
                  </a:lnTo>
                  <a:lnTo>
                    <a:pt x="1616" y="34064"/>
                  </a:lnTo>
                  <a:lnTo>
                    <a:pt x="0" y="24237"/>
                  </a:lnTo>
                  <a:close/>
                </a:path>
              </a:pathLst>
            </a:custGeom>
            <a:ln w="3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18008" y="2123100"/>
              <a:ext cx="48895" cy="46990"/>
            </a:xfrm>
            <a:custGeom>
              <a:avLst/>
              <a:gdLst/>
              <a:ahLst/>
              <a:cxnLst/>
              <a:rect l="l" t="t" r="r" b="b"/>
              <a:pathLst>
                <a:path w="48895" h="46989">
                  <a:moveTo>
                    <a:pt x="29101" y="0"/>
                  </a:moveTo>
                  <a:lnTo>
                    <a:pt x="19535" y="0"/>
                  </a:lnTo>
                  <a:lnTo>
                    <a:pt x="9565" y="4919"/>
                  </a:lnTo>
                  <a:lnTo>
                    <a:pt x="1616" y="12780"/>
                  </a:lnTo>
                  <a:lnTo>
                    <a:pt x="0" y="24251"/>
                  </a:lnTo>
                  <a:lnTo>
                    <a:pt x="1616" y="34077"/>
                  </a:lnTo>
                  <a:lnTo>
                    <a:pt x="9565" y="41938"/>
                  </a:lnTo>
                  <a:lnTo>
                    <a:pt x="19535" y="46858"/>
                  </a:lnTo>
                  <a:lnTo>
                    <a:pt x="29101" y="46858"/>
                  </a:lnTo>
                  <a:lnTo>
                    <a:pt x="38936" y="41938"/>
                  </a:lnTo>
                  <a:lnTo>
                    <a:pt x="46885" y="34077"/>
                  </a:lnTo>
                  <a:lnTo>
                    <a:pt x="48502" y="24251"/>
                  </a:lnTo>
                  <a:lnTo>
                    <a:pt x="46885" y="12780"/>
                  </a:lnTo>
                  <a:lnTo>
                    <a:pt x="38936" y="4919"/>
                  </a:lnTo>
                  <a:lnTo>
                    <a:pt x="29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18008" y="2123100"/>
              <a:ext cx="48895" cy="46990"/>
            </a:xfrm>
            <a:custGeom>
              <a:avLst/>
              <a:gdLst/>
              <a:ahLst/>
              <a:cxnLst/>
              <a:rect l="l" t="t" r="r" b="b"/>
              <a:pathLst>
                <a:path w="48895" h="46989">
                  <a:moveTo>
                    <a:pt x="0" y="24251"/>
                  </a:moveTo>
                  <a:lnTo>
                    <a:pt x="1616" y="12780"/>
                  </a:lnTo>
                  <a:lnTo>
                    <a:pt x="9565" y="4919"/>
                  </a:lnTo>
                  <a:lnTo>
                    <a:pt x="19535" y="0"/>
                  </a:lnTo>
                  <a:lnTo>
                    <a:pt x="29101" y="0"/>
                  </a:lnTo>
                  <a:lnTo>
                    <a:pt x="38936" y="4919"/>
                  </a:lnTo>
                  <a:lnTo>
                    <a:pt x="46885" y="12780"/>
                  </a:lnTo>
                  <a:lnTo>
                    <a:pt x="48502" y="24251"/>
                  </a:lnTo>
                  <a:lnTo>
                    <a:pt x="46885" y="34077"/>
                  </a:lnTo>
                  <a:lnTo>
                    <a:pt x="38936" y="41938"/>
                  </a:lnTo>
                  <a:lnTo>
                    <a:pt x="29101" y="46858"/>
                  </a:lnTo>
                  <a:lnTo>
                    <a:pt x="19535" y="46858"/>
                  </a:lnTo>
                  <a:lnTo>
                    <a:pt x="9565" y="41938"/>
                  </a:lnTo>
                  <a:lnTo>
                    <a:pt x="1616" y="34077"/>
                  </a:lnTo>
                  <a:lnTo>
                    <a:pt x="0" y="24251"/>
                  </a:lnTo>
                  <a:close/>
                </a:path>
              </a:pathLst>
            </a:custGeom>
            <a:ln w="3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264439" y="2333558"/>
            <a:ext cx="464820" cy="51117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050" spc="5" dirty="0">
                <a:latin typeface="Arial MT"/>
                <a:cs typeface="Arial MT"/>
              </a:rPr>
              <a:t>4</a:t>
            </a:r>
            <a:endParaRPr sz="105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1050" spc="5" dirty="0">
                <a:latin typeface="Arial MT"/>
                <a:cs typeface="Arial MT"/>
              </a:rPr>
              <a:t>6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92374" y="2162057"/>
            <a:ext cx="10096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Arial MT"/>
                <a:cs typeface="Arial MT"/>
              </a:rPr>
              <a:t>5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325532" y="1905861"/>
            <a:ext cx="3143885" cy="3663315"/>
            <a:chOff x="3325532" y="1905861"/>
            <a:chExt cx="3143885" cy="3663315"/>
          </a:xfrm>
        </p:grpSpPr>
        <p:sp>
          <p:nvSpPr>
            <p:cNvPr id="43" name="object 43"/>
            <p:cNvSpPr/>
            <p:nvPr/>
          </p:nvSpPr>
          <p:spPr>
            <a:xfrm>
              <a:off x="5375625" y="1907513"/>
              <a:ext cx="1092200" cy="735965"/>
            </a:xfrm>
            <a:custGeom>
              <a:avLst/>
              <a:gdLst/>
              <a:ahLst/>
              <a:cxnLst/>
              <a:rect l="l" t="t" r="r" b="b"/>
              <a:pathLst>
                <a:path w="1092200" h="735964">
                  <a:moveTo>
                    <a:pt x="1092103" y="111724"/>
                  </a:moveTo>
                  <a:lnTo>
                    <a:pt x="1061385" y="179878"/>
                  </a:lnTo>
                  <a:lnTo>
                    <a:pt x="1027299" y="248020"/>
                  </a:lnTo>
                  <a:lnTo>
                    <a:pt x="987016" y="310934"/>
                  </a:lnTo>
                  <a:lnTo>
                    <a:pt x="943364" y="372524"/>
                  </a:lnTo>
                  <a:lnTo>
                    <a:pt x="893110" y="429209"/>
                  </a:lnTo>
                  <a:lnTo>
                    <a:pt x="839623" y="482617"/>
                  </a:lnTo>
                  <a:lnTo>
                    <a:pt x="783172" y="531441"/>
                  </a:lnTo>
                  <a:lnTo>
                    <a:pt x="721736" y="576654"/>
                  </a:lnTo>
                  <a:lnTo>
                    <a:pt x="658549" y="615638"/>
                  </a:lnTo>
                  <a:lnTo>
                    <a:pt x="590512" y="651347"/>
                  </a:lnTo>
                  <a:lnTo>
                    <a:pt x="521127" y="680518"/>
                  </a:lnTo>
                  <a:lnTo>
                    <a:pt x="449721" y="704755"/>
                  </a:lnTo>
                  <a:lnTo>
                    <a:pt x="376968" y="722456"/>
                  </a:lnTo>
                  <a:lnTo>
                    <a:pt x="302733" y="735557"/>
                  </a:lnTo>
                </a:path>
                <a:path w="1092200" h="735964">
                  <a:moveTo>
                    <a:pt x="0" y="492444"/>
                  </a:moveTo>
                  <a:lnTo>
                    <a:pt x="302733" y="735557"/>
                  </a:lnTo>
                </a:path>
                <a:path w="1092200" h="735964">
                  <a:moveTo>
                    <a:pt x="302733" y="0"/>
                  </a:moveTo>
                  <a:lnTo>
                    <a:pt x="268647" y="50454"/>
                  </a:lnTo>
                  <a:lnTo>
                    <a:pt x="241162" y="103863"/>
                  </a:lnTo>
                  <a:lnTo>
                    <a:pt x="216777" y="158902"/>
                  </a:lnTo>
                  <a:lnTo>
                    <a:pt x="198858" y="217231"/>
                  </a:lnTo>
                  <a:lnTo>
                    <a:pt x="187675" y="277177"/>
                  </a:lnTo>
                  <a:lnTo>
                    <a:pt x="181343" y="337137"/>
                  </a:lnTo>
                  <a:lnTo>
                    <a:pt x="181343" y="398407"/>
                  </a:lnTo>
                  <a:lnTo>
                    <a:pt x="187675" y="458366"/>
                  </a:lnTo>
                  <a:lnTo>
                    <a:pt x="198858" y="516695"/>
                  </a:lnTo>
                  <a:lnTo>
                    <a:pt x="216777" y="575010"/>
                  </a:lnTo>
                  <a:lnTo>
                    <a:pt x="241162" y="631694"/>
                  </a:lnTo>
                  <a:lnTo>
                    <a:pt x="268647" y="685103"/>
                  </a:lnTo>
                  <a:lnTo>
                    <a:pt x="302733" y="735557"/>
                  </a:lnTo>
                </a:path>
                <a:path w="1092200" h="735964">
                  <a:moveTo>
                    <a:pt x="1092103" y="118274"/>
                  </a:moveTo>
                  <a:lnTo>
                    <a:pt x="666498" y="239838"/>
                  </a:lnTo>
                </a:path>
              </a:pathLst>
            </a:custGeom>
            <a:ln w="3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27495" y="4055348"/>
              <a:ext cx="58419" cy="56515"/>
            </a:xfrm>
            <a:custGeom>
              <a:avLst/>
              <a:gdLst/>
              <a:ahLst/>
              <a:cxnLst/>
              <a:rect l="l" t="t" r="r" b="b"/>
              <a:pathLst>
                <a:path w="58420" h="56514">
                  <a:moveTo>
                    <a:pt x="35016" y="0"/>
                  </a:moveTo>
                  <a:lnTo>
                    <a:pt x="23210" y="0"/>
                  </a:lnTo>
                  <a:lnTo>
                    <a:pt x="11805" y="5910"/>
                  </a:lnTo>
                  <a:lnTo>
                    <a:pt x="1973" y="15334"/>
                  </a:lnTo>
                  <a:lnTo>
                    <a:pt x="0" y="29071"/>
                  </a:lnTo>
                  <a:lnTo>
                    <a:pt x="1973" y="40412"/>
                  </a:lnTo>
                  <a:lnTo>
                    <a:pt x="11805" y="50156"/>
                  </a:lnTo>
                  <a:lnTo>
                    <a:pt x="23210" y="56066"/>
                  </a:lnTo>
                  <a:lnTo>
                    <a:pt x="35016" y="56066"/>
                  </a:lnTo>
                  <a:lnTo>
                    <a:pt x="46421" y="50156"/>
                  </a:lnTo>
                  <a:lnTo>
                    <a:pt x="56254" y="40412"/>
                  </a:lnTo>
                  <a:lnTo>
                    <a:pt x="58227" y="29071"/>
                  </a:lnTo>
                  <a:lnTo>
                    <a:pt x="56254" y="15334"/>
                  </a:lnTo>
                  <a:lnTo>
                    <a:pt x="46421" y="5910"/>
                  </a:lnTo>
                  <a:lnTo>
                    <a:pt x="350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27495" y="4055348"/>
              <a:ext cx="58419" cy="56515"/>
            </a:xfrm>
            <a:custGeom>
              <a:avLst/>
              <a:gdLst/>
              <a:ahLst/>
              <a:cxnLst/>
              <a:rect l="l" t="t" r="r" b="b"/>
              <a:pathLst>
                <a:path w="58420" h="56514">
                  <a:moveTo>
                    <a:pt x="0" y="29071"/>
                  </a:moveTo>
                  <a:lnTo>
                    <a:pt x="1973" y="15334"/>
                  </a:lnTo>
                  <a:lnTo>
                    <a:pt x="11805" y="5910"/>
                  </a:lnTo>
                  <a:lnTo>
                    <a:pt x="23210" y="0"/>
                  </a:lnTo>
                  <a:lnTo>
                    <a:pt x="35016" y="0"/>
                  </a:lnTo>
                  <a:lnTo>
                    <a:pt x="46421" y="5910"/>
                  </a:lnTo>
                  <a:lnTo>
                    <a:pt x="56254" y="15334"/>
                  </a:lnTo>
                  <a:lnTo>
                    <a:pt x="58227" y="29071"/>
                  </a:lnTo>
                  <a:lnTo>
                    <a:pt x="56254" y="40412"/>
                  </a:lnTo>
                  <a:lnTo>
                    <a:pt x="46421" y="50156"/>
                  </a:lnTo>
                  <a:lnTo>
                    <a:pt x="35016" y="56066"/>
                  </a:lnTo>
                  <a:lnTo>
                    <a:pt x="23210" y="56066"/>
                  </a:lnTo>
                  <a:lnTo>
                    <a:pt x="11805" y="50156"/>
                  </a:lnTo>
                  <a:lnTo>
                    <a:pt x="1973" y="40412"/>
                  </a:lnTo>
                  <a:lnTo>
                    <a:pt x="0" y="29071"/>
                  </a:lnTo>
                  <a:close/>
                </a:path>
              </a:pathLst>
            </a:custGeom>
            <a:ln w="3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27495" y="4634382"/>
              <a:ext cx="58419" cy="56515"/>
            </a:xfrm>
            <a:custGeom>
              <a:avLst/>
              <a:gdLst/>
              <a:ahLst/>
              <a:cxnLst/>
              <a:rect l="l" t="t" r="r" b="b"/>
              <a:pathLst>
                <a:path w="58420" h="56514">
                  <a:moveTo>
                    <a:pt x="35016" y="0"/>
                  </a:moveTo>
                  <a:lnTo>
                    <a:pt x="23210" y="0"/>
                  </a:lnTo>
                  <a:lnTo>
                    <a:pt x="11805" y="5862"/>
                  </a:lnTo>
                  <a:lnTo>
                    <a:pt x="1973" y="15653"/>
                  </a:lnTo>
                  <a:lnTo>
                    <a:pt x="0" y="28959"/>
                  </a:lnTo>
                  <a:lnTo>
                    <a:pt x="1973" y="40700"/>
                  </a:lnTo>
                  <a:lnTo>
                    <a:pt x="11805" y="50108"/>
                  </a:lnTo>
                  <a:lnTo>
                    <a:pt x="23210" y="55970"/>
                  </a:lnTo>
                  <a:lnTo>
                    <a:pt x="35016" y="55970"/>
                  </a:lnTo>
                  <a:lnTo>
                    <a:pt x="46421" y="50108"/>
                  </a:lnTo>
                  <a:lnTo>
                    <a:pt x="56254" y="40700"/>
                  </a:lnTo>
                  <a:lnTo>
                    <a:pt x="58227" y="28959"/>
                  </a:lnTo>
                  <a:lnTo>
                    <a:pt x="56254" y="15653"/>
                  </a:lnTo>
                  <a:lnTo>
                    <a:pt x="46421" y="5862"/>
                  </a:lnTo>
                  <a:lnTo>
                    <a:pt x="350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27495" y="4634382"/>
              <a:ext cx="58419" cy="56515"/>
            </a:xfrm>
            <a:custGeom>
              <a:avLst/>
              <a:gdLst/>
              <a:ahLst/>
              <a:cxnLst/>
              <a:rect l="l" t="t" r="r" b="b"/>
              <a:pathLst>
                <a:path w="58420" h="56514">
                  <a:moveTo>
                    <a:pt x="0" y="28959"/>
                  </a:moveTo>
                  <a:lnTo>
                    <a:pt x="1973" y="15653"/>
                  </a:lnTo>
                  <a:lnTo>
                    <a:pt x="11805" y="5862"/>
                  </a:lnTo>
                  <a:lnTo>
                    <a:pt x="23210" y="0"/>
                  </a:lnTo>
                  <a:lnTo>
                    <a:pt x="35016" y="0"/>
                  </a:lnTo>
                  <a:lnTo>
                    <a:pt x="46421" y="5862"/>
                  </a:lnTo>
                  <a:lnTo>
                    <a:pt x="56254" y="15653"/>
                  </a:lnTo>
                  <a:lnTo>
                    <a:pt x="58227" y="28959"/>
                  </a:lnTo>
                  <a:lnTo>
                    <a:pt x="56254" y="40700"/>
                  </a:lnTo>
                  <a:lnTo>
                    <a:pt x="46421" y="50108"/>
                  </a:lnTo>
                  <a:lnTo>
                    <a:pt x="35016" y="55970"/>
                  </a:lnTo>
                  <a:lnTo>
                    <a:pt x="23210" y="55970"/>
                  </a:lnTo>
                  <a:lnTo>
                    <a:pt x="11805" y="50108"/>
                  </a:lnTo>
                  <a:lnTo>
                    <a:pt x="1973" y="40700"/>
                  </a:lnTo>
                  <a:lnTo>
                    <a:pt x="0" y="28959"/>
                  </a:lnTo>
                  <a:close/>
                </a:path>
              </a:pathLst>
            </a:custGeom>
            <a:ln w="3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77290" y="4055348"/>
              <a:ext cx="58419" cy="56515"/>
            </a:xfrm>
            <a:custGeom>
              <a:avLst/>
              <a:gdLst/>
              <a:ahLst/>
              <a:cxnLst/>
              <a:rect l="l" t="t" r="r" b="b"/>
              <a:pathLst>
                <a:path w="58420" h="56514">
                  <a:moveTo>
                    <a:pt x="34968" y="0"/>
                  </a:moveTo>
                  <a:lnTo>
                    <a:pt x="23098" y="0"/>
                  </a:lnTo>
                  <a:lnTo>
                    <a:pt x="11709" y="5910"/>
                  </a:lnTo>
                  <a:lnTo>
                    <a:pt x="1924" y="15334"/>
                  </a:lnTo>
                  <a:lnTo>
                    <a:pt x="0" y="29071"/>
                  </a:lnTo>
                  <a:lnTo>
                    <a:pt x="1924" y="40412"/>
                  </a:lnTo>
                  <a:lnTo>
                    <a:pt x="11709" y="50156"/>
                  </a:lnTo>
                  <a:lnTo>
                    <a:pt x="23098" y="56066"/>
                  </a:lnTo>
                  <a:lnTo>
                    <a:pt x="34968" y="56066"/>
                  </a:lnTo>
                  <a:lnTo>
                    <a:pt x="46357" y="50156"/>
                  </a:lnTo>
                  <a:lnTo>
                    <a:pt x="56142" y="40412"/>
                  </a:lnTo>
                  <a:lnTo>
                    <a:pt x="58227" y="29071"/>
                  </a:lnTo>
                  <a:lnTo>
                    <a:pt x="56142" y="15334"/>
                  </a:lnTo>
                  <a:lnTo>
                    <a:pt x="46357" y="5910"/>
                  </a:lnTo>
                  <a:lnTo>
                    <a:pt x="34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77290" y="4055348"/>
              <a:ext cx="58419" cy="56515"/>
            </a:xfrm>
            <a:custGeom>
              <a:avLst/>
              <a:gdLst/>
              <a:ahLst/>
              <a:cxnLst/>
              <a:rect l="l" t="t" r="r" b="b"/>
              <a:pathLst>
                <a:path w="58420" h="56514">
                  <a:moveTo>
                    <a:pt x="0" y="29071"/>
                  </a:moveTo>
                  <a:lnTo>
                    <a:pt x="1924" y="15334"/>
                  </a:lnTo>
                  <a:lnTo>
                    <a:pt x="11709" y="5910"/>
                  </a:lnTo>
                  <a:lnTo>
                    <a:pt x="23098" y="0"/>
                  </a:lnTo>
                  <a:lnTo>
                    <a:pt x="34968" y="0"/>
                  </a:lnTo>
                  <a:lnTo>
                    <a:pt x="46357" y="5910"/>
                  </a:lnTo>
                  <a:lnTo>
                    <a:pt x="56142" y="15334"/>
                  </a:lnTo>
                  <a:lnTo>
                    <a:pt x="58227" y="29071"/>
                  </a:lnTo>
                  <a:lnTo>
                    <a:pt x="56142" y="40412"/>
                  </a:lnTo>
                  <a:lnTo>
                    <a:pt x="46357" y="50156"/>
                  </a:lnTo>
                  <a:lnTo>
                    <a:pt x="34968" y="56066"/>
                  </a:lnTo>
                  <a:lnTo>
                    <a:pt x="23098" y="56066"/>
                  </a:lnTo>
                  <a:lnTo>
                    <a:pt x="11709" y="50156"/>
                  </a:lnTo>
                  <a:lnTo>
                    <a:pt x="1924" y="40412"/>
                  </a:lnTo>
                  <a:lnTo>
                    <a:pt x="0" y="29071"/>
                  </a:lnTo>
                  <a:close/>
                </a:path>
              </a:pathLst>
            </a:custGeom>
            <a:ln w="3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07400" y="5503060"/>
              <a:ext cx="58419" cy="56515"/>
            </a:xfrm>
            <a:custGeom>
              <a:avLst/>
              <a:gdLst/>
              <a:ahLst/>
              <a:cxnLst/>
              <a:rect l="l" t="t" r="r" b="b"/>
              <a:pathLst>
                <a:path w="58420" h="56514">
                  <a:moveTo>
                    <a:pt x="35016" y="0"/>
                  </a:moveTo>
                  <a:lnTo>
                    <a:pt x="23210" y="0"/>
                  </a:lnTo>
                  <a:lnTo>
                    <a:pt x="11805" y="5862"/>
                  </a:lnTo>
                  <a:lnTo>
                    <a:pt x="1956" y="15653"/>
                  </a:lnTo>
                  <a:lnTo>
                    <a:pt x="0" y="28959"/>
                  </a:lnTo>
                  <a:lnTo>
                    <a:pt x="1956" y="40700"/>
                  </a:lnTo>
                  <a:lnTo>
                    <a:pt x="11805" y="50108"/>
                  </a:lnTo>
                  <a:lnTo>
                    <a:pt x="23210" y="55970"/>
                  </a:lnTo>
                  <a:lnTo>
                    <a:pt x="35016" y="55970"/>
                  </a:lnTo>
                  <a:lnTo>
                    <a:pt x="46421" y="50108"/>
                  </a:lnTo>
                  <a:lnTo>
                    <a:pt x="56254" y="40700"/>
                  </a:lnTo>
                  <a:lnTo>
                    <a:pt x="58227" y="28959"/>
                  </a:lnTo>
                  <a:lnTo>
                    <a:pt x="56254" y="15653"/>
                  </a:lnTo>
                  <a:lnTo>
                    <a:pt x="46421" y="5862"/>
                  </a:lnTo>
                  <a:lnTo>
                    <a:pt x="350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07400" y="5503060"/>
              <a:ext cx="58419" cy="56515"/>
            </a:xfrm>
            <a:custGeom>
              <a:avLst/>
              <a:gdLst/>
              <a:ahLst/>
              <a:cxnLst/>
              <a:rect l="l" t="t" r="r" b="b"/>
              <a:pathLst>
                <a:path w="58420" h="56514">
                  <a:moveTo>
                    <a:pt x="0" y="28959"/>
                  </a:moveTo>
                  <a:lnTo>
                    <a:pt x="1956" y="15653"/>
                  </a:lnTo>
                  <a:lnTo>
                    <a:pt x="11805" y="5862"/>
                  </a:lnTo>
                  <a:lnTo>
                    <a:pt x="23210" y="0"/>
                  </a:lnTo>
                  <a:lnTo>
                    <a:pt x="35016" y="0"/>
                  </a:lnTo>
                  <a:lnTo>
                    <a:pt x="46421" y="5862"/>
                  </a:lnTo>
                  <a:lnTo>
                    <a:pt x="56254" y="15653"/>
                  </a:lnTo>
                  <a:lnTo>
                    <a:pt x="58227" y="28959"/>
                  </a:lnTo>
                  <a:lnTo>
                    <a:pt x="56254" y="40700"/>
                  </a:lnTo>
                  <a:lnTo>
                    <a:pt x="46421" y="50108"/>
                  </a:lnTo>
                  <a:lnTo>
                    <a:pt x="35016" y="55970"/>
                  </a:lnTo>
                  <a:lnTo>
                    <a:pt x="23210" y="55970"/>
                  </a:lnTo>
                  <a:lnTo>
                    <a:pt x="11805" y="50108"/>
                  </a:lnTo>
                  <a:lnTo>
                    <a:pt x="1956" y="40700"/>
                  </a:lnTo>
                  <a:lnTo>
                    <a:pt x="0" y="28959"/>
                  </a:lnTo>
                  <a:close/>
                </a:path>
              </a:pathLst>
            </a:custGeom>
            <a:ln w="3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22459" y="4779228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34648" y="0"/>
                  </a:moveTo>
                  <a:lnTo>
                    <a:pt x="23098" y="0"/>
                  </a:lnTo>
                  <a:lnTo>
                    <a:pt x="11388" y="5862"/>
                  </a:lnTo>
                  <a:lnTo>
                    <a:pt x="1924" y="15254"/>
                  </a:lnTo>
                  <a:lnTo>
                    <a:pt x="0" y="28959"/>
                  </a:lnTo>
                  <a:lnTo>
                    <a:pt x="1924" y="40316"/>
                  </a:lnTo>
                  <a:lnTo>
                    <a:pt x="11388" y="50108"/>
                  </a:lnTo>
                  <a:lnTo>
                    <a:pt x="23098" y="55970"/>
                  </a:lnTo>
                  <a:lnTo>
                    <a:pt x="34648" y="55970"/>
                  </a:lnTo>
                  <a:lnTo>
                    <a:pt x="46357" y="50108"/>
                  </a:lnTo>
                  <a:lnTo>
                    <a:pt x="55821" y="40316"/>
                  </a:lnTo>
                  <a:lnTo>
                    <a:pt x="57746" y="28959"/>
                  </a:lnTo>
                  <a:lnTo>
                    <a:pt x="55821" y="15254"/>
                  </a:lnTo>
                  <a:lnTo>
                    <a:pt x="46357" y="5862"/>
                  </a:lnTo>
                  <a:lnTo>
                    <a:pt x="34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22459" y="4779228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0" y="28959"/>
                  </a:moveTo>
                  <a:lnTo>
                    <a:pt x="1924" y="15254"/>
                  </a:lnTo>
                  <a:lnTo>
                    <a:pt x="11388" y="5862"/>
                  </a:lnTo>
                  <a:lnTo>
                    <a:pt x="23098" y="0"/>
                  </a:lnTo>
                  <a:lnTo>
                    <a:pt x="34648" y="0"/>
                  </a:lnTo>
                  <a:lnTo>
                    <a:pt x="46357" y="5862"/>
                  </a:lnTo>
                  <a:lnTo>
                    <a:pt x="55821" y="15254"/>
                  </a:lnTo>
                  <a:lnTo>
                    <a:pt x="57746" y="28959"/>
                  </a:lnTo>
                  <a:lnTo>
                    <a:pt x="55821" y="40316"/>
                  </a:lnTo>
                  <a:lnTo>
                    <a:pt x="46357" y="50108"/>
                  </a:lnTo>
                  <a:lnTo>
                    <a:pt x="34648" y="55970"/>
                  </a:lnTo>
                  <a:lnTo>
                    <a:pt x="23098" y="55970"/>
                  </a:lnTo>
                  <a:lnTo>
                    <a:pt x="11388" y="50108"/>
                  </a:lnTo>
                  <a:lnTo>
                    <a:pt x="1924" y="40316"/>
                  </a:lnTo>
                  <a:lnTo>
                    <a:pt x="0" y="28959"/>
                  </a:lnTo>
                  <a:close/>
                </a:path>
              </a:pathLst>
            </a:custGeom>
            <a:ln w="3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47501" y="4344690"/>
              <a:ext cx="58419" cy="56515"/>
            </a:xfrm>
            <a:custGeom>
              <a:avLst/>
              <a:gdLst/>
              <a:ahLst/>
              <a:cxnLst/>
              <a:rect l="l" t="t" r="r" b="b"/>
              <a:pathLst>
                <a:path w="58420" h="56514">
                  <a:moveTo>
                    <a:pt x="34648" y="0"/>
                  </a:moveTo>
                  <a:lnTo>
                    <a:pt x="22777" y="0"/>
                  </a:lnTo>
                  <a:lnTo>
                    <a:pt x="11388" y="5862"/>
                  </a:lnTo>
                  <a:lnTo>
                    <a:pt x="1604" y="15653"/>
                  </a:lnTo>
                  <a:lnTo>
                    <a:pt x="0" y="28959"/>
                  </a:lnTo>
                  <a:lnTo>
                    <a:pt x="1604" y="40716"/>
                  </a:lnTo>
                  <a:lnTo>
                    <a:pt x="11388" y="50491"/>
                  </a:lnTo>
                  <a:lnTo>
                    <a:pt x="22777" y="55970"/>
                  </a:lnTo>
                  <a:lnTo>
                    <a:pt x="34648" y="55970"/>
                  </a:lnTo>
                  <a:lnTo>
                    <a:pt x="46036" y="50491"/>
                  </a:lnTo>
                  <a:lnTo>
                    <a:pt x="55821" y="40716"/>
                  </a:lnTo>
                  <a:lnTo>
                    <a:pt x="57907" y="28959"/>
                  </a:lnTo>
                  <a:lnTo>
                    <a:pt x="55821" y="15653"/>
                  </a:lnTo>
                  <a:lnTo>
                    <a:pt x="46036" y="5862"/>
                  </a:lnTo>
                  <a:lnTo>
                    <a:pt x="34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56609" y="4084420"/>
              <a:ext cx="2348865" cy="1482725"/>
            </a:xfrm>
            <a:custGeom>
              <a:avLst/>
              <a:gdLst/>
              <a:ahLst/>
              <a:cxnLst/>
              <a:rect l="l" t="t" r="r" b="b"/>
              <a:pathLst>
                <a:path w="2348865" h="1482725">
                  <a:moveTo>
                    <a:pt x="2290892" y="289229"/>
                  </a:moveTo>
                  <a:lnTo>
                    <a:pt x="2292496" y="275923"/>
                  </a:lnTo>
                  <a:lnTo>
                    <a:pt x="2302281" y="266131"/>
                  </a:lnTo>
                  <a:lnTo>
                    <a:pt x="2313670" y="260269"/>
                  </a:lnTo>
                  <a:lnTo>
                    <a:pt x="2325540" y="260269"/>
                  </a:lnTo>
                  <a:lnTo>
                    <a:pt x="2336929" y="266131"/>
                  </a:lnTo>
                  <a:lnTo>
                    <a:pt x="2346713" y="275923"/>
                  </a:lnTo>
                  <a:lnTo>
                    <a:pt x="2348799" y="289229"/>
                  </a:lnTo>
                  <a:lnTo>
                    <a:pt x="2346713" y="300985"/>
                  </a:lnTo>
                  <a:lnTo>
                    <a:pt x="2336929" y="310761"/>
                  </a:lnTo>
                  <a:lnTo>
                    <a:pt x="2325540" y="316240"/>
                  </a:lnTo>
                  <a:lnTo>
                    <a:pt x="2313670" y="316240"/>
                  </a:lnTo>
                  <a:lnTo>
                    <a:pt x="2302281" y="310761"/>
                  </a:lnTo>
                  <a:lnTo>
                    <a:pt x="2292496" y="300985"/>
                  </a:lnTo>
                  <a:lnTo>
                    <a:pt x="2290892" y="289229"/>
                  </a:lnTo>
                  <a:close/>
                </a:path>
                <a:path w="2348865" h="1482725">
                  <a:moveTo>
                    <a:pt x="0" y="0"/>
                  </a:moveTo>
                  <a:lnTo>
                    <a:pt x="1449715" y="0"/>
                  </a:lnTo>
                </a:path>
                <a:path w="2348865" h="1482725">
                  <a:moveTo>
                    <a:pt x="2319605" y="289229"/>
                  </a:moveTo>
                  <a:lnTo>
                    <a:pt x="1594883" y="723768"/>
                  </a:lnTo>
                </a:path>
                <a:path w="2348865" h="1482725">
                  <a:moveTo>
                    <a:pt x="0" y="578921"/>
                  </a:moveTo>
                  <a:lnTo>
                    <a:pt x="579905" y="1447600"/>
                  </a:lnTo>
                </a:path>
                <a:path w="2348865" h="1482725">
                  <a:moveTo>
                    <a:pt x="1449715" y="0"/>
                  </a:moveTo>
                  <a:lnTo>
                    <a:pt x="1356839" y="38336"/>
                  </a:lnTo>
                  <a:lnTo>
                    <a:pt x="1267989" y="86894"/>
                  </a:lnTo>
                  <a:lnTo>
                    <a:pt x="1181048" y="138968"/>
                  </a:lnTo>
                  <a:lnTo>
                    <a:pt x="1100010" y="198804"/>
                  </a:lnTo>
                  <a:lnTo>
                    <a:pt x="1022501" y="264183"/>
                  </a:lnTo>
                  <a:lnTo>
                    <a:pt x="950895" y="333858"/>
                  </a:lnTo>
                  <a:lnTo>
                    <a:pt x="883235" y="409029"/>
                  </a:lnTo>
                  <a:lnTo>
                    <a:pt x="821462" y="490062"/>
                  </a:lnTo>
                  <a:lnTo>
                    <a:pt x="767566" y="575008"/>
                  </a:lnTo>
                  <a:lnTo>
                    <a:pt x="719171" y="663868"/>
                  </a:lnTo>
                  <a:lnTo>
                    <a:pt x="676679" y="754692"/>
                  </a:lnTo>
                  <a:lnTo>
                    <a:pt x="641662" y="849047"/>
                  </a:lnTo>
                  <a:lnTo>
                    <a:pt x="612949" y="945733"/>
                  </a:lnTo>
                  <a:lnTo>
                    <a:pt x="591711" y="1044001"/>
                  </a:lnTo>
                  <a:lnTo>
                    <a:pt x="577932" y="1144601"/>
                  </a:lnTo>
                  <a:lnTo>
                    <a:pt x="570072" y="1244818"/>
                  </a:lnTo>
                  <a:lnTo>
                    <a:pt x="572029" y="1347383"/>
                  </a:lnTo>
                  <a:lnTo>
                    <a:pt x="579905" y="1447600"/>
                  </a:lnTo>
                </a:path>
                <a:path w="2348865" h="1482725">
                  <a:moveTo>
                    <a:pt x="2319605" y="289229"/>
                  </a:moveTo>
                  <a:lnTo>
                    <a:pt x="2298431" y="387880"/>
                  </a:lnTo>
                  <a:lnTo>
                    <a:pt x="2271162" y="486148"/>
                  </a:lnTo>
                  <a:lnTo>
                    <a:pt x="2236674" y="580886"/>
                  </a:lnTo>
                  <a:lnTo>
                    <a:pt x="2196091" y="673659"/>
                  </a:lnTo>
                  <a:lnTo>
                    <a:pt x="2147648" y="764084"/>
                  </a:lnTo>
                  <a:lnTo>
                    <a:pt x="2093430" y="849047"/>
                  </a:lnTo>
                  <a:lnTo>
                    <a:pt x="2033598" y="932028"/>
                  </a:lnTo>
                  <a:lnTo>
                    <a:pt x="1967831" y="1009547"/>
                  </a:lnTo>
                  <a:lnTo>
                    <a:pt x="1896289" y="1082752"/>
                  </a:lnTo>
                  <a:lnTo>
                    <a:pt x="1821218" y="1150479"/>
                  </a:lnTo>
                  <a:lnTo>
                    <a:pt x="1741656" y="1211929"/>
                  </a:lnTo>
                  <a:lnTo>
                    <a:pt x="1656640" y="1267915"/>
                  </a:lnTo>
                  <a:lnTo>
                    <a:pt x="1567775" y="1318423"/>
                  </a:lnTo>
                  <a:lnTo>
                    <a:pt x="1476823" y="1362653"/>
                  </a:lnTo>
                  <a:lnTo>
                    <a:pt x="1382023" y="1399456"/>
                  </a:lnTo>
                  <a:lnTo>
                    <a:pt x="1283725" y="1430380"/>
                  </a:lnTo>
                  <a:lnTo>
                    <a:pt x="1184978" y="1453478"/>
                  </a:lnTo>
                  <a:lnTo>
                    <a:pt x="1084274" y="1470697"/>
                  </a:lnTo>
                  <a:lnTo>
                    <a:pt x="983939" y="1480489"/>
                  </a:lnTo>
                  <a:lnTo>
                    <a:pt x="881647" y="1482437"/>
                  </a:lnTo>
                  <a:lnTo>
                    <a:pt x="780944" y="1478524"/>
                  </a:lnTo>
                  <a:lnTo>
                    <a:pt x="680625" y="1466784"/>
                  </a:lnTo>
                  <a:lnTo>
                    <a:pt x="579905" y="1447600"/>
                  </a:lnTo>
                </a:path>
              </a:pathLst>
            </a:custGeom>
            <a:ln w="3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749191" y="3797441"/>
            <a:ext cx="1149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spc="5" dirty="0">
                <a:latin typeface="Arial"/>
                <a:cs typeface="Arial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73</a:t>
            </a:fld>
            <a:endParaRPr dirty="0"/>
          </a:p>
        </p:txBody>
      </p:sp>
      <p:sp>
        <p:nvSpPr>
          <p:cNvPr id="57" name="object 57"/>
          <p:cNvSpPr txBox="1"/>
          <p:nvPr/>
        </p:nvSpPr>
        <p:spPr>
          <a:xfrm>
            <a:off x="5764250" y="4249263"/>
            <a:ext cx="1149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spc="5" dirty="0">
                <a:latin typeface="Arial"/>
                <a:cs typeface="Arial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154280" y="4538572"/>
            <a:ext cx="1149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spc="5" dirty="0">
                <a:latin typeface="Arial"/>
                <a:cs typeface="Arial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65581" y="4828265"/>
            <a:ext cx="1149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spc="5" dirty="0">
                <a:latin typeface="Arial"/>
                <a:cs typeface="Arial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40086" y="5534867"/>
            <a:ext cx="3402329" cy="8185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91210" algn="ctr">
              <a:lnSpc>
                <a:spcPct val="100000"/>
              </a:lnSpc>
              <a:spcBef>
                <a:spcPts val="110"/>
              </a:spcBef>
            </a:pPr>
            <a:r>
              <a:rPr sz="1250" i="1" spc="5" dirty="0">
                <a:latin typeface="Arial"/>
                <a:cs typeface="Arial"/>
              </a:rPr>
              <a:t>6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700" spc="15" dirty="0">
                <a:latin typeface="Times New Roman"/>
                <a:cs typeface="Times New Roman"/>
              </a:rPr>
              <a:t>Bobot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=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Times New Roman"/>
                <a:cs typeface="Times New Roman"/>
              </a:rPr>
              <a:t>10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+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Times New Roman"/>
                <a:cs typeface="Times New Roman"/>
              </a:rPr>
              <a:t>25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+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15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+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20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+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35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Times New Roman"/>
                <a:cs typeface="Times New Roman"/>
              </a:rPr>
              <a:t>=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Times New Roman"/>
                <a:cs typeface="Times New Roman"/>
              </a:rPr>
              <a:t>105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99444" y="3830347"/>
            <a:ext cx="102870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37565" algn="l"/>
              </a:tabLst>
            </a:pPr>
            <a:r>
              <a:rPr sz="1250" i="1" spc="5" dirty="0">
                <a:latin typeface="Arial"/>
                <a:cs typeface="Arial"/>
              </a:rPr>
              <a:t>1	</a:t>
            </a:r>
            <a:r>
              <a:rPr sz="1250" i="1" dirty="0">
                <a:latin typeface="Arial"/>
                <a:cs typeface="Arial"/>
              </a:rPr>
              <a:t>10</a:t>
            </a:r>
            <a:endParaRPr sz="12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16554" y="4249263"/>
            <a:ext cx="2038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dirty="0">
                <a:latin typeface="Arial"/>
                <a:cs typeface="Arial"/>
              </a:rPr>
              <a:t>45</a:t>
            </a:r>
            <a:endParaRPr sz="12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99779" y="4988366"/>
            <a:ext cx="2038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dirty="0">
                <a:latin typeface="Arial"/>
                <a:cs typeface="Arial"/>
              </a:rPr>
              <a:t>20</a:t>
            </a:r>
            <a:endParaRPr sz="12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11004" y="5117942"/>
            <a:ext cx="2038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dirty="0">
                <a:latin typeface="Arial"/>
                <a:cs typeface="Arial"/>
              </a:rPr>
              <a:t>15</a:t>
            </a:r>
            <a:endParaRPr sz="12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11004" y="4376491"/>
            <a:ext cx="2038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dirty="0">
                <a:latin typeface="Arial"/>
                <a:cs typeface="Arial"/>
              </a:rPr>
              <a:t>35</a:t>
            </a:r>
            <a:endParaRPr sz="12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270021" y="4955493"/>
            <a:ext cx="2038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dirty="0">
                <a:latin typeface="Arial"/>
                <a:cs typeface="Arial"/>
              </a:rPr>
              <a:t>55</a:t>
            </a:r>
            <a:endParaRPr sz="12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834900" y="4666184"/>
            <a:ext cx="2038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i="1" dirty="0">
                <a:latin typeface="Arial"/>
                <a:cs typeface="Arial"/>
              </a:rPr>
              <a:t>25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260583"/>
              <a:ext cx="8502948" cy="7055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860894"/>
              <a:ext cx="7828794" cy="561600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0934" y="6505447"/>
            <a:ext cx="8741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(Sumber: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Ellis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Horrowitz</a:t>
            </a:r>
            <a:r>
              <a:rPr sz="18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Sartaj Sahni,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Fundamental</a:t>
            </a:r>
            <a:r>
              <a:rPr sz="18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Computer</a:t>
            </a:r>
            <a:r>
              <a:rPr sz="1800" i="1" spc="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Algorithms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Arial MT"/>
                <a:cs typeface="Arial MT"/>
              </a:rPr>
              <a:t>19</a:t>
            </a:r>
            <a:r>
              <a:rPr sz="1800" spc="-292" baseline="43981" dirty="0">
                <a:solidFill>
                  <a:srgbClr val="FFFFFF"/>
                </a:solidFill>
                <a:latin typeface="Arial MT"/>
                <a:cs typeface="Arial MT"/>
              </a:rPr>
              <a:t>71</a:t>
            </a:r>
            <a:r>
              <a:rPr sz="1800" spc="-195" dirty="0">
                <a:solidFill>
                  <a:srgbClr val="FFFFFF"/>
                </a:solidFill>
                <a:latin typeface="Arial MT"/>
                <a:cs typeface="Arial MT"/>
              </a:rPr>
              <a:t>78)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57580"/>
            <a:ext cx="6435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7. Lintasan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Terpendek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Shortest</a:t>
            </a:r>
            <a:r>
              <a:rPr sz="2800" b="1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Path)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75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353464"/>
            <a:ext cx="8063230" cy="52197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Beberapa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macam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persoalan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lintasan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terpendek:</a:t>
            </a:r>
            <a:endParaRPr sz="2800">
              <a:latin typeface="Arial MT"/>
              <a:cs typeface="Arial MT"/>
            </a:endParaRPr>
          </a:p>
          <a:p>
            <a:pPr marL="622300" marR="583565" indent="-610235">
              <a:lnSpc>
                <a:spcPts val="3020"/>
              </a:lnSpc>
              <a:spcBef>
                <a:spcPts val="720"/>
              </a:spcBef>
              <a:buClr>
                <a:srgbClr val="E2E2FF"/>
              </a:buClr>
              <a:buAutoNum type="alphaLcParenR"/>
              <a:tabLst>
                <a:tab pos="622300" algn="l"/>
                <a:tab pos="622935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Lintasan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terpendek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antara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dua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buah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simpul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tertentu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pair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shortest</a:t>
            </a: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path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endParaRPr sz="2800">
              <a:latin typeface="Arial MT"/>
              <a:cs typeface="Arial MT"/>
            </a:endParaRPr>
          </a:p>
          <a:p>
            <a:pPr marL="622300" marR="465455" indent="-610235">
              <a:lnSpc>
                <a:spcPts val="3020"/>
              </a:lnSpc>
              <a:spcBef>
                <a:spcPts val="680"/>
              </a:spcBef>
              <a:buClr>
                <a:srgbClr val="E2E2FF"/>
              </a:buClr>
              <a:buAutoNum type="alphaLcParenR"/>
              <a:tabLst>
                <a:tab pos="622300" algn="l"/>
                <a:tab pos="622935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Lintasan terpendek antara semua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pasangan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simpul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pairs</a:t>
            </a:r>
            <a:r>
              <a:rPr sz="2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shortest</a:t>
            </a:r>
            <a:r>
              <a:rPr sz="28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path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endParaRPr sz="2800">
              <a:latin typeface="Arial MT"/>
              <a:cs typeface="Arial MT"/>
            </a:endParaRPr>
          </a:p>
          <a:p>
            <a:pPr marL="622300" marR="5080" indent="-610235">
              <a:lnSpc>
                <a:spcPct val="90000"/>
              </a:lnSpc>
              <a:spcBef>
                <a:spcPts val="635"/>
              </a:spcBef>
              <a:buClr>
                <a:srgbClr val="E2E2FF"/>
              </a:buClr>
              <a:buAutoNum type="alphaLcParenR"/>
              <a:tabLst>
                <a:tab pos="622300" algn="l"/>
                <a:tab pos="622935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Lintasan terpendek dari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simpul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tertentu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semua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simpul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lain 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single-source</a:t>
            </a:r>
            <a:r>
              <a:rPr sz="28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shortest </a:t>
            </a:r>
            <a:r>
              <a:rPr sz="2800" i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path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endParaRPr sz="2800">
              <a:latin typeface="Arial MT"/>
              <a:cs typeface="Arial MT"/>
            </a:endParaRPr>
          </a:p>
          <a:p>
            <a:pPr marL="622300" marR="583565" indent="-610235">
              <a:lnSpc>
                <a:spcPct val="90000"/>
              </a:lnSpc>
              <a:spcBef>
                <a:spcPts val="670"/>
              </a:spcBef>
              <a:buClr>
                <a:srgbClr val="E2E2FF"/>
              </a:buClr>
              <a:buAutoNum type="alphaLcParenR"/>
              <a:tabLst>
                <a:tab pos="622300" algn="l"/>
                <a:tab pos="622935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Lintasan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terpendek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antara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dua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buah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simpul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melalui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beberapa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simpul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tertentu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intermediate</a:t>
            </a:r>
            <a:r>
              <a:rPr sz="2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shortest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path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endParaRPr sz="2800">
              <a:latin typeface="Arial MT"/>
              <a:cs typeface="Arial MT"/>
            </a:endParaRPr>
          </a:p>
          <a:p>
            <a:pPr marL="127000">
              <a:lnSpc>
                <a:spcPct val="100000"/>
              </a:lnSpc>
              <a:spcBef>
                <a:spcPts val="1864"/>
              </a:spcBef>
              <a:tabLst>
                <a:tab pos="511175" algn="l"/>
              </a:tabLst>
            </a:pPr>
            <a:r>
              <a:rPr sz="2000" dirty="0">
                <a:solidFill>
                  <a:srgbClr val="FFFF00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2000" spc="-40" dirty="0">
                <a:solidFill>
                  <a:srgbClr val="FFFF00"/>
                </a:solidFill>
                <a:latin typeface="Arial MT"/>
                <a:cs typeface="Arial MT"/>
              </a:rPr>
              <a:t>Yang</a:t>
            </a:r>
            <a:r>
              <a:rPr sz="20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akan</a:t>
            </a:r>
            <a:r>
              <a:rPr sz="20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dibahas</a:t>
            </a:r>
            <a:r>
              <a:rPr sz="20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adalah</a:t>
            </a:r>
            <a:r>
              <a:rPr sz="20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persoalan</a:t>
            </a:r>
            <a:r>
              <a:rPr sz="2000" spc="-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c)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73404"/>
            <a:ext cx="1725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Persoalan: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79144" y="1085468"/>
            <a:ext cx="760539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461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Diberikan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graf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berbobot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Tentukan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lintasan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terpendek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sebuah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simpul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asal</a:t>
            </a:r>
            <a:r>
              <a:rPr sz="28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simpul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lainnya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Asumsi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yang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kita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buat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bahwa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semua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sisi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berbobot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positif.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116" y="4215384"/>
            <a:ext cx="3601212" cy="20756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37505" y="4314190"/>
            <a:ext cx="243840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Berapa jarak terpendek </a:t>
            </a:r>
            <a:r>
              <a:rPr sz="1800" spc="-4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berikut </a:t>
            </a:r>
            <a:r>
              <a:rPr sz="1800" spc="-10" dirty="0">
                <a:solidFill>
                  <a:srgbClr val="FFFF00"/>
                </a:solidFill>
                <a:latin typeface="Arial MT"/>
                <a:cs typeface="Arial MT"/>
              </a:rPr>
              <a:t>lintasannya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dari: </a:t>
            </a:r>
            <a:r>
              <a:rPr sz="1800" spc="-4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a ke</a:t>
            </a: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b?</a:t>
            </a:r>
            <a:endParaRPr sz="1800">
              <a:latin typeface="Arial MT"/>
              <a:cs typeface="Arial MT"/>
            </a:endParaRPr>
          </a:p>
          <a:p>
            <a:pPr marL="139065" marR="1541780" algn="just">
              <a:lnSpc>
                <a:spcPct val="100000"/>
              </a:lnSpc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a ke c? </a:t>
            </a:r>
            <a:r>
              <a:rPr sz="1800" spc="-4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4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ke</a:t>
            </a:r>
            <a:r>
              <a:rPr sz="1800" spc="-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d? </a:t>
            </a:r>
            <a:r>
              <a:rPr sz="1800" spc="-4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4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ke</a:t>
            </a:r>
            <a:r>
              <a:rPr sz="1800" spc="-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e? </a:t>
            </a:r>
            <a:r>
              <a:rPr sz="1800" spc="-4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3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ke</a:t>
            </a:r>
            <a:r>
              <a:rPr sz="1800" spc="-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f?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76</a:t>
            </a:fld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24052"/>
            <a:ext cx="7929245" cy="42932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Penyelesaian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Algoritma</a:t>
            </a:r>
            <a:r>
              <a:rPr sz="2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Brute</a:t>
            </a:r>
            <a:r>
              <a:rPr sz="28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Force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Misalkan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ingin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menentukan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jarak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terpendek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dari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b</a:t>
            </a:r>
            <a:endParaRPr sz="2800">
              <a:latin typeface="Arial MT"/>
              <a:cs typeface="Arial MT"/>
            </a:endParaRPr>
          </a:p>
          <a:p>
            <a:pPr marL="355600" marR="1056640" indent="-343535">
              <a:lnSpc>
                <a:spcPct val="100000"/>
              </a:lnSpc>
              <a:spcBef>
                <a:spcPts val="67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Enumerasi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semua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lintasan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mungkin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dibentuk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b,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hitung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panjangnya</a:t>
            </a:r>
            <a:endParaRPr sz="2800">
              <a:latin typeface="Arial MT"/>
              <a:cs typeface="Arial MT"/>
            </a:endParaRPr>
          </a:p>
          <a:p>
            <a:pPr marL="355600" marR="203835" indent="-343535">
              <a:lnSpc>
                <a:spcPct val="100000"/>
              </a:lnSpc>
              <a:spcBef>
                <a:spcPts val="67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Lintasan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memiliki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panjang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terkecil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adalah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lintasan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terpendek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endParaRPr sz="2800">
              <a:latin typeface="Arial MT"/>
              <a:cs typeface="Arial MT"/>
            </a:endParaRPr>
          </a:p>
          <a:p>
            <a:pPr marL="355600" marR="401955" indent="-343535">
              <a:lnSpc>
                <a:spcPct val="100000"/>
              </a:lnSpc>
              <a:spcBef>
                <a:spcPts val="67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Ulangi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cara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yang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sama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jarak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terpendek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a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c,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dari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 ke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d,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dan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seterusnya.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77</a:t>
            </a:fld>
            <a:endParaRPr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57580"/>
            <a:ext cx="3088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Algoritma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Dijkstra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78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32536" y="1396746"/>
            <a:ext cx="7635875" cy="4634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Strategi</a:t>
            </a:r>
            <a:r>
              <a:rPr sz="2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Arial MT"/>
              <a:cs typeface="Arial MT"/>
            </a:endParaRPr>
          </a:p>
          <a:p>
            <a:pPr marL="158750" marR="5080">
              <a:lnSpc>
                <a:spcPct val="90000"/>
              </a:lnSpc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Pada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setiap langkah,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ambil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sisi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yang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berbobot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minimum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menghubungkan</a:t>
            </a:r>
            <a:r>
              <a:rPr sz="28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sebuah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simpul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sudah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terpilih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sebuah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simpul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lain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belum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terpilih.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800">
              <a:latin typeface="Arial MT"/>
              <a:cs typeface="Arial MT"/>
            </a:endParaRPr>
          </a:p>
          <a:p>
            <a:pPr marL="158750" marR="266065" algn="just">
              <a:lnSpc>
                <a:spcPct val="90000"/>
              </a:lnSpc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Lintasan dari simpul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asal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ke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simpul yang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baru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haruslah merupakan lintasan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 terpendek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diantara semua lintasannya ke simpul-simpul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belum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terpilih.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0998" y="20523"/>
            <a:ext cx="60274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Edsger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 Dijkstra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(1930–2002)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190500"/>
            <a:ext cx="2232660" cy="29763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0868" y="580390"/>
            <a:ext cx="8568690" cy="5913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5730" marR="487680" indent="-342900">
              <a:lnSpc>
                <a:spcPct val="100000"/>
              </a:lnSpc>
              <a:spcBef>
                <a:spcPts val="95"/>
              </a:spcBef>
              <a:buClr>
                <a:srgbClr val="E2E2FF"/>
              </a:buClr>
              <a:buChar char="•"/>
              <a:tabLst>
                <a:tab pos="2665095" algn="l"/>
                <a:tab pos="2665730" algn="l"/>
              </a:tabLst>
            </a:pP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Edsger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Wybe</a:t>
            </a:r>
            <a:r>
              <a:rPr sz="22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Dijkstra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was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one of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the most 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influential members</a:t>
            </a:r>
            <a:r>
              <a:rPr sz="22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computing</a:t>
            </a:r>
            <a:r>
              <a:rPr sz="22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science's 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founding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generation.</a:t>
            </a:r>
            <a:r>
              <a:rPr sz="22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Among</a:t>
            </a:r>
            <a:r>
              <a:rPr sz="22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2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domains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2200" spc="-5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which his scientific</a:t>
            </a:r>
            <a:r>
              <a:rPr sz="2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contributions</a:t>
            </a:r>
            <a:r>
              <a:rPr sz="2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are 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fundamental</a:t>
            </a:r>
            <a:r>
              <a:rPr sz="22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endParaRPr sz="2200">
              <a:latin typeface="Arial MT"/>
              <a:cs typeface="Arial MT"/>
            </a:endParaRPr>
          </a:p>
          <a:p>
            <a:pPr marL="2665730" indent="-342900">
              <a:lnSpc>
                <a:spcPct val="100000"/>
              </a:lnSpc>
              <a:spcBef>
                <a:spcPts val="530"/>
              </a:spcBef>
              <a:buClr>
                <a:srgbClr val="E2E2FF"/>
              </a:buClr>
              <a:buChar char="•"/>
              <a:tabLst>
                <a:tab pos="2665095" algn="l"/>
                <a:tab pos="2665730" algn="l"/>
              </a:tabLst>
            </a:pP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algorithm</a:t>
            </a:r>
            <a:r>
              <a:rPr sz="2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design</a:t>
            </a:r>
            <a:endParaRPr sz="2200">
              <a:latin typeface="Arial MT"/>
              <a:cs typeface="Arial MT"/>
            </a:endParaRPr>
          </a:p>
          <a:p>
            <a:pPr marL="2665730" indent="-342900">
              <a:lnSpc>
                <a:spcPct val="100000"/>
              </a:lnSpc>
              <a:spcBef>
                <a:spcPts val="530"/>
              </a:spcBef>
              <a:buClr>
                <a:srgbClr val="E2E2FF"/>
              </a:buClr>
              <a:buChar char="•"/>
              <a:tabLst>
                <a:tab pos="2665095" algn="l"/>
                <a:tab pos="2665730" algn="l"/>
              </a:tabLst>
            </a:pP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programming</a:t>
            </a:r>
            <a:r>
              <a:rPr sz="22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languages</a:t>
            </a:r>
            <a:endParaRPr sz="2200">
              <a:latin typeface="Arial MT"/>
              <a:cs typeface="Arial MT"/>
            </a:endParaRPr>
          </a:p>
          <a:p>
            <a:pPr marL="2665730" indent="-342900">
              <a:lnSpc>
                <a:spcPct val="100000"/>
              </a:lnSpc>
              <a:spcBef>
                <a:spcPts val="525"/>
              </a:spcBef>
              <a:buClr>
                <a:srgbClr val="E2E2FF"/>
              </a:buClr>
              <a:buChar char="•"/>
              <a:tabLst>
                <a:tab pos="2665095" algn="l"/>
                <a:tab pos="2665730" algn="l"/>
              </a:tabLst>
            </a:pP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program</a:t>
            </a:r>
            <a:r>
              <a:rPr sz="2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design</a:t>
            </a:r>
            <a:endParaRPr sz="2200">
              <a:latin typeface="Arial MT"/>
              <a:cs typeface="Arial MT"/>
            </a:endParaRPr>
          </a:p>
          <a:p>
            <a:pPr marL="2665730" indent="-342900">
              <a:lnSpc>
                <a:spcPct val="100000"/>
              </a:lnSpc>
              <a:spcBef>
                <a:spcPts val="530"/>
              </a:spcBef>
              <a:buClr>
                <a:srgbClr val="E2E2FF"/>
              </a:buClr>
              <a:buChar char="•"/>
              <a:tabLst>
                <a:tab pos="2665095" algn="l"/>
                <a:tab pos="2665730" algn="l"/>
              </a:tabLst>
            </a:pP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operating systems</a:t>
            </a:r>
            <a:endParaRPr sz="2200">
              <a:latin typeface="Arial MT"/>
              <a:cs typeface="Arial MT"/>
            </a:endParaRPr>
          </a:p>
          <a:p>
            <a:pPr marL="2665730" indent="-342900">
              <a:lnSpc>
                <a:spcPct val="100000"/>
              </a:lnSpc>
              <a:spcBef>
                <a:spcPts val="530"/>
              </a:spcBef>
              <a:buClr>
                <a:srgbClr val="E2E2FF"/>
              </a:buClr>
              <a:buChar char="•"/>
              <a:tabLst>
                <a:tab pos="2665095" algn="l"/>
                <a:tab pos="2665730" algn="l"/>
              </a:tabLst>
            </a:pP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distributed</a:t>
            </a:r>
            <a:r>
              <a:rPr sz="2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tabLst>
                <a:tab pos="1423035" algn="l"/>
                <a:tab pos="1578610" algn="l"/>
                <a:tab pos="249301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In addition, Dijkstra was intensely interested in teaching, and in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relationships	between academic computing science and the software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industry.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During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his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forty-plus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years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computing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scientist,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which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included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positions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in	both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academia</a:t>
            </a:r>
            <a:r>
              <a:rPr sz="20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industry,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Dijkstra's</a:t>
            </a:r>
            <a:r>
              <a:rPr sz="20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contributions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brought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him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many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prizes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and	awards, including computing science's highest 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honor,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000" spc="-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ACM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Turing</a:t>
            </a:r>
            <a:r>
              <a:rPr sz="20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Award.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868" y="6467347"/>
            <a:ext cx="5288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Sumber:</a:t>
            </a:r>
            <a:r>
              <a:rPr sz="20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http://www.cs.utexas.edu/users/EWD/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11971" y="6460642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76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608203"/>
            <a:ext cx="7527925" cy="478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E2E2FF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5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= rakus,</a:t>
            </a:r>
            <a:r>
              <a:rPr sz="25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tamak,</a:t>
            </a:r>
            <a:r>
              <a:rPr sz="25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loba, …</a:t>
            </a:r>
            <a:endParaRPr sz="2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2E2FF"/>
              </a:buClr>
              <a:buFont typeface="Arial MT"/>
              <a:buChar char="•"/>
            </a:pPr>
            <a:endParaRPr sz="31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Prinsip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“</a:t>
            </a:r>
            <a:r>
              <a:rPr sz="2500" i="1" spc="-5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25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5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500" i="1" spc="-5" dirty="0">
                <a:solidFill>
                  <a:srgbClr val="FFFFFF"/>
                </a:solidFill>
                <a:latin typeface="Arial"/>
                <a:cs typeface="Arial"/>
              </a:rPr>
              <a:t> can</a:t>
            </a:r>
            <a:r>
              <a:rPr sz="2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spc="-5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25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spc="-5" dirty="0">
                <a:solidFill>
                  <a:srgbClr val="FFFFFF"/>
                </a:solidFill>
                <a:latin typeface="Arial"/>
                <a:cs typeface="Arial"/>
              </a:rPr>
              <a:t>now!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”.</a:t>
            </a:r>
            <a:endParaRPr sz="2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2E2FF"/>
              </a:buClr>
              <a:buFont typeface="Arial MT"/>
              <a:buChar char="•"/>
            </a:pPr>
            <a:endParaRPr sz="3400">
              <a:latin typeface="Arial MT"/>
              <a:cs typeface="Arial MT"/>
            </a:endParaRPr>
          </a:p>
          <a:p>
            <a:pPr marL="354965" marR="374650" indent="-342900">
              <a:lnSpc>
                <a:spcPts val="2700"/>
              </a:lnSpc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5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membentuk</a:t>
            </a:r>
            <a:r>
              <a:rPr sz="25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langkah</a:t>
            </a:r>
            <a:r>
              <a:rPr sz="2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per </a:t>
            </a:r>
            <a:r>
              <a:rPr sz="2500" spc="-6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langkah</a:t>
            </a:r>
            <a:r>
              <a:rPr sz="25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500" i="1" spc="-5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25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i="1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500" i="1" dirty="0">
                <a:solidFill>
                  <a:srgbClr val="FFFFFF"/>
                </a:solidFill>
                <a:latin typeface="Arial"/>
                <a:cs typeface="Arial"/>
              </a:rPr>
              <a:t> step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endParaRPr sz="2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2E2FF"/>
              </a:buClr>
              <a:buFont typeface="Arial MT"/>
              <a:buChar char="•"/>
            </a:pPr>
            <a:endParaRPr sz="3350">
              <a:latin typeface="Arial MT"/>
              <a:cs typeface="Arial MT"/>
            </a:endParaRPr>
          </a:p>
          <a:p>
            <a:pPr marL="354965" marR="58419" indent="-342900">
              <a:lnSpc>
                <a:spcPts val="270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langkah,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terdapat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banyak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pilihan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500" spc="-6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perlu</a:t>
            </a:r>
            <a:r>
              <a:rPr sz="2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dievaluasi.</a:t>
            </a:r>
            <a:endParaRPr sz="2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2E2FF"/>
              </a:buClr>
              <a:buFont typeface="Arial MT"/>
              <a:buChar char="•"/>
            </a:pPr>
            <a:endParaRPr sz="3350">
              <a:latin typeface="Arial MT"/>
              <a:cs typeface="Arial MT"/>
            </a:endParaRPr>
          </a:p>
          <a:p>
            <a:pPr marL="354965" marR="5080" indent="-342900">
              <a:lnSpc>
                <a:spcPts val="270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Oleh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karena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itu,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5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langkah</a:t>
            </a:r>
            <a:r>
              <a:rPr sz="2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harus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dibuat 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keputusan</a:t>
            </a:r>
            <a:r>
              <a:rPr sz="2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terbaik</a:t>
            </a:r>
            <a:r>
              <a:rPr sz="25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menentukan</a:t>
            </a:r>
            <a:r>
              <a:rPr sz="2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 MT"/>
                <a:cs typeface="Arial MT"/>
              </a:rPr>
              <a:t>pilihan.</a:t>
            </a:r>
            <a:endParaRPr sz="25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72883" y="0"/>
            <a:ext cx="2071370" cy="6771640"/>
            <a:chOff x="7072883" y="0"/>
            <a:chExt cx="2071370" cy="6771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2883" y="0"/>
              <a:ext cx="2071115" cy="15544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0955" y="6423659"/>
              <a:ext cx="295655" cy="3474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614" y="322047"/>
            <a:ext cx="8542655" cy="5879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793750">
              <a:lnSpc>
                <a:spcPct val="1201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Dijkstra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G: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weighted_graph,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a: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intial_vertex)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Deklarasi:</a:t>
            </a:r>
            <a:endParaRPr sz="2000">
              <a:latin typeface="Arial MT"/>
              <a:cs typeface="Arial MT"/>
            </a:endParaRPr>
          </a:p>
          <a:p>
            <a:pPr marL="387350">
              <a:lnSpc>
                <a:spcPct val="100000"/>
              </a:lnSpc>
              <a:spcBef>
                <a:spcPts val="480"/>
              </a:spcBef>
              <a:tabLst>
                <a:tab pos="202247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himpunan	simpul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endParaRPr sz="2000">
              <a:latin typeface="Arial MT"/>
              <a:cs typeface="Arial MT"/>
            </a:endParaRPr>
          </a:p>
          <a:p>
            <a:pPr marL="387350">
              <a:lnSpc>
                <a:spcPct val="100000"/>
              </a:lnSpc>
              <a:spcBef>
                <a:spcPts val="480"/>
              </a:spcBef>
              <a:tabLst>
                <a:tab pos="2792095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array[1..n]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real	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2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L(z)</a:t>
            </a:r>
            <a:r>
              <a:rPr sz="20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berisi</a:t>
            </a:r>
            <a:r>
              <a:rPr sz="20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panjang</a:t>
            </a:r>
            <a:r>
              <a:rPr sz="2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lintasan</a:t>
            </a:r>
            <a:r>
              <a:rPr sz="2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terpendek</a:t>
            </a:r>
            <a:r>
              <a:rPr sz="20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dari</a:t>
            </a:r>
            <a:r>
              <a:rPr sz="20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z}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endParaRPr sz="2000">
              <a:latin typeface="Arial MT"/>
              <a:cs typeface="Arial MT"/>
            </a:endParaRPr>
          </a:p>
          <a:p>
            <a:pPr marL="735965" marR="6750684" indent="-349250">
              <a:lnSpc>
                <a:spcPct val="12000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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 </a:t>
            </a:r>
            <a:r>
              <a:rPr sz="2000" spc="-5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L(v</a:t>
            </a:r>
            <a:r>
              <a:rPr sz="1950" baseline="-21367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2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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</a:t>
            </a:r>
            <a:endParaRPr sz="2000">
              <a:latin typeface="Symbol"/>
              <a:cs typeface="Symbol"/>
            </a:endParaRPr>
          </a:p>
          <a:p>
            <a:pPr marL="38735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  <a:p>
            <a:pPr marL="38735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L(a)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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0;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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{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}</a:t>
            </a:r>
            <a:endParaRPr sz="2000">
              <a:latin typeface="Arial MT"/>
              <a:cs typeface="Arial MT"/>
            </a:endParaRPr>
          </a:p>
          <a:p>
            <a:pPr marL="385445">
              <a:lnSpc>
                <a:spcPct val="100000"/>
              </a:lnSpc>
              <a:spcBef>
                <a:spcPts val="480"/>
              </a:spcBef>
            </a:pP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z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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2000">
              <a:latin typeface="Arial"/>
              <a:cs typeface="Arial"/>
            </a:endParaRPr>
          </a:p>
          <a:p>
            <a:pPr marL="666115" marR="843280">
              <a:lnSpc>
                <a:spcPct val="120000"/>
              </a:lnSpc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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simpul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bukan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di dalam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memiliki L(u)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minimum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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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{u}</a:t>
            </a:r>
            <a:endParaRPr sz="2000">
              <a:latin typeface="Arial MT"/>
              <a:cs typeface="Arial MT"/>
            </a:endParaRPr>
          </a:p>
          <a:p>
            <a:pPr marL="1155065" marR="2111375" indent="-489584">
              <a:lnSpc>
                <a:spcPts val="2880"/>
              </a:lnSpc>
              <a:spcBef>
                <a:spcPts val="18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semua simpul v yang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tidak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terdapat di dalam S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L(u)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G(u,v)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&lt;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L(v)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then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L(v)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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L(u)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G(u,v)</a:t>
            </a:r>
            <a:endParaRPr sz="2000">
              <a:latin typeface="Arial MT"/>
              <a:cs typeface="Arial MT"/>
            </a:endParaRPr>
          </a:p>
          <a:p>
            <a:pPr marL="316865" marR="7056755" indent="280035">
              <a:lnSpc>
                <a:spcPts val="288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end for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80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1" y="3429000"/>
              <a:ext cx="8474964" cy="25008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1" y="571500"/>
              <a:ext cx="8500872" cy="24490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81</a:t>
            </a:fld>
            <a:endParaRPr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4" y="571500"/>
              <a:ext cx="8653272" cy="2286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9383" y="3285744"/>
              <a:ext cx="5551932" cy="30723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82</a:t>
            </a:fld>
            <a:endParaRPr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123" y="189204"/>
              <a:ext cx="6975048" cy="581535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0934" y="6033008"/>
            <a:ext cx="8741410" cy="7721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694180">
              <a:lnSpc>
                <a:spcPct val="100000"/>
              </a:lnSpc>
              <a:spcBef>
                <a:spcPts val="88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Kompleksitas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Dijkstra:</a:t>
            </a:r>
            <a:endParaRPr sz="1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780"/>
              </a:spcBef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(Sumber:</a:t>
            </a:r>
            <a:r>
              <a:rPr sz="18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Ellis</a:t>
            </a:r>
            <a:r>
              <a:rPr sz="1800" spc="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MT"/>
                <a:cs typeface="Arial MT"/>
              </a:rPr>
              <a:t>Horrowitz</a:t>
            </a:r>
            <a:r>
              <a:rPr sz="1800" spc="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&amp;</a:t>
            </a:r>
            <a:r>
              <a:rPr sz="18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Sartaj Sahni,</a:t>
            </a:r>
            <a:r>
              <a:rPr sz="1800" spc="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Arial"/>
                <a:cs typeface="Arial"/>
              </a:rPr>
              <a:t>Fundamental</a:t>
            </a:r>
            <a:r>
              <a:rPr sz="1800" i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1800" i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Arial"/>
                <a:cs typeface="Arial"/>
              </a:rPr>
              <a:t>Computer</a:t>
            </a:r>
            <a:r>
              <a:rPr sz="1800" i="1" spc="45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Arial"/>
                <a:cs typeface="Arial"/>
              </a:rPr>
              <a:t>Algorithms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,</a:t>
            </a:r>
            <a:r>
              <a:rPr sz="1800" spc="3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95" dirty="0">
                <a:solidFill>
                  <a:srgbClr val="FFFF00"/>
                </a:solidFill>
                <a:latin typeface="Arial MT"/>
                <a:cs typeface="Arial MT"/>
              </a:rPr>
              <a:t>19</a:t>
            </a:r>
            <a:r>
              <a:rPr sz="1800" spc="-292" baseline="43981" dirty="0">
                <a:solidFill>
                  <a:srgbClr val="FFFFFF"/>
                </a:solidFill>
                <a:latin typeface="Arial MT"/>
                <a:cs typeface="Arial MT"/>
              </a:rPr>
              <a:t>80</a:t>
            </a:r>
            <a:r>
              <a:rPr sz="1800" spc="-195" dirty="0">
                <a:solidFill>
                  <a:srgbClr val="FFFF00"/>
                </a:solidFill>
                <a:latin typeface="Arial MT"/>
                <a:cs typeface="Arial MT"/>
              </a:rPr>
              <a:t>78)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071" y="6169148"/>
            <a:ext cx="2093941" cy="239271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29005"/>
            <a:ext cx="4199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Aplikasi</a:t>
            </a:r>
            <a:r>
              <a:rPr sz="2800" spc="-1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algoritma</a:t>
            </a:r>
            <a:r>
              <a:rPr sz="2800" spc="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Dijkstra: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35940" y="941069"/>
            <a:ext cx="5441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E2E2FF"/>
                </a:solidFill>
                <a:latin typeface="Wingdings"/>
                <a:cs typeface="Wingdings"/>
              </a:rPr>
              <a:t>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Routing</a:t>
            </a:r>
            <a:r>
              <a:rPr sz="28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pada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jaringan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komputer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604" y="1620011"/>
            <a:ext cx="7923276" cy="44577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84</a:t>
            </a:fld>
            <a:endParaRPr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50436" y="6019800"/>
              <a:ext cx="3557904" cy="838200"/>
            </a:xfrm>
            <a:custGeom>
              <a:avLst/>
              <a:gdLst/>
              <a:ahLst/>
              <a:cxnLst/>
              <a:rect l="l" t="t" r="r" b="b"/>
              <a:pathLst>
                <a:path w="3557904" h="838200">
                  <a:moveTo>
                    <a:pt x="294132" y="117106"/>
                  </a:moveTo>
                  <a:lnTo>
                    <a:pt x="256159" y="106464"/>
                  </a:lnTo>
                  <a:lnTo>
                    <a:pt x="56896" y="0"/>
                  </a:lnTo>
                  <a:lnTo>
                    <a:pt x="85344" y="31940"/>
                  </a:lnTo>
                  <a:lnTo>
                    <a:pt x="37973" y="53225"/>
                  </a:lnTo>
                  <a:lnTo>
                    <a:pt x="28448" y="117106"/>
                  </a:lnTo>
                  <a:lnTo>
                    <a:pt x="66421" y="202285"/>
                  </a:lnTo>
                  <a:lnTo>
                    <a:pt x="75946" y="287451"/>
                  </a:lnTo>
                  <a:lnTo>
                    <a:pt x="0" y="626364"/>
                  </a:lnTo>
                  <a:lnTo>
                    <a:pt x="85344" y="413435"/>
                  </a:lnTo>
                  <a:lnTo>
                    <a:pt x="132842" y="383273"/>
                  </a:lnTo>
                  <a:lnTo>
                    <a:pt x="199263" y="223570"/>
                  </a:lnTo>
                  <a:lnTo>
                    <a:pt x="227711" y="212928"/>
                  </a:lnTo>
                  <a:lnTo>
                    <a:pt x="227711" y="159689"/>
                  </a:lnTo>
                  <a:lnTo>
                    <a:pt x="294132" y="117106"/>
                  </a:lnTo>
                  <a:close/>
                </a:path>
                <a:path w="3557904" h="838200">
                  <a:moveTo>
                    <a:pt x="1159764" y="280974"/>
                  </a:moveTo>
                  <a:lnTo>
                    <a:pt x="957961" y="309613"/>
                  </a:lnTo>
                  <a:lnTo>
                    <a:pt x="702310" y="245960"/>
                  </a:lnTo>
                  <a:lnTo>
                    <a:pt x="587883" y="160020"/>
                  </a:lnTo>
                  <a:lnTo>
                    <a:pt x="578358" y="180708"/>
                  </a:lnTo>
                  <a:lnTo>
                    <a:pt x="559308" y="223685"/>
                  </a:lnTo>
                  <a:lnTo>
                    <a:pt x="654558" y="352590"/>
                  </a:lnTo>
                  <a:lnTo>
                    <a:pt x="1051687" y="591312"/>
                  </a:lnTo>
                  <a:lnTo>
                    <a:pt x="1019937" y="381241"/>
                  </a:lnTo>
                  <a:lnTo>
                    <a:pt x="1159764" y="280974"/>
                  </a:lnTo>
                  <a:close/>
                </a:path>
                <a:path w="3557904" h="838200">
                  <a:moveTo>
                    <a:pt x="3557867" y="838200"/>
                  </a:moveTo>
                  <a:lnTo>
                    <a:pt x="3331591" y="762635"/>
                  </a:lnTo>
                  <a:lnTo>
                    <a:pt x="3026918" y="603643"/>
                  </a:lnTo>
                  <a:lnTo>
                    <a:pt x="2803271" y="598881"/>
                  </a:lnTo>
                  <a:lnTo>
                    <a:pt x="2687650" y="533704"/>
                  </a:lnTo>
                  <a:lnTo>
                    <a:pt x="2462022" y="406514"/>
                  </a:lnTo>
                  <a:lnTo>
                    <a:pt x="2219325" y="115595"/>
                  </a:lnTo>
                  <a:lnTo>
                    <a:pt x="2017776" y="10668"/>
                  </a:lnTo>
                  <a:lnTo>
                    <a:pt x="2052701" y="52006"/>
                  </a:lnTo>
                  <a:lnTo>
                    <a:pt x="2017776" y="114007"/>
                  </a:lnTo>
                  <a:lnTo>
                    <a:pt x="2065401" y="199847"/>
                  </a:lnTo>
                  <a:lnTo>
                    <a:pt x="2136775" y="396976"/>
                  </a:lnTo>
                  <a:lnTo>
                    <a:pt x="2089150" y="681545"/>
                  </a:lnTo>
                  <a:lnTo>
                    <a:pt x="2335136" y="533704"/>
                  </a:lnTo>
                  <a:lnTo>
                    <a:pt x="2948876" y="838200"/>
                  </a:lnTo>
                  <a:lnTo>
                    <a:pt x="3557867" y="83820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9196" y="6137147"/>
            <a:ext cx="246887" cy="11734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6019800"/>
            <a:ext cx="6229350" cy="838200"/>
            <a:chOff x="0" y="6019800"/>
            <a:chExt cx="6229350" cy="8382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159" y="6126479"/>
              <a:ext cx="65531" cy="1280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019800"/>
              <a:ext cx="6229272" cy="838197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898904" y="6021323"/>
            <a:ext cx="579120" cy="462280"/>
          </a:xfrm>
          <a:custGeom>
            <a:avLst/>
            <a:gdLst/>
            <a:ahLst/>
            <a:cxnLst/>
            <a:rect l="l" t="t" r="r" b="b"/>
            <a:pathLst>
              <a:path w="579119" h="462279">
                <a:moveTo>
                  <a:pt x="66675" y="0"/>
                </a:moveTo>
                <a:lnTo>
                  <a:pt x="47625" y="0"/>
                </a:lnTo>
                <a:lnTo>
                  <a:pt x="38100" y="38620"/>
                </a:lnTo>
                <a:lnTo>
                  <a:pt x="0" y="96532"/>
                </a:lnTo>
                <a:lnTo>
                  <a:pt x="104775" y="173761"/>
                </a:lnTo>
                <a:lnTo>
                  <a:pt x="226948" y="289610"/>
                </a:lnTo>
                <a:lnTo>
                  <a:pt x="303021" y="270306"/>
                </a:lnTo>
                <a:lnTo>
                  <a:pt x="541019" y="461772"/>
                </a:lnTo>
                <a:lnTo>
                  <a:pt x="483869" y="279958"/>
                </a:lnTo>
                <a:lnTo>
                  <a:pt x="579119" y="212382"/>
                </a:lnTo>
                <a:lnTo>
                  <a:pt x="569594" y="202730"/>
                </a:lnTo>
                <a:lnTo>
                  <a:pt x="531494" y="183426"/>
                </a:lnTo>
                <a:lnTo>
                  <a:pt x="474344" y="144805"/>
                </a:lnTo>
                <a:lnTo>
                  <a:pt x="274446" y="57924"/>
                </a:lnTo>
                <a:lnTo>
                  <a:pt x="226948" y="38620"/>
                </a:lnTo>
                <a:lnTo>
                  <a:pt x="207898" y="28955"/>
                </a:lnTo>
                <a:lnTo>
                  <a:pt x="150748" y="28955"/>
                </a:lnTo>
                <a:lnTo>
                  <a:pt x="114300" y="19303"/>
                </a:lnTo>
                <a:lnTo>
                  <a:pt x="104775" y="19303"/>
                </a:lnTo>
                <a:lnTo>
                  <a:pt x="66675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84576" y="6079235"/>
            <a:ext cx="3147060" cy="779145"/>
          </a:xfrm>
          <a:custGeom>
            <a:avLst/>
            <a:gdLst/>
            <a:ahLst/>
            <a:cxnLst/>
            <a:rect l="l" t="t" r="r" b="b"/>
            <a:pathLst>
              <a:path w="3147060" h="779145">
                <a:moveTo>
                  <a:pt x="643001" y="164845"/>
                </a:moveTo>
                <a:lnTo>
                  <a:pt x="95250" y="164845"/>
                </a:lnTo>
                <a:lnTo>
                  <a:pt x="142875" y="212394"/>
                </a:lnTo>
                <a:lnTo>
                  <a:pt x="238125" y="242519"/>
                </a:lnTo>
                <a:lnTo>
                  <a:pt x="331850" y="432727"/>
                </a:lnTo>
                <a:lnTo>
                  <a:pt x="636651" y="569048"/>
                </a:lnTo>
                <a:lnTo>
                  <a:pt x="1233677" y="569048"/>
                </a:lnTo>
                <a:lnTo>
                  <a:pt x="3118252" y="778761"/>
                </a:lnTo>
                <a:lnTo>
                  <a:pt x="3147017" y="778761"/>
                </a:lnTo>
                <a:lnTo>
                  <a:pt x="1073277" y="385178"/>
                </a:lnTo>
                <a:lnTo>
                  <a:pt x="816101" y="252031"/>
                </a:lnTo>
                <a:lnTo>
                  <a:pt x="674751" y="174358"/>
                </a:lnTo>
                <a:lnTo>
                  <a:pt x="643001" y="164845"/>
                </a:lnTo>
                <a:close/>
              </a:path>
              <a:path w="3147060" h="779145">
                <a:moveTo>
                  <a:pt x="152400" y="0"/>
                </a:moveTo>
                <a:lnTo>
                  <a:pt x="57150" y="0"/>
                </a:lnTo>
                <a:lnTo>
                  <a:pt x="19050" y="39623"/>
                </a:lnTo>
                <a:lnTo>
                  <a:pt x="0" y="202895"/>
                </a:lnTo>
                <a:lnTo>
                  <a:pt x="95250" y="164845"/>
                </a:lnTo>
                <a:lnTo>
                  <a:pt x="643001" y="164845"/>
                </a:lnTo>
                <a:lnTo>
                  <a:pt x="579501" y="145821"/>
                </a:lnTo>
                <a:lnTo>
                  <a:pt x="446150" y="96685"/>
                </a:lnTo>
                <a:lnTo>
                  <a:pt x="295275" y="28536"/>
                </a:lnTo>
                <a:lnTo>
                  <a:pt x="219075" y="9512"/>
                </a:lnTo>
                <a:lnTo>
                  <a:pt x="152400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4744" y="6068567"/>
            <a:ext cx="112775" cy="9753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357883" y="6099047"/>
            <a:ext cx="254635" cy="260985"/>
          </a:xfrm>
          <a:custGeom>
            <a:avLst/>
            <a:gdLst/>
            <a:ahLst/>
            <a:cxnLst/>
            <a:rect l="l" t="t" r="r" b="b"/>
            <a:pathLst>
              <a:path w="254634" h="260985">
                <a:moveTo>
                  <a:pt x="47371" y="0"/>
                </a:moveTo>
                <a:lnTo>
                  <a:pt x="0" y="0"/>
                </a:lnTo>
                <a:lnTo>
                  <a:pt x="47371" y="86867"/>
                </a:lnTo>
                <a:lnTo>
                  <a:pt x="151765" y="164083"/>
                </a:lnTo>
                <a:lnTo>
                  <a:pt x="254507" y="260603"/>
                </a:lnTo>
                <a:lnTo>
                  <a:pt x="254507" y="250951"/>
                </a:lnTo>
                <a:lnTo>
                  <a:pt x="244982" y="221995"/>
                </a:lnTo>
                <a:lnTo>
                  <a:pt x="226059" y="183387"/>
                </a:lnTo>
                <a:lnTo>
                  <a:pt x="189737" y="154431"/>
                </a:lnTo>
                <a:lnTo>
                  <a:pt x="170687" y="135127"/>
                </a:lnTo>
                <a:lnTo>
                  <a:pt x="151765" y="96519"/>
                </a:lnTo>
                <a:lnTo>
                  <a:pt x="151765" y="86867"/>
                </a:lnTo>
                <a:lnTo>
                  <a:pt x="180212" y="19303"/>
                </a:lnTo>
                <a:lnTo>
                  <a:pt x="113791" y="9651"/>
                </a:lnTo>
                <a:lnTo>
                  <a:pt x="75818" y="9651"/>
                </a:lnTo>
                <a:lnTo>
                  <a:pt x="47371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0139" y="6118859"/>
            <a:ext cx="94487" cy="96012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626363" y="6050279"/>
            <a:ext cx="390525" cy="327660"/>
          </a:xfrm>
          <a:custGeom>
            <a:avLst/>
            <a:gdLst/>
            <a:ahLst/>
            <a:cxnLst/>
            <a:rect l="l" t="t" r="r" b="b"/>
            <a:pathLst>
              <a:path w="390525" h="327660">
                <a:moveTo>
                  <a:pt x="19113" y="0"/>
                </a:moveTo>
                <a:lnTo>
                  <a:pt x="0" y="0"/>
                </a:lnTo>
                <a:lnTo>
                  <a:pt x="0" y="19278"/>
                </a:lnTo>
                <a:lnTo>
                  <a:pt x="93954" y="57823"/>
                </a:lnTo>
                <a:lnTo>
                  <a:pt x="141731" y="106006"/>
                </a:lnTo>
                <a:lnTo>
                  <a:pt x="74841" y="134912"/>
                </a:lnTo>
                <a:lnTo>
                  <a:pt x="122618" y="212013"/>
                </a:lnTo>
                <a:lnTo>
                  <a:pt x="285038" y="327660"/>
                </a:lnTo>
                <a:lnTo>
                  <a:pt x="265938" y="250558"/>
                </a:lnTo>
                <a:lnTo>
                  <a:pt x="227711" y="212013"/>
                </a:lnTo>
                <a:lnTo>
                  <a:pt x="332816" y="134912"/>
                </a:lnTo>
                <a:lnTo>
                  <a:pt x="390144" y="67462"/>
                </a:lnTo>
                <a:lnTo>
                  <a:pt x="371030" y="57823"/>
                </a:lnTo>
                <a:lnTo>
                  <a:pt x="323265" y="38544"/>
                </a:lnTo>
                <a:lnTo>
                  <a:pt x="237274" y="28905"/>
                </a:lnTo>
                <a:lnTo>
                  <a:pt x="227711" y="28905"/>
                </a:lnTo>
                <a:lnTo>
                  <a:pt x="199047" y="19278"/>
                </a:lnTo>
                <a:lnTo>
                  <a:pt x="160832" y="19278"/>
                </a:lnTo>
                <a:lnTo>
                  <a:pt x="141731" y="9639"/>
                </a:lnTo>
                <a:lnTo>
                  <a:pt x="74841" y="9639"/>
                </a:lnTo>
                <a:lnTo>
                  <a:pt x="19113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765048" y="277368"/>
            <a:ext cx="7641590" cy="789940"/>
            <a:chOff x="765048" y="277368"/>
            <a:chExt cx="7641590" cy="78994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5048" y="277368"/>
              <a:ext cx="1816608" cy="7894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11323" y="277368"/>
              <a:ext cx="2054352" cy="7894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95343" y="277368"/>
              <a:ext cx="588263" cy="7894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14215" y="277368"/>
              <a:ext cx="2450591" cy="7894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96000" y="277368"/>
              <a:ext cx="2092452" cy="7894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19059" y="277368"/>
              <a:ext cx="687324" cy="789431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72718" y="369823"/>
            <a:ext cx="7198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Lintasan</a:t>
            </a:r>
            <a:r>
              <a:rPr sz="2800" spc="5" dirty="0"/>
              <a:t> </a:t>
            </a:r>
            <a:r>
              <a:rPr sz="2800" dirty="0"/>
              <a:t>terpendek</a:t>
            </a:r>
            <a:r>
              <a:rPr sz="2800" spc="10" dirty="0"/>
              <a:t> </a:t>
            </a:r>
            <a:r>
              <a:rPr sz="2800" dirty="0"/>
              <a:t>(berdasarkan</a:t>
            </a:r>
            <a:r>
              <a:rPr sz="2800" spc="10" dirty="0"/>
              <a:t> </a:t>
            </a:r>
            <a:r>
              <a:rPr sz="2800" i="1" spc="-5" dirty="0">
                <a:latin typeface="Arial"/>
                <a:cs typeface="Arial"/>
              </a:rPr>
              <a:t>delay </a:t>
            </a:r>
            <a:r>
              <a:rPr sz="2800" i="1" dirty="0">
                <a:latin typeface="Arial"/>
                <a:cs typeface="Arial"/>
              </a:rPr>
              <a:t>time</a:t>
            </a:r>
            <a:r>
              <a:rPr sz="2800" dirty="0"/>
              <a:t>):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85</a:t>
            </a:fld>
            <a:endParaRPr dirty="0"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680320" y="980378"/>
          <a:ext cx="7200898" cy="5480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80"/>
                <a:gridCol w="1087755"/>
                <a:gridCol w="1285239"/>
                <a:gridCol w="1680845"/>
                <a:gridCol w="3053079"/>
              </a:tblGrid>
              <a:tr h="217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614"/>
                        </a:lnSpc>
                      </a:pP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Router</a:t>
                      </a:r>
                      <a:r>
                        <a:rPr sz="14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Asal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614"/>
                        </a:lnSpc>
                      </a:pP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Router</a:t>
                      </a:r>
                      <a:r>
                        <a:rPr sz="14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Tujuan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614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Lintasan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Terpendek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rowSpan="2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13861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8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8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8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1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8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6,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8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6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2,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108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6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1435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1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1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6,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8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8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108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6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1435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6,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6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6,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6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1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6,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1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108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6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3,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1468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9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9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6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6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6,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6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6,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081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4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2,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113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6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565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4,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</a:tr>
              <a:tr h="22536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916" y="443483"/>
              <a:ext cx="8202168" cy="59710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86</a:t>
            </a:fld>
            <a:endParaRPr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377189"/>
            <a:ext cx="7561580" cy="52451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3535">
              <a:lnSpc>
                <a:spcPts val="3460"/>
              </a:lnSpc>
              <a:spcBef>
                <a:spcPts val="535"/>
              </a:spcBef>
              <a:buFont typeface="Arial MT"/>
              <a:buAutoNum type="arabicPeriod" startAt="8"/>
              <a:tabLst>
                <a:tab pos="464184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Pemampatan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dengan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Algoritma </a:t>
            </a:r>
            <a:r>
              <a:rPr sz="3200" b="1" spc="-8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Huffman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 MT"/>
              <a:buAutoNum type="arabicPeriod" startAt="8"/>
            </a:pPr>
            <a:endParaRPr sz="395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Prinsip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kode</a:t>
            </a:r>
            <a:r>
              <a:rPr sz="3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Huffman:</a:t>
            </a:r>
            <a:endParaRPr sz="3200">
              <a:latin typeface="Arial MT"/>
              <a:cs typeface="Arial MT"/>
            </a:endParaRPr>
          </a:p>
          <a:p>
            <a:pPr marL="576580" marR="228600" lvl="1" indent="-220979">
              <a:lnSpc>
                <a:spcPct val="110000"/>
              </a:lnSpc>
              <a:buClr>
                <a:srgbClr val="FFFFFF"/>
              </a:buClr>
              <a:buFont typeface="Arial MT"/>
              <a:buChar char="-"/>
              <a:tabLst>
                <a:tab pos="60325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karakter</a:t>
            </a:r>
            <a:r>
              <a:rPr sz="3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paling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sering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muncul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di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dalam data dengan kode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lebih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pendek;</a:t>
            </a:r>
            <a:endParaRPr sz="3200">
              <a:latin typeface="Arial MT"/>
              <a:cs typeface="Arial MT"/>
            </a:endParaRPr>
          </a:p>
          <a:p>
            <a:pPr marL="576580" marR="48895" lvl="1" indent="-220979">
              <a:lnSpc>
                <a:spcPct val="110000"/>
              </a:lnSpc>
              <a:buClr>
                <a:srgbClr val="FFFFFF"/>
              </a:buClr>
              <a:buFont typeface="Arial MT"/>
              <a:buChar char="-"/>
              <a:tabLst>
                <a:tab pos="603250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sedangkan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karakter</a:t>
            </a:r>
            <a:r>
              <a:rPr sz="3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relatif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jarang </a:t>
            </a:r>
            <a:r>
              <a:rPr sz="3200" spc="-86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muncul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dikodekan dengan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kode yang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lebih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panjang.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87</a:t>
            </a:fld>
            <a:endParaRPr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21588"/>
            <a:ext cx="32537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Fixed-length</a:t>
            </a:r>
            <a:r>
              <a:rPr sz="32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144" y="1641424"/>
            <a:ext cx="1851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751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rakter	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3595" y="1641424"/>
            <a:ext cx="195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5932" y="1641424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0936" y="1641424"/>
            <a:ext cx="195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3609" y="1641424"/>
            <a:ext cx="195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8009" y="1641424"/>
            <a:ext cx="11048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1844" y="2295194"/>
            <a:ext cx="6507480" cy="0"/>
          </a:xfrm>
          <a:custGeom>
            <a:avLst/>
            <a:gdLst/>
            <a:ahLst/>
            <a:cxnLst/>
            <a:rect l="l" t="t" r="r" b="b"/>
            <a:pathLst>
              <a:path w="6507480">
                <a:moveTo>
                  <a:pt x="0" y="0"/>
                </a:moveTo>
                <a:lnTo>
                  <a:pt x="6507480" y="0"/>
                </a:lnTo>
              </a:path>
            </a:pathLst>
          </a:custGeom>
          <a:ln w="26822">
            <a:solidFill>
              <a:srgbClr val="FEFEF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55522" y="2500546"/>
          <a:ext cx="6630666" cy="742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260"/>
                <a:gridCol w="812165"/>
                <a:gridCol w="897889"/>
                <a:gridCol w="930910"/>
                <a:gridCol w="862329"/>
                <a:gridCol w="897254"/>
                <a:gridCol w="784859"/>
              </a:tblGrid>
              <a:tr h="371427">
                <a:tc>
                  <a:txBody>
                    <a:bodyPr/>
                    <a:lstStyle/>
                    <a:p>
                      <a:pPr marL="31750">
                        <a:lnSpc>
                          <a:spcPts val="2655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Frekuensi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655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45%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655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13%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ts val="2655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12%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655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16%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ts val="2655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9%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2655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5%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371427">
                <a:tc>
                  <a:txBody>
                    <a:bodyPr/>
                    <a:lstStyle/>
                    <a:p>
                      <a:pPr marL="31750">
                        <a:lnSpc>
                          <a:spcPts val="281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Kode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81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000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281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001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81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010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281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011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281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100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81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111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88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61796" y="3673855"/>
            <a:ext cx="6702425" cy="202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‘bad’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dikodekan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sebagai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‘001000011’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Arial MT"/>
              <a:cs typeface="Arial MT"/>
            </a:endParaRPr>
          </a:p>
          <a:p>
            <a:pPr marL="129539">
              <a:lnSpc>
                <a:spcPts val="3650"/>
              </a:lnSpc>
              <a:spcBef>
                <a:spcPts val="5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Pengkodean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100.000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karakter</a:t>
            </a:r>
            <a:endParaRPr sz="3200">
              <a:latin typeface="Arial MT"/>
              <a:cs typeface="Arial MT"/>
            </a:endParaRPr>
          </a:p>
          <a:p>
            <a:pPr marL="129539">
              <a:lnSpc>
                <a:spcPts val="3650"/>
              </a:lnSpc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membutuhkan</a:t>
            </a:r>
            <a:r>
              <a:rPr sz="3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300.000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bit.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065" y="357378"/>
            <a:ext cx="5010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Variable-length</a:t>
            </a:r>
            <a:r>
              <a:rPr sz="240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2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(Huffman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code)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89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16965" y="1114805"/>
            <a:ext cx="463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4965" algn="l"/>
                <a:tab pos="2477135" algn="l"/>
                <a:tab pos="3238500" algn="l"/>
                <a:tab pos="3858895" algn="l"/>
                <a:tab pos="4497070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rakt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	c	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5641" y="1114805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09523" y="1577314"/>
          <a:ext cx="5728968" cy="656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9530"/>
                <a:gridCol w="965200"/>
                <a:gridCol w="775969"/>
                <a:gridCol w="704214"/>
                <a:gridCol w="641985"/>
                <a:gridCol w="687070"/>
                <a:gridCol w="635000"/>
              </a:tblGrid>
              <a:tr h="391595">
                <a:tc>
                  <a:txBody>
                    <a:bodyPr/>
                    <a:lstStyle/>
                    <a:p>
                      <a:pPr marL="31750">
                        <a:lnSpc>
                          <a:spcPts val="2155"/>
                        </a:lnSpc>
                        <a:spcBef>
                          <a:spcPts val="8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Frekuensi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4775" marB="0">
                    <a:lnT w="28575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2155"/>
                        </a:lnSpc>
                        <a:spcBef>
                          <a:spcPts val="8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45%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4775" marB="0">
                    <a:lnT w="28575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ts val="2155"/>
                        </a:lnSpc>
                        <a:spcBef>
                          <a:spcPts val="82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13%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4775" marB="0">
                    <a:lnT w="28575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2155"/>
                        </a:lnSpc>
                        <a:spcBef>
                          <a:spcPts val="82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12%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4775" marB="0">
                    <a:lnT w="28575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2155"/>
                        </a:lnSpc>
                        <a:spcBef>
                          <a:spcPts val="82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16%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4775" marB="0">
                    <a:lnT w="28575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2155"/>
                        </a:lnSpc>
                        <a:spcBef>
                          <a:spcPts val="82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9%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4775" marB="0">
                    <a:lnT w="28575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ts val="2155"/>
                        </a:lnSpc>
                        <a:spcBef>
                          <a:spcPts val="8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04775" marB="0">
                    <a:lnT w="28575">
                      <a:solidFill>
                        <a:srgbClr val="FEFEFE"/>
                      </a:solidFill>
                      <a:prstDash val="solid"/>
                    </a:lnT>
                  </a:tcPr>
                </a:tc>
              </a:tr>
              <a:tr h="264949">
                <a:tc>
                  <a:txBody>
                    <a:bodyPr/>
                    <a:lstStyle/>
                    <a:p>
                      <a:pPr marL="31750">
                        <a:lnSpc>
                          <a:spcPts val="198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Kode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198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101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98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98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111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98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1101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98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1100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74065" y="2491232"/>
            <a:ext cx="662495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‘bad’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dikodekan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sebagai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‘1010111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’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350520" marR="417195" indent="-25463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Pengkodean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100.000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karakter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membutuhkan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(0,45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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+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0,13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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+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0,12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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+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0,16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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endParaRPr sz="2400">
              <a:latin typeface="Arial MT"/>
              <a:cs typeface="Arial MT"/>
            </a:endParaRPr>
          </a:p>
          <a:p>
            <a:pPr marL="43307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0,09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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+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0,05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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4)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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100.000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224.000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bit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Nisbah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pemampatan: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MT"/>
              <a:cs typeface="Arial MT"/>
            </a:endParaRPr>
          </a:p>
          <a:p>
            <a:pPr marL="35052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(300.000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–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224.000)/300.000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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100%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25,3%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55572"/>
            <a:ext cx="7992109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langkah,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kita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membuat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pilihan</a:t>
            </a:r>
            <a:endParaRPr sz="32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optimum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lokal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3200" i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32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optimum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Arial MT"/>
              <a:cs typeface="Arial MT"/>
            </a:endParaRPr>
          </a:p>
          <a:p>
            <a:pPr marL="355600" marR="339725" indent="-343535">
              <a:lnSpc>
                <a:spcPct val="100000"/>
              </a:lnSpc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harapan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bahwa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langkah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sisanya </a:t>
            </a:r>
            <a:r>
              <a:rPr sz="3200" spc="-86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mengarah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ke solusi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optimum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global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global optimm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).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0956" y="6423659"/>
            <a:ext cx="295655" cy="3474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428625"/>
            <a:ext cx="7995284" cy="595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Greedy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Membentuk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Kode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Huffman: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Arial MT"/>
              <a:cs typeface="Arial MT"/>
            </a:endParaRPr>
          </a:p>
          <a:p>
            <a:pPr marL="622300" marR="62230" indent="-610235">
              <a:lnSpc>
                <a:spcPts val="2300"/>
              </a:lnSpc>
              <a:buClr>
                <a:srgbClr val="E2E2F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Baca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semua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karakter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data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menghitung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frekuensi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kemunculan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karakter.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karakter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penyusun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data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dinyatakan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sebagai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pohon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bersimpul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tunggal.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simpul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di-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assign</a:t>
            </a:r>
            <a:r>
              <a:rPr sz="240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frekuensi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kemunculan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karakter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tersebut.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2E2FF"/>
              </a:buClr>
              <a:buFont typeface="Arial MT"/>
              <a:buAutoNum type="arabicPeriod"/>
            </a:pPr>
            <a:endParaRPr sz="3000">
              <a:latin typeface="Arial MT"/>
              <a:cs typeface="Arial MT"/>
            </a:endParaRPr>
          </a:p>
          <a:p>
            <a:pPr marL="622300" marR="5080" indent="-610235">
              <a:lnSpc>
                <a:spcPct val="80000"/>
              </a:lnSpc>
              <a:buClr>
                <a:srgbClr val="E2E2F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Terapkan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strategi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sebagai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berikut: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langkah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gabungkan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dua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buah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pohon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mempunyai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frekuensi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terkecil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sebuah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akar.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Akar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mempunyai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frekuensi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merupakan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jumlah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frekuensi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dua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buah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pohon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penyusunnya.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2E2FF"/>
              </a:buClr>
              <a:buFont typeface="Arial MT"/>
              <a:buAutoNum type="arabicPeriod"/>
            </a:pPr>
            <a:endParaRPr sz="2950">
              <a:latin typeface="Arial MT"/>
              <a:cs typeface="Arial MT"/>
            </a:endParaRPr>
          </a:p>
          <a:p>
            <a:pPr marL="622300" marR="702945" indent="-610235">
              <a:lnSpc>
                <a:spcPts val="2300"/>
              </a:lnSpc>
              <a:buClr>
                <a:srgbClr val="E2E2F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Ulangi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langkah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sampai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hanya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tersisa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satu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buah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pohon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Huffman.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Kompleksitas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Huffman: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log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90</a:t>
            </a:fld>
            <a:endParaRPr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6890" y="621601"/>
          <a:ext cx="7798433" cy="2698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790"/>
                <a:gridCol w="948055"/>
                <a:gridCol w="914400"/>
                <a:gridCol w="914400"/>
                <a:gridCol w="914400"/>
                <a:gridCol w="802004"/>
                <a:gridCol w="794384"/>
              </a:tblGrid>
              <a:tr h="2019002">
                <a:tc>
                  <a:txBody>
                    <a:bodyPr/>
                    <a:lstStyle/>
                    <a:p>
                      <a:pPr marL="374650" indent="-343535">
                        <a:lnSpc>
                          <a:spcPts val="3540"/>
                        </a:lnSpc>
                        <a:buClr>
                          <a:srgbClr val="E2E2FF"/>
                        </a:buClr>
                        <a:buFont typeface="Arial MT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Contoh</a:t>
                      </a:r>
                      <a:r>
                        <a:rPr sz="32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9.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650">
                        <a:latin typeface="Times New Roman"/>
                        <a:cs typeface="Times New Roman"/>
                      </a:endParaRPr>
                    </a:p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32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Karakter</a:t>
                      </a:r>
                      <a:endParaRPr sz="3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B w="38100">
                      <a:solidFill>
                        <a:srgbClr val="FEFEF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3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FEFEF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3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FEFEF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sz="3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FEFEF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3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FEFEF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sz="3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FEFEF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3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FEFEFE"/>
                      </a:solidFill>
                      <a:prstDash val="solid"/>
                    </a:lnB>
                  </a:tcPr>
                </a:tc>
              </a:tr>
              <a:tr h="679363">
                <a:tc>
                  <a:txBody>
                    <a:bodyPr/>
                    <a:lstStyle/>
                    <a:p>
                      <a:pPr marL="374650">
                        <a:lnSpc>
                          <a:spcPts val="3779"/>
                        </a:lnSpc>
                        <a:spcBef>
                          <a:spcPts val="1470"/>
                        </a:spcBef>
                      </a:pPr>
                      <a:r>
                        <a:rPr sz="32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Frekuensi</a:t>
                      </a:r>
                      <a:endParaRPr sz="3200">
                        <a:latin typeface="Arial MT"/>
                        <a:cs typeface="Arial MT"/>
                      </a:endParaRPr>
                    </a:p>
                  </a:txBody>
                  <a:tcPr marL="0" marR="0" marT="186690" marB="0">
                    <a:lnT w="38100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ts val="3779"/>
                        </a:lnSpc>
                        <a:spcBef>
                          <a:spcPts val="1470"/>
                        </a:spcBef>
                      </a:pPr>
                      <a:r>
                        <a:rPr sz="3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45</a:t>
                      </a:r>
                      <a:endParaRPr sz="3200">
                        <a:latin typeface="Arial MT"/>
                        <a:cs typeface="Arial MT"/>
                      </a:endParaRPr>
                    </a:p>
                  </a:txBody>
                  <a:tcPr marL="0" marR="0" marT="186690" marB="0">
                    <a:lnT w="38100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3779"/>
                        </a:lnSpc>
                        <a:spcBef>
                          <a:spcPts val="1470"/>
                        </a:spcBef>
                      </a:pPr>
                      <a:r>
                        <a:rPr sz="3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13</a:t>
                      </a:r>
                      <a:endParaRPr sz="3200">
                        <a:latin typeface="Arial MT"/>
                        <a:cs typeface="Arial MT"/>
                      </a:endParaRPr>
                    </a:p>
                  </a:txBody>
                  <a:tcPr marL="0" marR="0" marT="186690" marB="0">
                    <a:lnT w="38100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3779"/>
                        </a:lnSpc>
                        <a:spcBef>
                          <a:spcPts val="1470"/>
                        </a:spcBef>
                      </a:pPr>
                      <a:r>
                        <a:rPr sz="3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endParaRPr sz="3200">
                        <a:latin typeface="Arial MT"/>
                        <a:cs typeface="Arial MT"/>
                      </a:endParaRPr>
                    </a:p>
                  </a:txBody>
                  <a:tcPr marL="0" marR="0" marT="186690" marB="0">
                    <a:lnT w="38100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ts val="3779"/>
                        </a:lnSpc>
                        <a:spcBef>
                          <a:spcPts val="1470"/>
                        </a:spcBef>
                      </a:pPr>
                      <a:r>
                        <a:rPr sz="3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16</a:t>
                      </a:r>
                      <a:endParaRPr sz="3200">
                        <a:latin typeface="Arial MT"/>
                        <a:cs typeface="Arial MT"/>
                      </a:endParaRPr>
                    </a:p>
                  </a:txBody>
                  <a:tcPr marL="0" marR="0" marT="186690" marB="0">
                    <a:lnT w="38100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3779"/>
                        </a:lnSpc>
                        <a:spcBef>
                          <a:spcPts val="1470"/>
                        </a:spcBef>
                      </a:pPr>
                      <a:r>
                        <a:rPr sz="32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3200">
                        <a:latin typeface="Arial MT"/>
                        <a:cs typeface="Arial MT"/>
                      </a:endParaRPr>
                    </a:p>
                  </a:txBody>
                  <a:tcPr marL="0" marR="0" marT="186690" marB="0">
                    <a:lnT w="38100">
                      <a:solidFill>
                        <a:srgbClr val="FEFEF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ts val="3779"/>
                        </a:lnSpc>
                        <a:spcBef>
                          <a:spcPts val="1470"/>
                        </a:spcBef>
                      </a:pPr>
                      <a:r>
                        <a:rPr sz="32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3200">
                        <a:latin typeface="Arial MT"/>
                        <a:cs typeface="Arial MT"/>
                      </a:endParaRPr>
                    </a:p>
                  </a:txBody>
                  <a:tcPr marL="0" marR="0" marT="186690" marB="0">
                    <a:lnT w="38100">
                      <a:solidFill>
                        <a:srgbClr val="FEFEF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91</a:t>
            </a:fld>
            <a:endParaRPr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7868" y="620268"/>
              <a:ext cx="8353425" cy="5184775"/>
            </a:xfrm>
            <a:custGeom>
              <a:avLst/>
              <a:gdLst/>
              <a:ahLst/>
              <a:cxnLst/>
              <a:rect l="l" t="t" r="r" b="b"/>
              <a:pathLst>
                <a:path w="8353425" h="5184775">
                  <a:moveTo>
                    <a:pt x="8353044" y="0"/>
                  </a:moveTo>
                  <a:lnTo>
                    <a:pt x="0" y="0"/>
                  </a:lnTo>
                  <a:lnTo>
                    <a:pt x="0" y="5184648"/>
                  </a:lnTo>
                  <a:lnTo>
                    <a:pt x="8353044" y="5184648"/>
                  </a:lnTo>
                  <a:lnTo>
                    <a:pt x="8353044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95123" y="2242169"/>
            <a:ext cx="655955" cy="508634"/>
          </a:xfrm>
          <a:prstGeom prst="rect">
            <a:avLst/>
          </a:prstGeom>
          <a:solidFill>
            <a:srgbClr val="FFFFFF"/>
          </a:solidFill>
          <a:ln w="6473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465"/>
              </a:spcBef>
            </a:pPr>
            <a:r>
              <a:rPr sz="2200" i="1" spc="-130" dirty="0">
                <a:latin typeface="Times New Roman"/>
                <a:cs typeface="Times New Roman"/>
              </a:rPr>
              <a:t>c:</a:t>
            </a:r>
            <a:r>
              <a:rPr sz="2200" spc="-130" dirty="0">
                <a:latin typeface="Times New Roman"/>
                <a:cs typeface="Times New Roman"/>
              </a:rPr>
              <a:t>12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6360" y="2242169"/>
            <a:ext cx="655955" cy="508634"/>
          </a:xfrm>
          <a:prstGeom prst="rect">
            <a:avLst/>
          </a:prstGeom>
          <a:solidFill>
            <a:srgbClr val="FFFFFF"/>
          </a:solidFill>
          <a:ln w="6473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65"/>
              </a:spcBef>
            </a:pPr>
            <a:r>
              <a:rPr sz="2200" i="1" spc="-130" dirty="0">
                <a:latin typeface="Times New Roman"/>
                <a:cs typeface="Times New Roman"/>
              </a:rPr>
              <a:t>b:</a:t>
            </a:r>
            <a:r>
              <a:rPr sz="2200" spc="-130" dirty="0">
                <a:latin typeface="Times New Roman"/>
                <a:cs typeface="Times New Roman"/>
              </a:rPr>
              <a:t>13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0339" y="3259040"/>
            <a:ext cx="655955" cy="508634"/>
          </a:xfrm>
          <a:prstGeom prst="rect">
            <a:avLst/>
          </a:prstGeom>
          <a:solidFill>
            <a:srgbClr val="FFFFFF"/>
          </a:solidFill>
          <a:ln w="6473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465"/>
              </a:spcBef>
            </a:pPr>
            <a:r>
              <a:rPr sz="2200" i="1" spc="-110" dirty="0">
                <a:latin typeface="Times New Roman"/>
                <a:cs typeface="Times New Roman"/>
              </a:rPr>
              <a:t>f:</a:t>
            </a:r>
            <a:r>
              <a:rPr sz="2200" spc="-110" dirty="0">
                <a:latin typeface="Times New Roman"/>
                <a:cs typeface="Times New Roman"/>
              </a:rPr>
              <a:t>5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8716" y="3259040"/>
            <a:ext cx="655955" cy="508634"/>
          </a:xfrm>
          <a:prstGeom prst="rect">
            <a:avLst/>
          </a:prstGeom>
          <a:solidFill>
            <a:srgbClr val="FFFFFF"/>
          </a:solidFill>
          <a:ln w="6473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465"/>
              </a:spcBef>
            </a:pPr>
            <a:r>
              <a:rPr sz="2200" i="1" spc="-125" dirty="0">
                <a:latin typeface="Times New Roman"/>
                <a:cs typeface="Times New Roman"/>
              </a:rPr>
              <a:t>e:</a:t>
            </a:r>
            <a:r>
              <a:rPr sz="2200" spc="-125" dirty="0">
                <a:latin typeface="Times New Roman"/>
                <a:cs typeface="Times New Roman"/>
              </a:rPr>
              <a:t>9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4923" y="2242169"/>
            <a:ext cx="655955" cy="508634"/>
          </a:xfrm>
          <a:prstGeom prst="rect">
            <a:avLst/>
          </a:prstGeom>
          <a:solidFill>
            <a:srgbClr val="FFFFFF"/>
          </a:solidFill>
          <a:ln w="6473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465"/>
              </a:spcBef>
            </a:pPr>
            <a:r>
              <a:rPr sz="2200" i="1" spc="-130" dirty="0">
                <a:latin typeface="Times New Roman"/>
                <a:cs typeface="Times New Roman"/>
              </a:rPr>
              <a:t>d:</a:t>
            </a:r>
            <a:r>
              <a:rPr sz="2200" spc="-130" dirty="0">
                <a:latin typeface="Times New Roman"/>
                <a:cs typeface="Times New Roman"/>
              </a:rPr>
              <a:t>16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6014" y="2242169"/>
            <a:ext cx="655955" cy="508634"/>
          </a:xfrm>
          <a:prstGeom prst="rect">
            <a:avLst/>
          </a:prstGeom>
          <a:solidFill>
            <a:srgbClr val="FFFFFF"/>
          </a:solidFill>
          <a:ln w="6473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65"/>
              </a:spcBef>
            </a:pPr>
            <a:r>
              <a:rPr sz="2200" i="1" spc="-130" dirty="0">
                <a:latin typeface="Times New Roman"/>
                <a:cs typeface="Times New Roman"/>
              </a:rPr>
              <a:t>a:</a:t>
            </a:r>
            <a:r>
              <a:rPr sz="2200" spc="-130" dirty="0">
                <a:latin typeface="Times New Roman"/>
                <a:cs typeface="Times New Roman"/>
              </a:rPr>
              <a:t>45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6060" y="2258774"/>
            <a:ext cx="20955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spc="-105" dirty="0">
                <a:latin typeface="Times New Roman"/>
                <a:cs typeface="Times New Roman"/>
              </a:rPr>
              <a:t>2.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34198" y="2238648"/>
            <a:ext cx="875030" cy="515620"/>
            <a:chOff x="4534198" y="2238648"/>
            <a:chExt cx="875030" cy="515620"/>
          </a:xfrm>
        </p:grpSpPr>
        <p:sp>
          <p:nvSpPr>
            <p:cNvPr id="13" name="object 13"/>
            <p:cNvSpPr/>
            <p:nvPr/>
          </p:nvSpPr>
          <p:spPr>
            <a:xfrm>
              <a:off x="4537690" y="2242141"/>
              <a:ext cx="868044" cy="508634"/>
            </a:xfrm>
            <a:custGeom>
              <a:avLst/>
              <a:gdLst/>
              <a:ahLst/>
              <a:cxnLst/>
              <a:rect l="l" t="t" r="r" b="b"/>
              <a:pathLst>
                <a:path w="868045" h="508635">
                  <a:moveTo>
                    <a:pt x="433952" y="0"/>
                  </a:moveTo>
                  <a:lnTo>
                    <a:pt x="384385" y="1692"/>
                  </a:lnTo>
                  <a:lnTo>
                    <a:pt x="337734" y="6769"/>
                  </a:lnTo>
                  <a:lnTo>
                    <a:pt x="289625" y="15230"/>
                  </a:lnTo>
                  <a:lnTo>
                    <a:pt x="246133" y="25384"/>
                  </a:lnTo>
                  <a:lnTo>
                    <a:pt x="202397" y="38922"/>
                  </a:lnTo>
                  <a:lnTo>
                    <a:pt x="163035" y="55845"/>
                  </a:lnTo>
                  <a:lnTo>
                    <a:pt x="126589" y="74460"/>
                  </a:lnTo>
                  <a:lnTo>
                    <a:pt x="94517" y="96460"/>
                  </a:lnTo>
                  <a:lnTo>
                    <a:pt x="42034" y="143845"/>
                  </a:lnTo>
                  <a:lnTo>
                    <a:pt x="9961" y="197998"/>
                  </a:lnTo>
                  <a:lnTo>
                    <a:pt x="0" y="254126"/>
                  </a:lnTo>
                  <a:lnTo>
                    <a:pt x="2672" y="282895"/>
                  </a:lnTo>
                  <a:lnTo>
                    <a:pt x="24540" y="338741"/>
                  </a:lnTo>
                  <a:lnTo>
                    <a:pt x="66817" y="389509"/>
                  </a:lnTo>
                  <a:lnTo>
                    <a:pt x="126589" y="433509"/>
                  </a:lnTo>
                  <a:lnTo>
                    <a:pt x="163035" y="453817"/>
                  </a:lnTo>
                  <a:lnTo>
                    <a:pt x="202397" y="469047"/>
                  </a:lnTo>
                  <a:lnTo>
                    <a:pt x="246133" y="482586"/>
                  </a:lnTo>
                  <a:lnTo>
                    <a:pt x="289625" y="494432"/>
                  </a:lnTo>
                  <a:lnTo>
                    <a:pt x="337734" y="502893"/>
                  </a:lnTo>
                  <a:lnTo>
                    <a:pt x="384385" y="506278"/>
                  </a:lnTo>
                  <a:lnTo>
                    <a:pt x="433952" y="508252"/>
                  </a:lnTo>
                  <a:lnTo>
                    <a:pt x="482061" y="506278"/>
                  </a:lnTo>
                  <a:lnTo>
                    <a:pt x="529927" y="502893"/>
                  </a:lnTo>
                  <a:lnTo>
                    <a:pt x="576578" y="494432"/>
                  </a:lnTo>
                  <a:lnTo>
                    <a:pt x="621771" y="482586"/>
                  </a:lnTo>
                  <a:lnTo>
                    <a:pt x="664049" y="469047"/>
                  </a:lnTo>
                  <a:lnTo>
                    <a:pt x="703411" y="453817"/>
                  </a:lnTo>
                  <a:lnTo>
                    <a:pt x="739857" y="433509"/>
                  </a:lnTo>
                  <a:lnTo>
                    <a:pt x="773144" y="413201"/>
                  </a:lnTo>
                  <a:lnTo>
                    <a:pt x="824169" y="364125"/>
                  </a:lnTo>
                  <a:lnTo>
                    <a:pt x="856242" y="311664"/>
                  </a:lnTo>
                  <a:lnTo>
                    <a:pt x="867904" y="254126"/>
                  </a:lnTo>
                  <a:lnTo>
                    <a:pt x="864989" y="226767"/>
                  </a:lnTo>
                  <a:lnTo>
                    <a:pt x="843121" y="170921"/>
                  </a:lnTo>
                  <a:lnTo>
                    <a:pt x="800843" y="120152"/>
                  </a:lnTo>
                  <a:lnTo>
                    <a:pt x="739857" y="74460"/>
                  </a:lnTo>
                  <a:lnTo>
                    <a:pt x="703411" y="55845"/>
                  </a:lnTo>
                  <a:lnTo>
                    <a:pt x="664049" y="38922"/>
                  </a:lnTo>
                  <a:lnTo>
                    <a:pt x="621771" y="25384"/>
                  </a:lnTo>
                  <a:lnTo>
                    <a:pt x="576578" y="15230"/>
                  </a:lnTo>
                  <a:lnTo>
                    <a:pt x="529927" y="6769"/>
                  </a:lnTo>
                  <a:lnTo>
                    <a:pt x="482061" y="1692"/>
                  </a:lnTo>
                  <a:lnTo>
                    <a:pt x="433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37690" y="2242141"/>
              <a:ext cx="868044" cy="508634"/>
            </a:xfrm>
            <a:custGeom>
              <a:avLst/>
              <a:gdLst/>
              <a:ahLst/>
              <a:cxnLst/>
              <a:rect l="l" t="t" r="r" b="b"/>
              <a:pathLst>
                <a:path w="868045" h="508635">
                  <a:moveTo>
                    <a:pt x="0" y="254126"/>
                  </a:moveTo>
                  <a:lnTo>
                    <a:pt x="9961" y="197998"/>
                  </a:lnTo>
                  <a:lnTo>
                    <a:pt x="42034" y="143845"/>
                  </a:lnTo>
                  <a:lnTo>
                    <a:pt x="94517" y="96460"/>
                  </a:lnTo>
                  <a:lnTo>
                    <a:pt x="126589" y="74460"/>
                  </a:lnTo>
                  <a:lnTo>
                    <a:pt x="163035" y="55845"/>
                  </a:lnTo>
                  <a:lnTo>
                    <a:pt x="202397" y="38922"/>
                  </a:lnTo>
                  <a:lnTo>
                    <a:pt x="246133" y="25384"/>
                  </a:lnTo>
                  <a:lnTo>
                    <a:pt x="289625" y="15230"/>
                  </a:lnTo>
                  <a:lnTo>
                    <a:pt x="337734" y="6769"/>
                  </a:lnTo>
                  <a:lnTo>
                    <a:pt x="384385" y="1692"/>
                  </a:lnTo>
                  <a:lnTo>
                    <a:pt x="433952" y="0"/>
                  </a:lnTo>
                  <a:lnTo>
                    <a:pt x="482061" y="1692"/>
                  </a:lnTo>
                  <a:lnTo>
                    <a:pt x="529927" y="6769"/>
                  </a:lnTo>
                  <a:lnTo>
                    <a:pt x="576578" y="15230"/>
                  </a:lnTo>
                  <a:lnTo>
                    <a:pt x="621771" y="25384"/>
                  </a:lnTo>
                  <a:lnTo>
                    <a:pt x="664049" y="38922"/>
                  </a:lnTo>
                  <a:lnTo>
                    <a:pt x="703411" y="55845"/>
                  </a:lnTo>
                  <a:lnTo>
                    <a:pt x="739857" y="74460"/>
                  </a:lnTo>
                  <a:lnTo>
                    <a:pt x="773144" y="96460"/>
                  </a:lnTo>
                  <a:lnTo>
                    <a:pt x="824169" y="143845"/>
                  </a:lnTo>
                  <a:lnTo>
                    <a:pt x="856242" y="197998"/>
                  </a:lnTo>
                  <a:lnTo>
                    <a:pt x="867904" y="254126"/>
                  </a:lnTo>
                  <a:lnTo>
                    <a:pt x="864989" y="282895"/>
                  </a:lnTo>
                  <a:lnTo>
                    <a:pt x="843121" y="338741"/>
                  </a:lnTo>
                  <a:lnTo>
                    <a:pt x="800843" y="389509"/>
                  </a:lnTo>
                  <a:lnTo>
                    <a:pt x="739857" y="433509"/>
                  </a:lnTo>
                  <a:lnTo>
                    <a:pt x="703411" y="453817"/>
                  </a:lnTo>
                  <a:lnTo>
                    <a:pt x="664049" y="469047"/>
                  </a:lnTo>
                  <a:lnTo>
                    <a:pt x="621771" y="482586"/>
                  </a:lnTo>
                  <a:lnTo>
                    <a:pt x="576578" y="494432"/>
                  </a:lnTo>
                  <a:lnTo>
                    <a:pt x="529927" y="502893"/>
                  </a:lnTo>
                  <a:lnTo>
                    <a:pt x="482061" y="506278"/>
                  </a:lnTo>
                  <a:lnTo>
                    <a:pt x="433952" y="508252"/>
                  </a:lnTo>
                  <a:lnTo>
                    <a:pt x="384385" y="506278"/>
                  </a:lnTo>
                  <a:lnTo>
                    <a:pt x="337734" y="502893"/>
                  </a:lnTo>
                  <a:lnTo>
                    <a:pt x="289625" y="494432"/>
                  </a:lnTo>
                  <a:lnTo>
                    <a:pt x="246133" y="482586"/>
                  </a:lnTo>
                  <a:lnTo>
                    <a:pt x="202397" y="469047"/>
                  </a:lnTo>
                  <a:lnTo>
                    <a:pt x="163035" y="453817"/>
                  </a:lnTo>
                  <a:lnTo>
                    <a:pt x="126589" y="433509"/>
                  </a:lnTo>
                  <a:lnTo>
                    <a:pt x="66817" y="389509"/>
                  </a:lnTo>
                  <a:lnTo>
                    <a:pt x="24540" y="338741"/>
                  </a:lnTo>
                  <a:lnTo>
                    <a:pt x="2672" y="282895"/>
                  </a:lnTo>
                  <a:lnTo>
                    <a:pt x="0" y="254126"/>
                  </a:lnTo>
                  <a:close/>
                </a:path>
              </a:pathLst>
            </a:custGeom>
            <a:ln w="6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39051" y="2306127"/>
            <a:ext cx="463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-105" dirty="0">
                <a:latin typeface="Times New Roman"/>
                <a:cs typeface="Times New Roman"/>
              </a:rPr>
              <a:t>fe</a:t>
            </a:r>
            <a:r>
              <a:rPr sz="2000" spc="-120" dirty="0">
                <a:latin typeface="Times New Roman"/>
                <a:cs typeface="Times New Roman"/>
              </a:rPr>
              <a:t>:14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91631" y="2740233"/>
            <a:ext cx="4165600" cy="3064510"/>
            <a:chOff x="1591631" y="2740233"/>
            <a:chExt cx="4165600" cy="3064510"/>
          </a:xfrm>
        </p:grpSpPr>
        <p:sp>
          <p:nvSpPr>
            <p:cNvPr id="17" name="object 17"/>
            <p:cNvSpPr/>
            <p:nvPr/>
          </p:nvSpPr>
          <p:spPr>
            <a:xfrm>
              <a:off x="4107869" y="2750393"/>
              <a:ext cx="1638935" cy="509270"/>
            </a:xfrm>
            <a:custGeom>
              <a:avLst/>
              <a:gdLst/>
              <a:ahLst/>
              <a:cxnLst/>
              <a:rect l="l" t="t" r="r" b="b"/>
              <a:pathLst>
                <a:path w="1638935" h="509270">
                  <a:moveTo>
                    <a:pt x="1638620" y="508647"/>
                  </a:moveTo>
                  <a:lnTo>
                    <a:pt x="863774" y="0"/>
                  </a:lnTo>
                  <a:lnTo>
                    <a:pt x="0" y="508647"/>
                  </a:lnTo>
                </a:path>
              </a:pathLst>
            </a:custGeom>
            <a:ln w="20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5123" y="5292521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5" h="508635">
                  <a:moveTo>
                    <a:pt x="655375" y="0"/>
                  </a:moveTo>
                  <a:lnTo>
                    <a:pt x="0" y="0"/>
                  </a:lnTo>
                  <a:lnTo>
                    <a:pt x="0" y="508224"/>
                  </a:lnTo>
                  <a:lnTo>
                    <a:pt x="655375" y="508224"/>
                  </a:lnTo>
                  <a:lnTo>
                    <a:pt x="655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95123" y="5292521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5" h="508635">
                  <a:moveTo>
                    <a:pt x="0" y="508224"/>
                  </a:moveTo>
                  <a:lnTo>
                    <a:pt x="655375" y="508224"/>
                  </a:lnTo>
                  <a:lnTo>
                    <a:pt x="655375" y="0"/>
                  </a:lnTo>
                  <a:lnTo>
                    <a:pt x="0" y="0"/>
                  </a:lnTo>
                  <a:lnTo>
                    <a:pt x="0" y="508224"/>
                  </a:lnTo>
                  <a:close/>
                </a:path>
              </a:pathLst>
            </a:custGeom>
            <a:ln w="6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74689" y="5336305"/>
            <a:ext cx="29591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i="1" spc="-85" dirty="0">
                <a:latin typeface="Times New Roman"/>
                <a:cs typeface="Times New Roman"/>
              </a:rPr>
              <a:t>f</a:t>
            </a:r>
            <a:r>
              <a:rPr sz="2200" i="1" spc="-95" dirty="0">
                <a:latin typeface="Times New Roman"/>
                <a:cs typeface="Times New Roman"/>
              </a:rPr>
              <a:t>:</a:t>
            </a:r>
            <a:r>
              <a:rPr sz="2200" spc="-145" dirty="0">
                <a:latin typeface="Times New Roman"/>
                <a:cs typeface="Times New Roman"/>
              </a:rPr>
              <a:t>5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230640" y="5289029"/>
            <a:ext cx="662940" cy="515620"/>
            <a:chOff x="3230640" y="5289029"/>
            <a:chExt cx="662940" cy="515620"/>
          </a:xfrm>
        </p:grpSpPr>
        <p:sp>
          <p:nvSpPr>
            <p:cNvPr id="22" name="object 22"/>
            <p:cNvSpPr/>
            <p:nvPr/>
          </p:nvSpPr>
          <p:spPr>
            <a:xfrm>
              <a:off x="3234132" y="5292521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5">
                  <a:moveTo>
                    <a:pt x="655375" y="0"/>
                  </a:moveTo>
                  <a:lnTo>
                    <a:pt x="0" y="0"/>
                  </a:lnTo>
                  <a:lnTo>
                    <a:pt x="0" y="508224"/>
                  </a:lnTo>
                  <a:lnTo>
                    <a:pt x="655375" y="508224"/>
                  </a:lnTo>
                  <a:lnTo>
                    <a:pt x="655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4132" y="5292521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5">
                  <a:moveTo>
                    <a:pt x="0" y="508224"/>
                  </a:moveTo>
                  <a:lnTo>
                    <a:pt x="655375" y="508224"/>
                  </a:lnTo>
                  <a:lnTo>
                    <a:pt x="655375" y="0"/>
                  </a:lnTo>
                  <a:lnTo>
                    <a:pt x="0" y="0"/>
                  </a:lnTo>
                  <a:lnTo>
                    <a:pt x="0" y="508224"/>
                  </a:lnTo>
                  <a:close/>
                </a:path>
              </a:pathLst>
            </a:custGeom>
            <a:ln w="6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393215" y="5336305"/>
            <a:ext cx="33655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i="1" spc="-135" dirty="0">
                <a:latin typeface="Times New Roman"/>
                <a:cs typeface="Times New Roman"/>
              </a:rPr>
              <a:t>e</a:t>
            </a:r>
            <a:r>
              <a:rPr sz="2200" i="1" spc="-95" dirty="0">
                <a:latin typeface="Times New Roman"/>
                <a:cs typeface="Times New Roman"/>
              </a:rPr>
              <a:t>:</a:t>
            </a:r>
            <a:r>
              <a:rPr sz="2200" spc="-145" dirty="0">
                <a:latin typeface="Times New Roman"/>
                <a:cs typeface="Times New Roman"/>
              </a:rPr>
              <a:t>9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348982" y="4271996"/>
            <a:ext cx="875665" cy="516255"/>
            <a:chOff x="2348982" y="4271996"/>
            <a:chExt cx="875665" cy="516255"/>
          </a:xfrm>
        </p:grpSpPr>
        <p:sp>
          <p:nvSpPr>
            <p:cNvPr id="26" name="object 26"/>
            <p:cNvSpPr/>
            <p:nvPr/>
          </p:nvSpPr>
          <p:spPr>
            <a:xfrm>
              <a:off x="2352475" y="4275489"/>
              <a:ext cx="868680" cy="509270"/>
            </a:xfrm>
            <a:custGeom>
              <a:avLst/>
              <a:gdLst/>
              <a:ahLst/>
              <a:cxnLst/>
              <a:rect l="l" t="t" r="r" b="b"/>
              <a:pathLst>
                <a:path w="868680" h="509270">
                  <a:moveTo>
                    <a:pt x="434487" y="0"/>
                  </a:moveTo>
                  <a:lnTo>
                    <a:pt x="384968" y="1692"/>
                  </a:lnTo>
                  <a:lnTo>
                    <a:pt x="338366" y="6797"/>
                  </a:lnTo>
                  <a:lnTo>
                    <a:pt x="290305" y="15258"/>
                  </a:lnTo>
                  <a:lnTo>
                    <a:pt x="246619" y="25412"/>
                  </a:lnTo>
                  <a:lnTo>
                    <a:pt x="202908" y="38979"/>
                  </a:lnTo>
                  <a:lnTo>
                    <a:pt x="163594" y="55902"/>
                  </a:lnTo>
                  <a:lnTo>
                    <a:pt x="127172" y="74545"/>
                  </a:lnTo>
                  <a:lnTo>
                    <a:pt x="94662" y="96573"/>
                  </a:lnTo>
                  <a:lnTo>
                    <a:pt x="42228" y="144014"/>
                  </a:lnTo>
                  <a:lnTo>
                    <a:pt x="10180" y="198224"/>
                  </a:lnTo>
                  <a:lnTo>
                    <a:pt x="0" y="254126"/>
                  </a:lnTo>
                  <a:lnTo>
                    <a:pt x="2891" y="282923"/>
                  </a:lnTo>
                  <a:lnTo>
                    <a:pt x="24759" y="338825"/>
                  </a:lnTo>
                  <a:lnTo>
                    <a:pt x="66988" y="389650"/>
                  </a:lnTo>
                  <a:lnTo>
                    <a:pt x="127172" y="433706"/>
                  </a:lnTo>
                  <a:lnTo>
                    <a:pt x="163594" y="454014"/>
                  </a:lnTo>
                  <a:lnTo>
                    <a:pt x="202908" y="469837"/>
                  </a:lnTo>
                  <a:lnTo>
                    <a:pt x="246619" y="483404"/>
                  </a:lnTo>
                  <a:lnTo>
                    <a:pt x="290305" y="495250"/>
                  </a:lnTo>
                  <a:lnTo>
                    <a:pt x="338366" y="503711"/>
                  </a:lnTo>
                  <a:lnTo>
                    <a:pt x="384968" y="507096"/>
                  </a:lnTo>
                  <a:lnTo>
                    <a:pt x="434487" y="508788"/>
                  </a:lnTo>
                  <a:lnTo>
                    <a:pt x="482547" y="507096"/>
                  </a:lnTo>
                  <a:lnTo>
                    <a:pt x="530607" y="503711"/>
                  </a:lnTo>
                  <a:lnTo>
                    <a:pt x="577210" y="495250"/>
                  </a:lnTo>
                  <a:lnTo>
                    <a:pt x="622403" y="483404"/>
                  </a:lnTo>
                  <a:lnTo>
                    <a:pt x="664681" y="469837"/>
                  </a:lnTo>
                  <a:lnTo>
                    <a:pt x="704042" y="454014"/>
                  </a:lnTo>
                  <a:lnTo>
                    <a:pt x="740246" y="433706"/>
                  </a:lnTo>
                  <a:lnTo>
                    <a:pt x="773776" y="413371"/>
                  </a:lnTo>
                  <a:lnTo>
                    <a:pt x="824801" y="364238"/>
                  </a:lnTo>
                  <a:lnTo>
                    <a:pt x="856873" y="311720"/>
                  </a:lnTo>
                  <a:lnTo>
                    <a:pt x="868536" y="254126"/>
                  </a:lnTo>
                  <a:lnTo>
                    <a:pt x="865620" y="227021"/>
                  </a:lnTo>
                  <a:lnTo>
                    <a:pt x="843753" y="171119"/>
                  </a:lnTo>
                  <a:lnTo>
                    <a:pt x="801475" y="120293"/>
                  </a:lnTo>
                  <a:lnTo>
                    <a:pt x="740246" y="74545"/>
                  </a:lnTo>
                  <a:lnTo>
                    <a:pt x="704042" y="55902"/>
                  </a:lnTo>
                  <a:lnTo>
                    <a:pt x="664681" y="38979"/>
                  </a:lnTo>
                  <a:lnTo>
                    <a:pt x="622403" y="25412"/>
                  </a:lnTo>
                  <a:lnTo>
                    <a:pt x="577210" y="15258"/>
                  </a:lnTo>
                  <a:lnTo>
                    <a:pt x="530607" y="6797"/>
                  </a:lnTo>
                  <a:lnTo>
                    <a:pt x="482547" y="1692"/>
                  </a:lnTo>
                  <a:lnTo>
                    <a:pt x="43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2475" y="4275489"/>
              <a:ext cx="868680" cy="509270"/>
            </a:xfrm>
            <a:custGeom>
              <a:avLst/>
              <a:gdLst/>
              <a:ahLst/>
              <a:cxnLst/>
              <a:rect l="l" t="t" r="r" b="b"/>
              <a:pathLst>
                <a:path w="868680" h="509270">
                  <a:moveTo>
                    <a:pt x="0" y="254126"/>
                  </a:moveTo>
                  <a:lnTo>
                    <a:pt x="10180" y="198224"/>
                  </a:lnTo>
                  <a:lnTo>
                    <a:pt x="42228" y="144014"/>
                  </a:lnTo>
                  <a:lnTo>
                    <a:pt x="94662" y="96573"/>
                  </a:lnTo>
                  <a:lnTo>
                    <a:pt x="127172" y="74545"/>
                  </a:lnTo>
                  <a:lnTo>
                    <a:pt x="163594" y="55902"/>
                  </a:lnTo>
                  <a:lnTo>
                    <a:pt x="202908" y="38979"/>
                  </a:lnTo>
                  <a:lnTo>
                    <a:pt x="246619" y="25412"/>
                  </a:lnTo>
                  <a:lnTo>
                    <a:pt x="290305" y="15258"/>
                  </a:lnTo>
                  <a:lnTo>
                    <a:pt x="338366" y="6797"/>
                  </a:lnTo>
                  <a:lnTo>
                    <a:pt x="384968" y="1692"/>
                  </a:lnTo>
                  <a:lnTo>
                    <a:pt x="434487" y="0"/>
                  </a:lnTo>
                  <a:lnTo>
                    <a:pt x="482547" y="1692"/>
                  </a:lnTo>
                  <a:lnTo>
                    <a:pt x="530607" y="6797"/>
                  </a:lnTo>
                  <a:lnTo>
                    <a:pt x="577210" y="15258"/>
                  </a:lnTo>
                  <a:lnTo>
                    <a:pt x="622403" y="25412"/>
                  </a:lnTo>
                  <a:lnTo>
                    <a:pt x="664681" y="38979"/>
                  </a:lnTo>
                  <a:lnTo>
                    <a:pt x="704042" y="55902"/>
                  </a:lnTo>
                  <a:lnTo>
                    <a:pt x="740246" y="74545"/>
                  </a:lnTo>
                  <a:lnTo>
                    <a:pt x="773776" y="96573"/>
                  </a:lnTo>
                  <a:lnTo>
                    <a:pt x="824801" y="144014"/>
                  </a:lnTo>
                  <a:lnTo>
                    <a:pt x="856873" y="198224"/>
                  </a:lnTo>
                  <a:lnTo>
                    <a:pt x="868536" y="254126"/>
                  </a:lnTo>
                  <a:lnTo>
                    <a:pt x="865620" y="282923"/>
                  </a:lnTo>
                  <a:lnTo>
                    <a:pt x="843753" y="338825"/>
                  </a:lnTo>
                  <a:lnTo>
                    <a:pt x="801475" y="389650"/>
                  </a:lnTo>
                  <a:lnTo>
                    <a:pt x="740246" y="433706"/>
                  </a:lnTo>
                  <a:lnTo>
                    <a:pt x="704042" y="454014"/>
                  </a:lnTo>
                  <a:lnTo>
                    <a:pt x="664681" y="469837"/>
                  </a:lnTo>
                  <a:lnTo>
                    <a:pt x="622403" y="483404"/>
                  </a:lnTo>
                  <a:lnTo>
                    <a:pt x="577210" y="495250"/>
                  </a:lnTo>
                  <a:lnTo>
                    <a:pt x="530607" y="503711"/>
                  </a:lnTo>
                  <a:lnTo>
                    <a:pt x="482547" y="507096"/>
                  </a:lnTo>
                  <a:lnTo>
                    <a:pt x="434487" y="508788"/>
                  </a:lnTo>
                  <a:lnTo>
                    <a:pt x="384968" y="507096"/>
                  </a:lnTo>
                  <a:lnTo>
                    <a:pt x="338366" y="503711"/>
                  </a:lnTo>
                  <a:lnTo>
                    <a:pt x="290305" y="495250"/>
                  </a:lnTo>
                  <a:lnTo>
                    <a:pt x="246619" y="483404"/>
                  </a:lnTo>
                  <a:lnTo>
                    <a:pt x="202908" y="469837"/>
                  </a:lnTo>
                  <a:lnTo>
                    <a:pt x="163594" y="454014"/>
                  </a:lnTo>
                  <a:lnTo>
                    <a:pt x="127172" y="433706"/>
                  </a:lnTo>
                  <a:lnTo>
                    <a:pt x="94662" y="413371"/>
                  </a:lnTo>
                  <a:lnTo>
                    <a:pt x="42228" y="364238"/>
                  </a:lnTo>
                  <a:lnTo>
                    <a:pt x="10180" y="311720"/>
                  </a:lnTo>
                  <a:lnTo>
                    <a:pt x="0" y="254126"/>
                  </a:lnTo>
                  <a:close/>
                </a:path>
              </a:pathLst>
            </a:custGeom>
            <a:ln w="6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554346" y="4339560"/>
            <a:ext cx="463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-105" dirty="0">
                <a:latin typeface="Times New Roman"/>
                <a:cs typeface="Times New Roman"/>
              </a:rPr>
              <a:t>fe</a:t>
            </a:r>
            <a:r>
              <a:rPr sz="2000" spc="-120" dirty="0">
                <a:latin typeface="Times New Roman"/>
                <a:cs typeface="Times New Roman"/>
              </a:rPr>
              <a:t>:14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912663" y="4774117"/>
            <a:ext cx="3837304" cy="1030605"/>
            <a:chOff x="1912663" y="4774117"/>
            <a:chExt cx="3837304" cy="1030605"/>
          </a:xfrm>
        </p:grpSpPr>
        <p:sp>
          <p:nvSpPr>
            <p:cNvPr id="30" name="object 30"/>
            <p:cNvSpPr/>
            <p:nvPr/>
          </p:nvSpPr>
          <p:spPr>
            <a:xfrm>
              <a:off x="1922823" y="4784277"/>
              <a:ext cx="1638935" cy="508634"/>
            </a:xfrm>
            <a:custGeom>
              <a:avLst/>
              <a:gdLst/>
              <a:ahLst/>
              <a:cxnLst/>
              <a:rect l="l" t="t" r="r" b="b"/>
              <a:pathLst>
                <a:path w="1638935" h="508635">
                  <a:moveTo>
                    <a:pt x="1638838" y="508252"/>
                  </a:moveTo>
                  <a:lnTo>
                    <a:pt x="864138" y="0"/>
                  </a:lnTo>
                  <a:lnTo>
                    <a:pt x="0" y="508252"/>
                  </a:lnTo>
                </a:path>
              </a:pathLst>
            </a:custGeom>
            <a:ln w="20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90944" y="5292521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5">
                  <a:moveTo>
                    <a:pt x="655375" y="0"/>
                  </a:moveTo>
                  <a:lnTo>
                    <a:pt x="0" y="0"/>
                  </a:lnTo>
                  <a:lnTo>
                    <a:pt x="0" y="508224"/>
                  </a:lnTo>
                  <a:lnTo>
                    <a:pt x="655375" y="508224"/>
                  </a:lnTo>
                  <a:lnTo>
                    <a:pt x="655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90944" y="5292521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5">
                  <a:moveTo>
                    <a:pt x="0" y="508224"/>
                  </a:moveTo>
                  <a:lnTo>
                    <a:pt x="655375" y="508224"/>
                  </a:lnTo>
                  <a:lnTo>
                    <a:pt x="655375" y="0"/>
                  </a:lnTo>
                  <a:lnTo>
                    <a:pt x="0" y="0"/>
                  </a:lnTo>
                  <a:lnTo>
                    <a:pt x="0" y="508224"/>
                  </a:lnTo>
                  <a:close/>
                </a:path>
              </a:pathLst>
            </a:custGeom>
            <a:ln w="6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217207" y="4275489"/>
            <a:ext cx="655955" cy="509270"/>
          </a:xfrm>
          <a:prstGeom prst="rect">
            <a:avLst/>
          </a:prstGeom>
          <a:solidFill>
            <a:srgbClr val="FFFFFF"/>
          </a:solidFill>
          <a:ln w="6472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465"/>
              </a:spcBef>
            </a:pPr>
            <a:r>
              <a:rPr sz="2200" i="1" spc="-130" dirty="0">
                <a:latin typeface="Times New Roman"/>
                <a:cs typeface="Times New Roman"/>
              </a:rPr>
              <a:t>d:</a:t>
            </a:r>
            <a:r>
              <a:rPr sz="2200" spc="-130" dirty="0">
                <a:latin typeface="Times New Roman"/>
                <a:cs typeface="Times New Roman"/>
              </a:rPr>
              <a:t>16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89040" y="5336305"/>
            <a:ext cx="45974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i="1" spc="-135" dirty="0">
                <a:latin typeface="Times New Roman"/>
                <a:cs typeface="Times New Roman"/>
              </a:rPr>
              <a:t>c</a:t>
            </a:r>
            <a:r>
              <a:rPr sz="2200" i="1" spc="-95" dirty="0">
                <a:latin typeface="Times New Roman"/>
                <a:cs typeface="Times New Roman"/>
              </a:rPr>
              <a:t>:</a:t>
            </a:r>
            <a:r>
              <a:rPr sz="2200" spc="-140" dirty="0">
                <a:latin typeface="Times New Roman"/>
                <a:cs typeface="Times New Roman"/>
              </a:rPr>
              <a:t>12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726557" y="5289029"/>
            <a:ext cx="662940" cy="515620"/>
            <a:chOff x="6726557" y="5289029"/>
            <a:chExt cx="662940" cy="515620"/>
          </a:xfrm>
        </p:grpSpPr>
        <p:sp>
          <p:nvSpPr>
            <p:cNvPr id="36" name="object 36"/>
            <p:cNvSpPr/>
            <p:nvPr/>
          </p:nvSpPr>
          <p:spPr>
            <a:xfrm>
              <a:off x="6730050" y="5292521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5">
                  <a:moveTo>
                    <a:pt x="655375" y="0"/>
                  </a:moveTo>
                  <a:lnTo>
                    <a:pt x="0" y="0"/>
                  </a:lnTo>
                  <a:lnTo>
                    <a:pt x="0" y="508224"/>
                  </a:lnTo>
                  <a:lnTo>
                    <a:pt x="655375" y="508224"/>
                  </a:lnTo>
                  <a:lnTo>
                    <a:pt x="655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30050" y="5292521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5">
                  <a:moveTo>
                    <a:pt x="0" y="508224"/>
                  </a:moveTo>
                  <a:lnTo>
                    <a:pt x="655375" y="508224"/>
                  </a:lnTo>
                  <a:lnTo>
                    <a:pt x="655375" y="0"/>
                  </a:lnTo>
                  <a:lnTo>
                    <a:pt x="0" y="0"/>
                  </a:lnTo>
                  <a:lnTo>
                    <a:pt x="0" y="508224"/>
                  </a:lnTo>
                  <a:close/>
                </a:path>
              </a:pathLst>
            </a:custGeom>
            <a:ln w="6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820613" y="5336305"/>
            <a:ext cx="474345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i="1" spc="-140" dirty="0">
                <a:latin typeface="Times New Roman"/>
                <a:cs typeface="Times New Roman"/>
              </a:rPr>
              <a:t>b</a:t>
            </a:r>
            <a:r>
              <a:rPr sz="2200" i="1" spc="-95" dirty="0">
                <a:latin typeface="Times New Roman"/>
                <a:cs typeface="Times New Roman"/>
              </a:rPr>
              <a:t>:</a:t>
            </a:r>
            <a:r>
              <a:rPr sz="2200" spc="-140" dirty="0">
                <a:latin typeface="Times New Roman"/>
                <a:cs typeface="Times New Roman"/>
              </a:rPr>
              <a:t>13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844802" y="4271996"/>
            <a:ext cx="875665" cy="516255"/>
            <a:chOff x="5844802" y="4271996"/>
            <a:chExt cx="875665" cy="516255"/>
          </a:xfrm>
        </p:grpSpPr>
        <p:sp>
          <p:nvSpPr>
            <p:cNvPr id="40" name="object 40"/>
            <p:cNvSpPr/>
            <p:nvPr/>
          </p:nvSpPr>
          <p:spPr>
            <a:xfrm>
              <a:off x="5848295" y="4275489"/>
              <a:ext cx="868680" cy="509270"/>
            </a:xfrm>
            <a:custGeom>
              <a:avLst/>
              <a:gdLst/>
              <a:ahLst/>
              <a:cxnLst/>
              <a:rect l="l" t="t" r="r" b="b"/>
              <a:pathLst>
                <a:path w="868679" h="509270">
                  <a:moveTo>
                    <a:pt x="433952" y="0"/>
                  </a:moveTo>
                  <a:lnTo>
                    <a:pt x="384628" y="1692"/>
                  </a:lnTo>
                  <a:lnTo>
                    <a:pt x="337977" y="6797"/>
                  </a:lnTo>
                  <a:lnTo>
                    <a:pt x="289868" y="15258"/>
                  </a:lnTo>
                  <a:lnTo>
                    <a:pt x="246133" y="25412"/>
                  </a:lnTo>
                  <a:lnTo>
                    <a:pt x="202397" y="38979"/>
                  </a:lnTo>
                  <a:lnTo>
                    <a:pt x="163278" y="55902"/>
                  </a:lnTo>
                  <a:lnTo>
                    <a:pt x="126832" y="74545"/>
                  </a:lnTo>
                  <a:lnTo>
                    <a:pt x="94760" y="96573"/>
                  </a:lnTo>
                  <a:lnTo>
                    <a:pt x="42277" y="144014"/>
                  </a:lnTo>
                  <a:lnTo>
                    <a:pt x="10204" y="198224"/>
                  </a:lnTo>
                  <a:lnTo>
                    <a:pt x="0" y="254126"/>
                  </a:lnTo>
                  <a:lnTo>
                    <a:pt x="2915" y="282923"/>
                  </a:lnTo>
                  <a:lnTo>
                    <a:pt x="24783" y="338825"/>
                  </a:lnTo>
                  <a:lnTo>
                    <a:pt x="67060" y="389650"/>
                  </a:lnTo>
                  <a:lnTo>
                    <a:pt x="126832" y="433706"/>
                  </a:lnTo>
                  <a:lnTo>
                    <a:pt x="163278" y="454014"/>
                  </a:lnTo>
                  <a:lnTo>
                    <a:pt x="202397" y="469837"/>
                  </a:lnTo>
                  <a:lnTo>
                    <a:pt x="246133" y="483404"/>
                  </a:lnTo>
                  <a:lnTo>
                    <a:pt x="289868" y="495250"/>
                  </a:lnTo>
                  <a:lnTo>
                    <a:pt x="337977" y="503711"/>
                  </a:lnTo>
                  <a:lnTo>
                    <a:pt x="384628" y="507096"/>
                  </a:lnTo>
                  <a:lnTo>
                    <a:pt x="433952" y="508788"/>
                  </a:lnTo>
                  <a:lnTo>
                    <a:pt x="482061" y="507096"/>
                  </a:lnTo>
                  <a:lnTo>
                    <a:pt x="530170" y="503711"/>
                  </a:lnTo>
                  <a:lnTo>
                    <a:pt x="576821" y="495250"/>
                  </a:lnTo>
                  <a:lnTo>
                    <a:pt x="622500" y="483404"/>
                  </a:lnTo>
                  <a:lnTo>
                    <a:pt x="664535" y="469837"/>
                  </a:lnTo>
                  <a:lnTo>
                    <a:pt x="703897" y="454014"/>
                  </a:lnTo>
                  <a:lnTo>
                    <a:pt x="740343" y="433706"/>
                  </a:lnTo>
                  <a:lnTo>
                    <a:pt x="773873" y="413371"/>
                  </a:lnTo>
                  <a:lnTo>
                    <a:pt x="824898" y="364238"/>
                  </a:lnTo>
                  <a:lnTo>
                    <a:pt x="856971" y="311720"/>
                  </a:lnTo>
                  <a:lnTo>
                    <a:pt x="868633" y="254126"/>
                  </a:lnTo>
                  <a:lnTo>
                    <a:pt x="865718" y="227021"/>
                  </a:lnTo>
                  <a:lnTo>
                    <a:pt x="843850" y="171119"/>
                  </a:lnTo>
                  <a:lnTo>
                    <a:pt x="801572" y="120293"/>
                  </a:lnTo>
                  <a:lnTo>
                    <a:pt x="740343" y="74545"/>
                  </a:lnTo>
                  <a:lnTo>
                    <a:pt x="703897" y="55902"/>
                  </a:lnTo>
                  <a:lnTo>
                    <a:pt x="664535" y="38979"/>
                  </a:lnTo>
                  <a:lnTo>
                    <a:pt x="622500" y="25412"/>
                  </a:lnTo>
                  <a:lnTo>
                    <a:pt x="576821" y="15258"/>
                  </a:lnTo>
                  <a:lnTo>
                    <a:pt x="530170" y="6797"/>
                  </a:lnTo>
                  <a:lnTo>
                    <a:pt x="482061" y="1692"/>
                  </a:lnTo>
                  <a:lnTo>
                    <a:pt x="433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48295" y="4275489"/>
              <a:ext cx="868680" cy="509270"/>
            </a:xfrm>
            <a:custGeom>
              <a:avLst/>
              <a:gdLst/>
              <a:ahLst/>
              <a:cxnLst/>
              <a:rect l="l" t="t" r="r" b="b"/>
              <a:pathLst>
                <a:path w="868679" h="509270">
                  <a:moveTo>
                    <a:pt x="0" y="254126"/>
                  </a:moveTo>
                  <a:lnTo>
                    <a:pt x="10204" y="198224"/>
                  </a:lnTo>
                  <a:lnTo>
                    <a:pt x="42277" y="144014"/>
                  </a:lnTo>
                  <a:lnTo>
                    <a:pt x="94760" y="96573"/>
                  </a:lnTo>
                  <a:lnTo>
                    <a:pt x="126832" y="74545"/>
                  </a:lnTo>
                  <a:lnTo>
                    <a:pt x="163278" y="55902"/>
                  </a:lnTo>
                  <a:lnTo>
                    <a:pt x="202397" y="38979"/>
                  </a:lnTo>
                  <a:lnTo>
                    <a:pt x="246133" y="25412"/>
                  </a:lnTo>
                  <a:lnTo>
                    <a:pt x="289868" y="15258"/>
                  </a:lnTo>
                  <a:lnTo>
                    <a:pt x="337977" y="6797"/>
                  </a:lnTo>
                  <a:lnTo>
                    <a:pt x="384628" y="1692"/>
                  </a:lnTo>
                  <a:lnTo>
                    <a:pt x="433952" y="0"/>
                  </a:lnTo>
                  <a:lnTo>
                    <a:pt x="482061" y="1692"/>
                  </a:lnTo>
                  <a:lnTo>
                    <a:pt x="530170" y="6797"/>
                  </a:lnTo>
                  <a:lnTo>
                    <a:pt x="576821" y="15258"/>
                  </a:lnTo>
                  <a:lnTo>
                    <a:pt x="622500" y="25412"/>
                  </a:lnTo>
                  <a:lnTo>
                    <a:pt x="664535" y="38979"/>
                  </a:lnTo>
                  <a:lnTo>
                    <a:pt x="703897" y="55902"/>
                  </a:lnTo>
                  <a:lnTo>
                    <a:pt x="740343" y="74545"/>
                  </a:lnTo>
                  <a:lnTo>
                    <a:pt x="773873" y="96573"/>
                  </a:lnTo>
                  <a:lnTo>
                    <a:pt x="824898" y="144014"/>
                  </a:lnTo>
                  <a:lnTo>
                    <a:pt x="856971" y="198224"/>
                  </a:lnTo>
                  <a:lnTo>
                    <a:pt x="868633" y="254126"/>
                  </a:lnTo>
                  <a:lnTo>
                    <a:pt x="865718" y="282923"/>
                  </a:lnTo>
                  <a:lnTo>
                    <a:pt x="843850" y="338825"/>
                  </a:lnTo>
                  <a:lnTo>
                    <a:pt x="801572" y="389650"/>
                  </a:lnTo>
                  <a:lnTo>
                    <a:pt x="740343" y="433706"/>
                  </a:lnTo>
                  <a:lnTo>
                    <a:pt x="703897" y="454014"/>
                  </a:lnTo>
                  <a:lnTo>
                    <a:pt x="664535" y="469837"/>
                  </a:lnTo>
                  <a:lnTo>
                    <a:pt x="622500" y="483404"/>
                  </a:lnTo>
                  <a:lnTo>
                    <a:pt x="576821" y="495250"/>
                  </a:lnTo>
                  <a:lnTo>
                    <a:pt x="530170" y="503711"/>
                  </a:lnTo>
                  <a:lnTo>
                    <a:pt x="482061" y="507096"/>
                  </a:lnTo>
                  <a:lnTo>
                    <a:pt x="433952" y="508788"/>
                  </a:lnTo>
                  <a:lnTo>
                    <a:pt x="384628" y="507096"/>
                  </a:lnTo>
                  <a:lnTo>
                    <a:pt x="337977" y="503711"/>
                  </a:lnTo>
                  <a:lnTo>
                    <a:pt x="289868" y="495250"/>
                  </a:lnTo>
                  <a:lnTo>
                    <a:pt x="246133" y="483404"/>
                  </a:lnTo>
                  <a:lnTo>
                    <a:pt x="202397" y="469837"/>
                  </a:lnTo>
                  <a:lnTo>
                    <a:pt x="163278" y="454014"/>
                  </a:lnTo>
                  <a:lnTo>
                    <a:pt x="126832" y="433706"/>
                  </a:lnTo>
                  <a:lnTo>
                    <a:pt x="67060" y="389650"/>
                  </a:lnTo>
                  <a:lnTo>
                    <a:pt x="24783" y="338825"/>
                  </a:lnTo>
                  <a:lnTo>
                    <a:pt x="2915" y="282923"/>
                  </a:lnTo>
                  <a:lnTo>
                    <a:pt x="0" y="254126"/>
                  </a:lnTo>
                  <a:close/>
                </a:path>
              </a:pathLst>
            </a:custGeom>
            <a:ln w="6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026330" y="4339560"/>
            <a:ext cx="51180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-135" dirty="0">
                <a:latin typeface="Times New Roman"/>
                <a:cs typeface="Times New Roman"/>
              </a:rPr>
              <a:t>cb</a:t>
            </a:r>
            <a:r>
              <a:rPr sz="2000" spc="-120" dirty="0">
                <a:latin typeface="Times New Roman"/>
                <a:cs typeface="Times New Roman"/>
              </a:rPr>
              <a:t>:25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591631" y="713355"/>
            <a:ext cx="5476240" cy="4589780"/>
            <a:chOff x="1591631" y="713355"/>
            <a:chExt cx="5476240" cy="4589780"/>
          </a:xfrm>
        </p:grpSpPr>
        <p:sp>
          <p:nvSpPr>
            <p:cNvPr id="44" name="object 44"/>
            <p:cNvSpPr/>
            <p:nvPr/>
          </p:nvSpPr>
          <p:spPr>
            <a:xfrm>
              <a:off x="5418716" y="4784277"/>
              <a:ext cx="1638935" cy="508634"/>
            </a:xfrm>
            <a:custGeom>
              <a:avLst/>
              <a:gdLst/>
              <a:ahLst/>
              <a:cxnLst/>
              <a:rect l="l" t="t" r="r" b="b"/>
              <a:pathLst>
                <a:path w="1638934" h="508635">
                  <a:moveTo>
                    <a:pt x="1638863" y="508252"/>
                  </a:moveTo>
                  <a:lnTo>
                    <a:pt x="863531" y="0"/>
                  </a:lnTo>
                  <a:lnTo>
                    <a:pt x="0" y="508252"/>
                  </a:lnTo>
                </a:path>
              </a:pathLst>
            </a:custGeom>
            <a:ln w="20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95123" y="716847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5" h="508634">
                  <a:moveTo>
                    <a:pt x="655375" y="0"/>
                  </a:moveTo>
                  <a:lnTo>
                    <a:pt x="0" y="0"/>
                  </a:lnTo>
                  <a:lnTo>
                    <a:pt x="0" y="508224"/>
                  </a:lnTo>
                  <a:lnTo>
                    <a:pt x="655375" y="508224"/>
                  </a:lnTo>
                  <a:lnTo>
                    <a:pt x="655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95123" y="716847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5" h="508634">
                  <a:moveTo>
                    <a:pt x="0" y="508224"/>
                  </a:moveTo>
                  <a:lnTo>
                    <a:pt x="655375" y="508224"/>
                  </a:lnTo>
                  <a:lnTo>
                    <a:pt x="655375" y="0"/>
                  </a:lnTo>
                  <a:lnTo>
                    <a:pt x="0" y="0"/>
                  </a:lnTo>
                  <a:lnTo>
                    <a:pt x="0" y="508224"/>
                  </a:lnTo>
                  <a:close/>
                </a:path>
              </a:pathLst>
            </a:custGeom>
            <a:ln w="6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713124" y="4275489"/>
            <a:ext cx="655955" cy="509270"/>
          </a:xfrm>
          <a:prstGeom prst="rect">
            <a:avLst/>
          </a:prstGeom>
          <a:solidFill>
            <a:srgbClr val="FFFFFF"/>
          </a:solidFill>
          <a:ln w="6472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465"/>
              </a:spcBef>
            </a:pPr>
            <a:r>
              <a:rPr sz="2200" i="1" spc="-130" dirty="0">
                <a:latin typeface="Times New Roman"/>
                <a:cs typeface="Times New Roman"/>
              </a:rPr>
              <a:t>a:</a:t>
            </a:r>
            <a:r>
              <a:rPr sz="2200" spc="-130" dirty="0">
                <a:latin typeface="Times New Roman"/>
                <a:cs typeface="Times New Roman"/>
              </a:rPr>
              <a:t>45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6060" y="4292179"/>
            <a:ext cx="20955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spc="-105" dirty="0">
                <a:latin typeface="Times New Roman"/>
                <a:cs typeface="Times New Roman"/>
              </a:rPr>
              <a:t>3.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74689" y="760529"/>
            <a:ext cx="29591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i="1" spc="-85" dirty="0">
                <a:latin typeface="Times New Roman"/>
                <a:cs typeface="Times New Roman"/>
              </a:rPr>
              <a:t>f</a:t>
            </a:r>
            <a:r>
              <a:rPr sz="2200" i="1" spc="-95" dirty="0">
                <a:latin typeface="Times New Roman"/>
                <a:cs typeface="Times New Roman"/>
              </a:rPr>
              <a:t>:</a:t>
            </a:r>
            <a:r>
              <a:rPr sz="2200" spc="-145" dirty="0">
                <a:latin typeface="Times New Roman"/>
                <a:cs typeface="Times New Roman"/>
              </a:rPr>
              <a:t>5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902867" y="713355"/>
            <a:ext cx="662940" cy="515620"/>
            <a:chOff x="2902867" y="713355"/>
            <a:chExt cx="662940" cy="515620"/>
          </a:xfrm>
        </p:grpSpPr>
        <p:sp>
          <p:nvSpPr>
            <p:cNvPr id="51" name="object 51"/>
            <p:cNvSpPr/>
            <p:nvPr/>
          </p:nvSpPr>
          <p:spPr>
            <a:xfrm>
              <a:off x="2906360" y="716847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4">
                  <a:moveTo>
                    <a:pt x="655375" y="0"/>
                  </a:moveTo>
                  <a:lnTo>
                    <a:pt x="0" y="0"/>
                  </a:lnTo>
                  <a:lnTo>
                    <a:pt x="0" y="508224"/>
                  </a:lnTo>
                  <a:lnTo>
                    <a:pt x="655375" y="508224"/>
                  </a:lnTo>
                  <a:lnTo>
                    <a:pt x="655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06360" y="716847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4">
                  <a:moveTo>
                    <a:pt x="0" y="508224"/>
                  </a:moveTo>
                  <a:lnTo>
                    <a:pt x="655375" y="508224"/>
                  </a:lnTo>
                  <a:lnTo>
                    <a:pt x="655375" y="0"/>
                  </a:lnTo>
                  <a:lnTo>
                    <a:pt x="0" y="0"/>
                  </a:lnTo>
                  <a:lnTo>
                    <a:pt x="0" y="508224"/>
                  </a:lnTo>
                  <a:close/>
                </a:path>
              </a:pathLst>
            </a:custGeom>
            <a:ln w="6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065443" y="760529"/>
            <a:ext cx="33655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i="1" spc="-135" dirty="0">
                <a:latin typeface="Times New Roman"/>
                <a:cs typeface="Times New Roman"/>
              </a:rPr>
              <a:t>e</a:t>
            </a:r>
            <a:r>
              <a:rPr sz="2200" i="1" spc="-90" dirty="0">
                <a:latin typeface="Times New Roman"/>
                <a:cs typeface="Times New Roman"/>
              </a:rPr>
              <a:t>:</a:t>
            </a:r>
            <a:r>
              <a:rPr sz="2200" spc="-145" dirty="0">
                <a:latin typeface="Times New Roman"/>
                <a:cs typeface="Times New Roman"/>
              </a:rPr>
              <a:t>9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213715" y="713355"/>
            <a:ext cx="662940" cy="515620"/>
            <a:chOff x="4213715" y="713355"/>
            <a:chExt cx="662940" cy="515620"/>
          </a:xfrm>
        </p:grpSpPr>
        <p:sp>
          <p:nvSpPr>
            <p:cNvPr id="55" name="object 55"/>
            <p:cNvSpPr/>
            <p:nvPr/>
          </p:nvSpPr>
          <p:spPr>
            <a:xfrm>
              <a:off x="4217207" y="716847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4">
                  <a:moveTo>
                    <a:pt x="655375" y="0"/>
                  </a:moveTo>
                  <a:lnTo>
                    <a:pt x="0" y="0"/>
                  </a:lnTo>
                  <a:lnTo>
                    <a:pt x="0" y="508224"/>
                  </a:lnTo>
                  <a:lnTo>
                    <a:pt x="655375" y="508224"/>
                  </a:lnTo>
                  <a:lnTo>
                    <a:pt x="655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17207" y="716847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4">
                  <a:moveTo>
                    <a:pt x="0" y="508224"/>
                  </a:moveTo>
                  <a:lnTo>
                    <a:pt x="655375" y="508224"/>
                  </a:lnTo>
                  <a:lnTo>
                    <a:pt x="655375" y="0"/>
                  </a:lnTo>
                  <a:lnTo>
                    <a:pt x="0" y="0"/>
                  </a:lnTo>
                  <a:lnTo>
                    <a:pt x="0" y="508224"/>
                  </a:lnTo>
                  <a:close/>
                </a:path>
              </a:pathLst>
            </a:custGeom>
            <a:ln w="6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4315061" y="760529"/>
            <a:ext cx="45974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i="1" spc="-13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2200" i="1" spc="-9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2200" spc="-140" dirty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524319" y="713355"/>
            <a:ext cx="662940" cy="515620"/>
            <a:chOff x="5524319" y="713355"/>
            <a:chExt cx="662940" cy="515620"/>
          </a:xfrm>
        </p:grpSpPr>
        <p:sp>
          <p:nvSpPr>
            <p:cNvPr id="59" name="object 59"/>
            <p:cNvSpPr/>
            <p:nvPr/>
          </p:nvSpPr>
          <p:spPr>
            <a:xfrm>
              <a:off x="5527812" y="716847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4">
                  <a:moveTo>
                    <a:pt x="655375" y="0"/>
                  </a:moveTo>
                  <a:lnTo>
                    <a:pt x="0" y="0"/>
                  </a:lnTo>
                  <a:lnTo>
                    <a:pt x="0" y="508224"/>
                  </a:lnTo>
                  <a:lnTo>
                    <a:pt x="655375" y="508224"/>
                  </a:lnTo>
                  <a:lnTo>
                    <a:pt x="655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27812" y="716847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4">
                  <a:moveTo>
                    <a:pt x="0" y="508224"/>
                  </a:moveTo>
                  <a:lnTo>
                    <a:pt x="655375" y="508224"/>
                  </a:lnTo>
                  <a:lnTo>
                    <a:pt x="655375" y="0"/>
                  </a:lnTo>
                  <a:lnTo>
                    <a:pt x="0" y="0"/>
                  </a:lnTo>
                  <a:lnTo>
                    <a:pt x="0" y="508224"/>
                  </a:lnTo>
                  <a:close/>
                </a:path>
              </a:pathLst>
            </a:custGeom>
            <a:ln w="6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618619" y="760529"/>
            <a:ext cx="474345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i="1" spc="-140" dirty="0">
                <a:latin typeface="Times New Roman"/>
                <a:cs typeface="Times New Roman"/>
              </a:rPr>
              <a:t>b</a:t>
            </a:r>
            <a:r>
              <a:rPr sz="2200" i="1" spc="-95" dirty="0">
                <a:latin typeface="Times New Roman"/>
                <a:cs typeface="Times New Roman"/>
              </a:rPr>
              <a:t>:</a:t>
            </a:r>
            <a:r>
              <a:rPr sz="2200" spc="-140" dirty="0">
                <a:latin typeface="Times New Roman"/>
                <a:cs typeface="Times New Roman"/>
              </a:rPr>
              <a:t>13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835653" y="713355"/>
            <a:ext cx="662940" cy="515620"/>
            <a:chOff x="6835653" y="713355"/>
            <a:chExt cx="662940" cy="515620"/>
          </a:xfrm>
        </p:grpSpPr>
        <p:sp>
          <p:nvSpPr>
            <p:cNvPr id="63" name="object 63"/>
            <p:cNvSpPr/>
            <p:nvPr/>
          </p:nvSpPr>
          <p:spPr>
            <a:xfrm>
              <a:off x="6839145" y="716847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4">
                  <a:moveTo>
                    <a:pt x="655375" y="0"/>
                  </a:moveTo>
                  <a:lnTo>
                    <a:pt x="0" y="0"/>
                  </a:lnTo>
                  <a:lnTo>
                    <a:pt x="0" y="508224"/>
                  </a:lnTo>
                  <a:lnTo>
                    <a:pt x="655375" y="508224"/>
                  </a:lnTo>
                  <a:lnTo>
                    <a:pt x="655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39145" y="716847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4">
                  <a:moveTo>
                    <a:pt x="0" y="508224"/>
                  </a:moveTo>
                  <a:lnTo>
                    <a:pt x="655375" y="508224"/>
                  </a:lnTo>
                  <a:lnTo>
                    <a:pt x="655375" y="0"/>
                  </a:lnTo>
                  <a:lnTo>
                    <a:pt x="0" y="0"/>
                  </a:lnTo>
                  <a:lnTo>
                    <a:pt x="0" y="508224"/>
                  </a:lnTo>
                  <a:close/>
                </a:path>
              </a:pathLst>
            </a:custGeom>
            <a:ln w="6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929952" y="760529"/>
            <a:ext cx="474345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i="1" spc="-140" dirty="0">
                <a:latin typeface="Times New Roman"/>
                <a:cs typeface="Times New Roman"/>
              </a:rPr>
              <a:t>d</a:t>
            </a:r>
            <a:r>
              <a:rPr sz="2200" i="1" spc="-95" dirty="0">
                <a:latin typeface="Times New Roman"/>
                <a:cs typeface="Times New Roman"/>
              </a:rPr>
              <a:t>:</a:t>
            </a:r>
            <a:r>
              <a:rPr sz="2200" spc="-140" dirty="0">
                <a:latin typeface="Times New Roman"/>
                <a:cs typeface="Times New Roman"/>
              </a:rPr>
              <a:t>16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8146756" y="713610"/>
            <a:ext cx="662305" cy="514984"/>
            <a:chOff x="8146756" y="713610"/>
            <a:chExt cx="662305" cy="514984"/>
          </a:xfrm>
        </p:grpSpPr>
        <p:sp>
          <p:nvSpPr>
            <p:cNvPr id="67" name="object 67"/>
            <p:cNvSpPr/>
            <p:nvPr/>
          </p:nvSpPr>
          <p:spPr>
            <a:xfrm>
              <a:off x="8149992" y="716847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4">
                  <a:moveTo>
                    <a:pt x="655375" y="0"/>
                  </a:moveTo>
                  <a:lnTo>
                    <a:pt x="0" y="0"/>
                  </a:lnTo>
                  <a:lnTo>
                    <a:pt x="0" y="508224"/>
                  </a:lnTo>
                  <a:lnTo>
                    <a:pt x="655375" y="508224"/>
                  </a:lnTo>
                  <a:lnTo>
                    <a:pt x="655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149992" y="716847"/>
              <a:ext cx="655955" cy="508634"/>
            </a:xfrm>
            <a:custGeom>
              <a:avLst/>
              <a:gdLst/>
              <a:ahLst/>
              <a:cxnLst/>
              <a:rect l="l" t="t" r="r" b="b"/>
              <a:pathLst>
                <a:path w="655954" h="508634">
                  <a:moveTo>
                    <a:pt x="0" y="508224"/>
                  </a:moveTo>
                  <a:lnTo>
                    <a:pt x="655375" y="508224"/>
                  </a:lnTo>
                  <a:lnTo>
                    <a:pt x="655375" y="0"/>
                  </a:lnTo>
                  <a:lnTo>
                    <a:pt x="0" y="0"/>
                  </a:lnTo>
                  <a:lnTo>
                    <a:pt x="0" y="508224"/>
                  </a:lnTo>
                  <a:close/>
                </a:path>
              </a:pathLst>
            </a:custGeom>
            <a:ln w="6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8240557" y="760529"/>
            <a:ext cx="474345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i="1" spc="-114" dirty="0">
                <a:latin typeface="Times New Roman"/>
                <a:cs typeface="Times New Roman"/>
              </a:rPr>
              <a:t>a:</a:t>
            </a:r>
            <a:r>
              <a:rPr sz="2200" spc="-140" dirty="0">
                <a:latin typeface="Times New Roman"/>
                <a:cs typeface="Times New Roman"/>
              </a:rPr>
              <a:t>45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92</a:t>
            </a:fld>
            <a:endParaRPr dirty="0"/>
          </a:p>
        </p:txBody>
      </p:sp>
      <p:sp>
        <p:nvSpPr>
          <p:cNvPr id="70" name="object 70"/>
          <p:cNvSpPr txBox="1"/>
          <p:nvPr/>
        </p:nvSpPr>
        <p:spPr>
          <a:xfrm>
            <a:off x="726060" y="733452"/>
            <a:ext cx="209550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spc="-105" dirty="0">
                <a:latin typeface="Times New Roman"/>
                <a:cs typeface="Times New Roman"/>
              </a:rPr>
              <a:t>1.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4230" y="1480738"/>
          <a:ext cx="8009252" cy="30127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885"/>
                <a:gridCol w="1042035"/>
                <a:gridCol w="853440"/>
                <a:gridCol w="1047750"/>
                <a:gridCol w="664845"/>
                <a:gridCol w="996314"/>
                <a:gridCol w="664210"/>
                <a:gridCol w="1218564"/>
                <a:gridCol w="664209"/>
              </a:tblGrid>
              <a:tr h="640740"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600" spc="-245" dirty="0">
                          <a:latin typeface="Times New Roman"/>
                          <a:cs typeface="Times New Roman"/>
                        </a:rPr>
                        <a:t>4.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454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2300" i="1" spc="-250" dirty="0"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sz="2300" spc="-250" dirty="0">
                          <a:latin typeface="Times New Roman"/>
                          <a:cs typeface="Times New Roman"/>
                        </a:rPr>
                        <a:t>:25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1403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2300" i="1" spc="-235" dirty="0">
                          <a:latin typeface="Times New Roman"/>
                          <a:cs typeface="Times New Roman"/>
                        </a:rPr>
                        <a:t>fed</a:t>
                      </a:r>
                      <a:r>
                        <a:rPr sz="2300" spc="-235" dirty="0">
                          <a:latin typeface="Times New Roman"/>
                          <a:cs typeface="Times New Roman"/>
                        </a:rPr>
                        <a:t>:30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140335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2600" i="1" spc="-300" dirty="0">
                          <a:latin typeface="Times New Roman"/>
                          <a:cs typeface="Times New Roman"/>
                        </a:rPr>
                        <a:t>a:</a:t>
                      </a:r>
                      <a:r>
                        <a:rPr sz="2600" spc="-300" dirty="0">
                          <a:latin typeface="Times New Roman"/>
                          <a:cs typeface="Times New Roman"/>
                        </a:rPr>
                        <a:t>45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7787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255395">
                        <a:lnSpc>
                          <a:spcPct val="100000"/>
                        </a:lnSpc>
                        <a:spcBef>
                          <a:spcPts val="1960"/>
                        </a:spcBef>
                      </a:pPr>
                      <a:r>
                        <a:rPr sz="2600" i="1" spc="-290" dirty="0">
                          <a:latin typeface="Times New Roman"/>
                          <a:cs typeface="Times New Roman"/>
                        </a:rPr>
                        <a:t>c:</a:t>
                      </a:r>
                      <a:r>
                        <a:rPr sz="2600" spc="-290" dirty="0">
                          <a:latin typeface="Times New Roman"/>
                          <a:cs typeface="Times New Roman"/>
                        </a:rPr>
                        <a:t>12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09650">
                        <a:lnSpc>
                          <a:spcPct val="100000"/>
                        </a:lnSpc>
                        <a:spcBef>
                          <a:spcPts val="1960"/>
                        </a:spcBef>
                      </a:pPr>
                      <a:r>
                        <a:rPr sz="2600" i="1" spc="-300" dirty="0">
                          <a:latin typeface="Times New Roman"/>
                          <a:cs typeface="Times New Roman"/>
                        </a:rPr>
                        <a:t>b:</a:t>
                      </a:r>
                      <a:r>
                        <a:rPr sz="2600" spc="-3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2300" i="1" spc="-225" dirty="0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sz="2300" spc="-225" dirty="0">
                          <a:latin typeface="Times New Roman"/>
                          <a:cs typeface="Times New Roman"/>
                        </a:rPr>
                        <a:t>:14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436880">
                        <a:lnSpc>
                          <a:spcPct val="100000"/>
                        </a:lnSpc>
                        <a:spcBef>
                          <a:spcPts val="1960"/>
                        </a:spcBef>
                      </a:pPr>
                      <a:r>
                        <a:rPr sz="2600" i="1" spc="-300" dirty="0">
                          <a:latin typeface="Times New Roman"/>
                          <a:cs typeface="Times New Roman"/>
                        </a:rPr>
                        <a:t>d:</a:t>
                      </a:r>
                      <a:r>
                        <a:rPr sz="2600" spc="-3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333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i="1" spc="-245" dirty="0">
                          <a:latin typeface="Times New Roman"/>
                          <a:cs typeface="Times New Roman"/>
                        </a:rPr>
                        <a:t>f:</a:t>
                      </a:r>
                      <a:r>
                        <a:rPr sz="2600" spc="-245" dirty="0">
                          <a:latin typeface="Times New Roman"/>
                          <a:cs typeface="Times New Roman"/>
                        </a:rPr>
                        <a:t>5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600" i="1" spc="-280" dirty="0">
                          <a:latin typeface="Times New Roman"/>
                          <a:cs typeface="Times New Roman"/>
                        </a:rPr>
                        <a:t>e:</a:t>
                      </a:r>
                      <a:r>
                        <a:rPr sz="2600" spc="-280" dirty="0">
                          <a:latin typeface="Times New Roman"/>
                          <a:cs typeface="Times New Roman"/>
                        </a:rPr>
                        <a:t>9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67868" y="1484375"/>
            <a:ext cx="8034655" cy="3023870"/>
            <a:chOff x="467868" y="1484375"/>
            <a:chExt cx="8034655" cy="3023870"/>
          </a:xfrm>
        </p:grpSpPr>
        <p:sp>
          <p:nvSpPr>
            <p:cNvPr id="5" name="object 5"/>
            <p:cNvSpPr/>
            <p:nvPr/>
          </p:nvSpPr>
          <p:spPr>
            <a:xfrm>
              <a:off x="467868" y="1484375"/>
              <a:ext cx="8034655" cy="3023870"/>
            </a:xfrm>
            <a:custGeom>
              <a:avLst/>
              <a:gdLst/>
              <a:ahLst/>
              <a:cxnLst/>
              <a:rect l="l" t="t" r="r" b="b"/>
              <a:pathLst>
                <a:path w="8034655" h="3023870">
                  <a:moveTo>
                    <a:pt x="8034528" y="0"/>
                  </a:moveTo>
                  <a:lnTo>
                    <a:pt x="0" y="0"/>
                  </a:lnTo>
                  <a:lnTo>
                    <a:pt x="0" y="3023616"/>
                  </a:lnTo>
                  <a:lnTo>
                    <a:pt x="8034528" y="3023616"/>
                  </a:lnTo>
                  <a:lnTo>
                    <a:pt x="8034528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1130" y="2717790"/>
              <a:ext cx="665480" cy="593725"/>
            </a:xfrm>
            <a:custGeom>
              <a:avLst/>
              <a:gdLst/>
              <a:ahLst/>
              <a:cxnLst/>
              <a:rect l="l" t="t" r="r" b="b"/>
              <a:pathLst>
                <a:path w="665480" h="593725">
                  <a:moveTo>
                    <a:pt x="665174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665174" y="593331"/>
                  </a:lnTo>
                  <a:lnTo>
                    <a:pt x="665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1130" y="2717790"/>
              <a:ext cx="665480" cy="593725"/>
            </a:xfrm>
            <a:custGeom>
              <a:avLst/>
              <a:gdLst/>
              <a:ahLst/>
              <a:cxnLst/>
              <a:rect l="l" t="t" r="r" b="b"/>
              <a:pathLst>
                <a:path w="665480" h="593725">
                  <a:moveTo>
                    <a:pt x="0" y="593331"/>
                  </a:moveTo>
                  <a:lnTo>
                    <a:pt x="665174" y="593331"/>
                  </a:lnTo>
                  <a:lnTo>
                    <a:pt x="665174" y="0"/>
                  </a:lnTo>
                  <a:lnTo>
                    <a:pt x="0" y="0"/>
                  </a:lnTo>
                  <a:lnTo>
                    <a:pt x="0" y="593331"/>
                  </a:lnTo>
                  <a:close/>
                </a:path>
              </a:pathLst>
            </a:custGeom>
            <a:ln w="7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73412" y="2717790"/>
              <a:ext cx="664845" cy="593725"/>
            </a:xfrm>
            <a:custGeom>
              <a:avLst/>
              <a:gdLst/>
              <a:ahLst/>
              <a:cxnLst/>
              <a:rect l="l" t="t" r="r" b="b"/>
              <a:pathLst>
                <a:path w="664845" h="593725">
                  <a:moveTo>
                    <a:pt x="664681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664681" y="593331"/>
                  </a:lnTo>
                  <a:lnTo>
                    <a:pt x="664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3412" y="2717790"/>
              <a:ext cx="664845" cy="593725"/>
            </a:xfrm>
            <a:custGeom>
              <a:avLst/>
              <a:gdLst/>
              <a:ahLst/>
              <a:cxnLst/>
              <a:rect l="l" t="t" r="r" b="b"/>
              <a:pathLst>
                <a:path w="664845" h="593725">
                  <a:moveTo>
                    <a:pt x="0" y="593331"/>
                  </a:moveTo>
                  <a:lnTo>
                    <a:pt x="664681" y="593331"/>
                  </a:lnTo>
                  <a:lnTo>
                    <a:pt x="664681" y="0"/>
                  </a:lnTo>
                  <a:lnTo>
                    <a:pt x="0" y="0"/>
                  </a:lnTo>
                  <a:lnTo>
                    <a:pt x="0" y="593331"/>
                  </a:lnTo>
                  <a:close/>
                </a:path>
              </a:pathLst>
            </a:custGeom>
            <a:ln w="7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79728" y="1531784"/>
              <a:ext cx="880744" cy="593725"/>
            </a:xfrm>
            <a:custGeom>
              <a:avLst/>
              <a:gdLst/>
              <a:ahLst/>
              <a:cxnLst/>
              <a:rect l="l" t="t" r="r" b="b"/>
              <a:pathLst>
                <a:path w="880745" h="593725">
                  <a:moveTo>
                    <a:pt x="440163" y="0"/>
                  </a:moveTo>
                  <a:lnTo>
                    <a:pt x="389942" y="1973"/>
                  </a:lnTo>
                  <a:lnTo>
                    <a:pt x="342678" y="7893"/>
                  </a:lnTo>
                  <a:lnTo>
                    <a:pt x="293935" y="15820"/>
                  </a:lnTo>
                  <a:lnTo>
                    <a:pt x="249628" y="29635"/>
                  </a:lnTo>
                  <a:lnTo>
                    <a:pt x="205296" y="45456"/>
                  </a:lnTo>
                  <a:lnTo>
                    <a:pt x="165424" y="65191"/>
                  </a:lnTo>
                  <a:lnTo>
                    <a:pt x="128485" y="86932"/>
                  </a:lnTo>
                  <a:lnTo>
                    <a:pt x="96007" y="110647"/>
                  </a:lnTo>
                  <a:lnTo>
                    <a:pt x="67939" y="138309"/>
                  </a:lnTo>
                  <a:lnTo>
                    <a:pt x="42828" y="167911"/>
                  </a:lnTo>
                  <a:lnTo>
                    <a:pt x="10325" y="231162"/>
                  </a:lnTo>
                  <a:lnTo>
                    <a:pt x="0" y="296353"/>
                  </a:lnTo>
                  <a:lnTo>
                    <a:pt x="2932" y="329935"/>
                  </a:lnTo>
                  <a:lnTo>
                    <a:pt x="25110" y="395127"/>
                  </a:lnTo>
                  <a:lnTo>
                    <a:pt x="67939" y="454397"/>
                  </a:lnTo>
                  <a:lnTo>
                    <a:pt x="96007" y="482717"/>
                  </a:lnTo>
                  <a:lnTo>
                    <a:pt x="128485" y="506399"/>
                  </a:lnTo>
                  <a:lnTo>
                    <a:pt x="165424" y="528140"/>
                  </a:lnTo>
                  <a:lnTo>
                    <a:pt x="205296" y="547908"/>
                  </a:lnTo>
                  <a:lnTo>
                    <a:pt x="249628" y="563696"/>
                  </a:lnTo>
                  <a:lnTo>
                    <a:pt x="293935" y="577543"/>
                  </a:lnTo>
                  <a:lnTo>
                    <a:pt x="342678" y="585437"/>
                  </a:lnTo>
                  <a:lnTo>
                    <a:pt x="389942" y="591358"/>
                  </a:lnTo>
                  <a:lnTo>
                    <a:pt x="440163" y="593331"/>
                  </a:lnTo>
                  <a:lnTo>
                    <a:pt x="488906" y="591358"/>
                  </a:lnTo>
                  <a:lnTo>
                    <a:pt x="537649" y="585437"/>
                  </a:lnTo>
                  <a:lnTo>
                    <a:pt x="584913" y="577543"/>
                  </a:lnTo>
                  <a:lnTo>
                    <a:pt x="630748" y="563696"/>
                  </a:lnTo>
                  <a:lnTo>
                    <a:pt x="673626" y="547908"/>
                  </a:lnTo>
                  <a:lnTo>
                    <a:pt x="713547" y="528140"/>
                  </a:lnTo>
                  <a:lnTo>
                    <a:pt x="750264" y="506399"/>
                  </a:lnTo>
                  <a:lnTo>
                    <a:pt x="784271" y="482717"/>
                  </a:lnTo>
                  <a:lnTo>
                    <a:pt x="812363" y="454397"/>
                  </a:lnTo>
                  <a:lnTo>
                    <a:pt x="855241" y="395127"/>
                  </a:lnTo>
                  <a:lnTo>
                    <a:pt x="877419" y="329935"/>
                  </a:lnTo>
                  <a:lnTo>
                    <a:pt x="880376" y="296353"/>
                  </a:lnTo>
                  <a:lnTo>
                    <a:pt x="877419" y="262771"/>
                  </a:lnTo>
                  <a:lnTo>
                    <a:pt x="855241" y="197547"/>
                  </a:lnTo>
                  <a:lnTo>
                    <a:pt x="812363" y="138309"/>
                  </a:lnTo>
                  <a:lnTo>
                    <a:pt x="784271" y="110647"/>
                  </a:lnTo>
                  <a:lnTo>
                    <a:pt x="750264" y="86932"/>
                  </a:lnTo>
                  <a:lnTo>
                    <a:pt x="713547" y="65191"/>
                  </a:lnTo>
                  <a:lnTo>
                    <a:pt x="673626" y="45456"/>
                  </a:lnTo>
                  <a:lnTo>
                    <a:pt x="630748" y="29635"/>
                  </a:lnTo>
                  <a:lnTo>
                    <a:pt x="584913" y="15820"/>
                  </a:lnTo>
                  <a:lnTo>
                    <a:pt x="537649" y="7893"/>
                  </a:lnTo>
                  <a:lnTo>
                    <a:pt x="488906" y="1973"/>
                  </a:lnTo>
                  <a:lnTo>
                    <a:pt x="440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79728" y="1531784"/>
              <a:ext cx="880744" cy="593725"/>
            </a:xfrm>
            <a:custGeom>
              <a:avLst/>
              <a:gdLst/>
              <a:ahLst/>
              <a:cxnLst/>
              <a:rect l="l" t="t" r="r" b="b"/>
              <a:pathLst>
                <a:path w="880745" h="593725">
                  <a:moveTo>
                    <a:pt x="0" y="296353"/>
                  </a:moveTo>
                  <a:lnTo>
                    <a:pt x="10325" y="231162"/>
                  </a:lnTo>
                  <a:lnTo>
                    <a:pt x="42828" y="167911"/>
                  </a:lnTo>
                  <a:lnTo>
                    <a:pt x="67939" y="138309"/>
                  </a:lnTo>
                  <a:lnTo>
                    <a:pt x="96007" y="110647"/>
                  </a:lnTo>
                  <a:lnTo>
                    <a:pt x="128485" y="86932"/>
                  </a:lnTo>
                  <a:lnTo>
                    <a:pt x="165424" y="65191"/>
                  </a:lnTo>
                  <a:lnTo>
                    <a:pt x="205296" y="45456"/>
                  </a:lnTo>
                  <a:lnTo>
                    <a:pt x="249628" y="29635"/>
                  </a:lnTo>
                  <a:lnTo>
                    <a:pt x="293935" y="15820"/>
                  </a:lnTo>
                  <a:lnTo>
                    <a:pt x="342678" y="7893"/>
                  </a:lnTo>
                  <a:lnTo>
                    <a:pt x="389942" y="1973"/>
                  </a:lnTo>
                  <a:lnTo>
                    <a:pt x="440163" y="0"/>
                  </a:lnTo>
                  <a:lnTo>
                    <a:pt x="488906" y="1973"/>
                  </a:lnTo>
                  <a:lnTo>
                    <a:pt x="537649" y="7893"/>
                  </a:lnTo>
                  <a:lnTo>
                    <a:pt x="584913" y="15820"/>
                  </a:lnTo>
                  <a:lnTo>
                    <a:pt x="630748" y="29635"/>
                  </a:lnTo>
                  <a:lnTo>
                    <a:pt x="673626" y="45456"/>
                  </a:lnTo>
                  <a:lnTo>
                    <a:pt x="713547" y="65191"/>
                  </a:lnTo>
                  <a:lnTo>
                    <a:pt x="750264" y="86932"/>
                  </a:lnTo>
                  <a:lnTo>
                    <a:pt x="784271" y="110647"/>
                  </a:lnTo>
                  <a:lnTo>
                    <a:pt x="812363" y="138309"/>
                  </a:lnTo>
                  <a:lnTo>
                    <a:pt x="855241" y="197547"/>
                  </a:lnTo>
                  <a:lnTo>
                    <a:pt x="877419" y="262771"/>
                  </a:lnTo>
                  <a:lnTo>
                    <a:pt x="880376" y="296353"/>
                  </a:lnTo>
                  <a:lnTo>
                    <a:pt x="877419" y="329935"/>
                  </a:lnTo>
                  <a:lnTo>
                    <a:pt x="855241" y="395127"/>
                  </a:lnTo>
                  <a:lnTo>
                    <a:pt x="812363" y="454397"/>
                  </a:lnTo>
                  <a:lnTo>
                    <a:pt x="784271" y="482717"/>
                  </a:lnTo>
                  <a:lnTo>
                    <a:pt x="750264" y="506399"/>
                  </a:lnTo>
                  <a:lnTo>
                    <a:pt x="713547" y="528140"/>
                  </a:lnTo>
                  <a:lnTo>
                    <a:pt x="673626" y="547908"/>
                  </a:lnTo>
                  <a:lnTo>
                    <a:pt x="630748" y="563696"/>
                  </a:lnTo>
                  <a:lnTo>
                    <a:pt x="584913" y="577543"/>
                  </a:lnTo>
                  <a:lnTo>
                    <a:pt x="537649" y="585437"/>
                  </a:lnTo>
                  <a:lnTo>
                    <a:pt x="488906" y="591358"/>
                  </a:lnTo>
                  <a:lnTo>
                    <a:pt x="440163" y="593331"/>
                  </a:lnTo>
                  <a:lnTo>
                    <a:pt x="389942" y="591358"/>
                  </a:lnTo>
                  <a:lnTo>
                    <a:pt x="342678" y="585437"/>
                  </a:lnTo>
                  <a:lnTo>
                    <a:pt x="293935" y="577543"/>
                  </a:lnTo>
                  <a:lnTo>
                    <a:pt x="249628" y="563696"/>
                  </a:lnTo>
                  <a:lnTo>
                    <a:pt x="205296" y="547908"/>
                  </a:lnTo>
                  <a:lnTo>
                    <a:pt x="165424" y="528140"/>
                  </a:lnTo>
                  <a:lnTo>
                    <a:pt x="128485" y="506399"/>
                  </a:lnTo>
                  <a:lnTo>
                    <a:pt x="96007" y="482717"/>
                  </a:lnTo>
                  <a:lnTo>
                    <a:pt x="67939" y="454397"/>
                  </a:lnTo>
                  <a:lnTo>
                    <a:pt x="42828" y="424762"/>
                  </a:lnTo>
                  <a:lnTo>
                    <a:pt x="10325" y="361544"/>
                  </a:lnTo>
                  <a:lnTo>
                    <a:pt x="0" y="296353"/>
                  </a:lnTo>
                  <a:close/>
                </a:path>
              </a:pathLst>
            </a:custGeom>
            <a:ln w="7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43976" y="2125116"/>
              <a:ext cx="1661795" cy="593090"/>
            </a:xfrm>
            <a:custGeom>
              <a:avLst/>
              <a:gdLst/>
              <a:ahLst/>
              <a:cxnLst/>
              <a:rect l="l" t="t" r="r" b="b"/>
              <a:pathLst>
                <a:path w="1661795" h="593089">
                  <a:moveTo>
                    <a:pt x="1661616" y="592674"/>
                  </a:moveTo>
                  <a:lnTo>
                    <a:pt x="875916" y="0"/>
                  </a:lnTo>
                  <a:lnTo>
                    <a:pt x="0" y="592674"/>
                  </a:lnTo>
                </a:path>
              </a:pathLst>
            </a:custGeom>
            <a:ln w="229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39045" y="2717790"/>
              <a:ext cx="880744" cy="593725"/>
            </a:xfrm>
            <a:custGeom>
              <a:avLst/>
              <a:gdLst/>
              <a:ahLst/>
              <a:cxnLst/>
              <a:rect l="l" t="t" r="r" b="b"/>
              <a:pathLst>
                <a:path w="880745" h="593725">
                  <a:moveTo>
                    <a:pt x="440114" y="0"/>
                  </a:moveTo>
                  <a:lnTo>
                    <a:pt x="389843" y="1973"/>
                  </a:lnTo>
                  <a:lnTo>
                    <a:pt x="342530" y="7926"/>
                  </a:lnTo>
                  <a:lnTo>
                    <a:pt x="293984" y="15820"/>
                  </a:lnTo>
                  <a:lnTo>
                    <a:pt x="249628" y="29635"/>
                  </a:lnTo>
                  <a:lnTo>
                    <a:pt x="205271" y="45456"/>
                  </a:lnTo>
                  <a:lnTo>
                    <a:pt x="165350" y="65191"/>
                  </a:lnTo>
                  <a:lnTo>
                    <a:pt x="128387" y="86932"/>
                  </a:lnTo>
                  <a:lnTo>
                    <a:pt x="95859" y="110647"/>
                  </a:lnTo>
                  <a:lnTo>
                    <a:pt x="67766" y="138309"/>
                  </a:lnTo>
                  <a:lnTo>
                    <a:pt x="42877" y="167944"/>
                  </a:lnTo>
                  <a:lnTo>
                    <a:pt x="10349" y="231162"/>
                  </a:lnTo>
                  <a:lnTo>
                    <a:pt x="0" y="296353"/>
                  </a:lnTo>
                  <a:lnTo>
                    <a:pt x="2957" y="330593"/>
                  </a:lnTo>
                  <a:lnTo>
                    <a:pt x="25135" y="395784"/>
                  </a:lnTo>
                  <a:lnTo>
                    <a:pt x="67766" y="455055"/>
                  </a:lnTo>
                  <a:lnTo>
                    <a:pt x="95859" y="482717"/>
                  </a:lnTo>
                  <a:lnTo>
                    <a:pt x="128387" y="506432"/>
                  </a:lnTo>
                  <a:lnTo>
                    <a:pt x="165350" y="528140"/>
                  </a:lnTo>
                  <a:lnTo>
                    <a:pt x="205271" y="547908"/>
                  </a:lnTo>
                  <a:lnTo>
                    <a:pt x="249628" y="563696"/>
                  </a:lnTo>
                  <a:lnTo>
                    <a:pt x="293984" y="577543"/>
                  </a:lnTo>
                  <a:lnTo>
                    <a:pt x="342530" y="585437"/>
                  </a:lnTo>
                  <a:lnTo>
                    <a:pt x="389843" y="591358"/>
                  </a:lnTo>
                  <a:lnTo>
                    <a:pt x="440114" y="593331"/>
                  </a:lnTo>
                  <a:lnTo>
                    <a:pt x="488906" y="591358"/>
                  </a:lnTo>
                  <a:lnTo>
                    <a:pt x="537698" y="585437"/>
                  </a:lnTo>
                  <a:lnTo>
                    <a:pt x="584765" y="577543"/>
                  </a:lnTo>
                  <a:lnTo>
                    <a:pt x="630600" y="563696"/>
                  </a:lnTo>
                  <a:lnTo>
                    <a:pt x="673478" y="547908"/>
                  </a:lnTo>
                  <a:lnTo>
                    <a:pt x="713399" y="528140"/>
                  </a:lnTo>
                  <a:lnTo>
                    <a:pt x="750363" y="506432"/>
                  </a:lnTo>
                  <a:lnTo>
                    <a:pt x="784369" y="482717"/>
                  </a:lnTo>
                  <a:lnTo>
                    <a:pt x="812215" y="455055"/>
                  </a:lnTo>
                  <a:lnTo>
                    <a:pt x="855093" y="395784"/>
                  </a:lnTo>
                  <a:lnTo>
                    <a:pt x="877271" y="330593"/>
                  </a:lnTo>
                  <a:lnTo>
                    <a:pt x="880228" y="296353"/>
                  </a:lnTo>
                  <a:lnTo>
                    <a:pt x="877271" y="262771"/>
                  </a:lnTo>
                  <a:lnTo>
                    <a:pt x="855093" y="197579"/>
                  </a:lnTo>
                  <a:lnTo>
                    <a:pt x="812215" y="138309"/>
                  </a:lnTo>
                  <a:lnTo>
                    <a:pt x="784369" y="110647"/>
                  </a:lnTo>
                  <a:lnTo>
                    <a:pt x="750363" y="86932"/>
                  </a:lnTo>
                  <a:lnTo>
                    <a:pt x="713399" y="65191"/>
                  </a:lnTo>
                  <a:lnTo>
                    <a:pt x="673478" y="45456"/>
                  </a:lnTo>
                  <a:lnTo>
                    <a:pt x="630600" y="29635"/>
                  </a:lnTo>
                  <a:lnTo>
                    <a:pt x="584765" y="15820"/>
                  </a:lnTo>
                  <a:lnTo>
                    <a:pt x="537698" y="7926"/>
                  </a:lnTo>
                  <a:lnTo>
                    <a:pt x="488906" y="1973"/>
                  </a:lnTo>
                  <a:lnTo>
                    <a:pt x="440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39045" y="2717790"/>
              <a:ext cx="880744" cy="593725"/>
            </a:xfrm>
            <a:custGeom>
              <a:avLst/>
              <a:gdLst/>
              <a:ahLst/>
              <a:cxnLst/>
              <a:rect l="l" t="t" r="r" b="b"/>
              <a:pathLst>
                <a:path w="880745" h="593725">
                  <a:moveTo>
                    <a:pt x="0" y="296353"/>
                  </a:moveTo>
                  <a:lnTo>
                    <a:pt x="10349" y="231162"/>
                  </a:lnTo>
                  <a:lnTo>
                    <a:pt x="42877" y="167944"/>
                  </a:lnTo>
                  <a:lnTo>
                    <a:pt x="67766" y="138309"/>
                  </a:lnTo>
                  <a:lnTo>
                    <a:pt x="95859" y="110647"/>
                  </a:lnTo>
                  <a:lnTo>
                    <a:pt x="128387" y="86932"/>
                  </a:lnTo>
                  <a:lnTo>
                    <a:pt x="165350" y="65191"/>
                  </a:lnTo>
                  <a:lnTo>
                    <a:pt x="205271" y="45456"/>
                  </a:lnTo>
                  <a:lnTo>
                    <a:pt x="249628" y="29635"/>
                  </a:lnTo>
                  <a:lnTo>
                    <a:pt x="293984" y="15820"/>
                  </a:lnTo>
                  <a:lnTo>
                    <a:pt x="342530" y="7926"/>
                  </a:lnTo>
                  <a:lnTo>
                    <a:pt x="389843" y="1973"/>
                  </a:lnTo>
                  <a:lnTo>
                    <a:pt x="440114" y="0"/>
                  </a:lnTo>
                  <a:lnTo>
                    <a:pt x="488906" y="1973"/>
                  </a:lnTo>
                  <a:lnTo>
                    <a:pt x="537698" y="7926"/>
                  </a:lnTo>
                  <a:lnTo>
                    <a:pt x="584765" y="15820"/>
                  </a:lnTo>
                  <a:lnTo>
                    <a:pt x="630600" y="29635"/>
                  </a:lnTo>
                  <a:lnTo>
                    <a:pt x="673478" y="45456"/>
                  </a:lnTo>
                  <a:lnTo>
                    <a:pt x="713399" y="65191"/>
                  </a:lnTo>
                  <a:lnTo>
                    <a:pt x="750363" y="86932"/>
                  </a:lnTo>
                  <a:lnTo>
                    <a:pt x="784369" y="110647"/>
                  </a:lnTo>
                  <a:lnTo>
                    <a:pt x="812215" y="138309"/>
                  </a:lnTo>
                  <a:lnTo>
                    <a:pt x="855093" y="197579"/>
                  </a:lnTo>
                  <a:lnTo>
                    <a:pt x="877271" y="262771"/>
                  </a:lnTo>
                  <a:lnTo>
                    <a:pt x="880228" y="296353"/>
                  </a:lnTo>
                  <a:lnTo>
                    <a:pt x="877271" y="330593"/>
                  </a:lnTo>
                  <a:lnTo>
                    <a:pt x="855093" y="395784"/>
                  </a:lnTo>
                  <a:lnTo>
                    <a:pt x="812215" y="455055"/>
                  </a:lnTo>
                  <a:lnTo>
                    <a:pt x="784369" y="482717"/>
                  </a:lnTo>
                  <a:lnTo>
                    <a:pt x="750363" y="506432"/>
                  </a:lnTo>
                  <a:lnTo>
                    <a:pt x="713399" y="528140"/>
                  </a:lnTo>
                  <a:lnTo>
                    <a:pt x="673478" y="547908"/>
                  </a:lnTo>
                  <a:lnTo>
                    <a:pt x="630600" y="563696"/>
                  </a:lnTo>
                  <a:lnTo>
                    <a:pt x="584765" y="577543"/>
                  </a:lnTo>
                  <a:lnTo>
                    <a:pt x="537698" y="585437"/>
                  </a:lnTo>
                  <a:lnTo>
                    <a:pt x="488906" y="591358"/>
                  </a:lnTo>
                  <a:lnTo>
                    <a:pt x="440114" y="593331"/>
                  </a:lnTo>
                  <a:lnTo>
                    <a:pt x="389843" y="591358"/>
                  </a:lnTo>
                  <a:lnTo>
                    <a:pt x="342530" y="585437"/>
                  </a:lnTo>
                  <a:lnTo>
                    <a:pt x="293984" y="577543"/>
                  </a:lnTo>
                  <a:lnTo>
                    <a:pt x="249628" y="563696"/>
                  </a:lnTo>
                  <a:lnTo>
                    <a:pt x="205271" y="547908"/>
                  </a:lnTo>
                  <a:lnTo>
                    <a:pt x="165350" y="528140"/>
                  </a:lnTo>
                  <a:lnTo>
                    <a:pt x="128387" y="506432"/>
                  </a:lnTo>
                  <a:lnTo>
                    <a:pt x="95859" y="482717"/>
                  </a:lnTo>
                  <a:lnTo>
                    <a:pt x="67766" y="455055"/>
                  </a:lnTo>
                  <a:lnTo>
                    <a:pt x="42877" y="425420"/>
                  </a:lnTo>
                  <a:lnTo>
                    <a:pt x="10349" y="362202"/>
                  </a:lnTo>
                  <a:lnTo>
                    <a:pt x="0" y="296353"/>
                  </a:lnTo>
                  <a:close/>
                </a:path>
              </a:pathLst>
            </a:custGeom>
            <a:ln w="7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3119" y="3311122"/>
              <a:ext cx="1662430" cy="593090"/>
            </a:xfrm>
            <a:custGeom>
              <a:avLst/>
              <a:gdLst/>
              <a:ahLst/>
              <a:cxnLst/>
              <a:rect l="l" t="t" r="r" b="b"/>
              <a:pathLst>
                <a:path w="1662429" h="593089">
                  <a:moveTo>
                    <a:pt x="1661887" y="592674"/>
                  </a:moveTo>
                  <a:lnTo>
                    <a:pt x="876039" y="0"/>
                  </a:lnTo>
                  <a:lnTo>
                    <a:pt x="0" y="592674"/>
                  </a:lnTo>
                </a:path>
              </a:pathLst>
            </a:custGeom>
            <a:ln w="22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29615" y="2717790"/>
              <a:ext cx="665480" cy="593725"/>
            </a:xfrm>
            <a:custGeom>
              <a:avLst/>
              <a:gdLst/>
              <a:ahLst/>
              <a:cxnLst/>
              <a:rect l="l" t="t" r="r" b="b"/>
              <a:pathLst>
                <a:path w="665479" h="593725">
                  <a:moveTo>
                    <a:pt x="665174" y="0"/>
                  </a:moveTo>
                  <a:lnTo>
                    <a:pt x="0" y="0"/>
                  </a:lnTo>
                  <a:lnTo>
                    <a:pt x="0" y="593331"/>
                  </a:lnTo>
                  <a:lnTo>
                    <a:pt x="665174" y="593331"/>
                  </a:lnTo>
                  <a:lnTo>
                    <a:pt x="665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29615" y="2717790"/>
              <a:ext cx="665480" cy="593725"/>
            </a:xfrm>
            <a:custGeom>
              <a:avLst/>
              <a:gdLst/>
              <a:ahLst/>
              <a:cxnLst/>
              <a:rect l="l" t="t" r="r" b="b"/>
              <a:pathLst>
                <a:path w="665479" h="593725">
                  <a:moveTo>
                    <a:pt x="0" y="593331"/>
                  </a:moveTo>
                  <a:lnTo>
                    <a:pt x="665174" y="593331"/>
                  </a:lnTo>
                  <a:lnTo>
                    <a:pt x="665174" y="0"/>
                  </a:lnTo>
                  <a:lnTo>
                    <a:pt x="0" y="0"/>
                  </a:lnTo>
                  <a:lnTo>
                    <a:pt x="0" y="593331"/>
                  </a:lnTo>
                  <a:close/>
                </a:path>
              </a:pathLst>
            </a:custGeom>
            <a:ln w="7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27850" y="1531784"/>
              <a:ext cx="880744" cy="593725"/>
            </a:xfrm>
            <a:custGeom>
              <a:avLst/>
              <a:gdLst/>
              <a:ahLst/>
              <a:cxnLst/>
              <a:rect l="l" t="t" r="r" b="b"/>
              <a:pathLst>
                <a:path w="880745" h="593725">
                  <a:moveTo>
                    <a:pt x="440114" y="0"/>
                  </a:moveTo>
                  <a:lnTo>
                    <a:pt x="391322" y="1973"/>
                  </a:lnTo>
                  <a:lnTo>
                    <a:pt x="342530" y="7893"/>
                  </a:lnTo>
                  <a:lnTo>
                    <a:pt x="295216" y="15820"/>
                  </a:lnTo>
                  <a:lnTo>
                    <a:pt x="249628" y="29635"/>
                  </a:lnTo>
                  <a:lnTo>
                    <a:pt x="206750" y="45456"/>
                  </a:lnTo>
                  <a:lnTo>
                    <a:pt x="166829" y="65191"/>
                  </a:lnTo>
                  <a:lnTo>
                    <a:pt x="129865" y="86932"/>
                  </a:lnTo>
                  <a:lnTo>
                    <a:pt x="95859" y="110647"/>
                  </a:lnTo>
                  <a:lnTo>
                    <a:pt x="67766" y="138309"/>
                  </a:lnTo>
                  <a:lnTo>
                    <a:pt x="24888" y="197547"/>
                  </a:lnTo>
                  <a:lnTo>
                    <a:pt x="2957" y="262771"/>
                  </a:lnTo>
                  <a:lnTo>
                    <a:pt x="0" y="296353"/>
                  </a:lnTo>
                  <a:lnTo>
                    <a:pt x="2957" y="329935"/>
                  </a:lnTo>
                  <a:lnTo>
                    <a:pt x="24888" y="395127"/>
                  </a:lnTo>
                  <a:lnTo>
                    <a:pt x="67766" y="454397"/>
                  </a:lnTo>
                  <a:lnTo>
                    <a:pt x="95859" y="482717"/>
                  </a:lnTo>
                  <a:lnTo>
                    <a:pt x="129865" y="506399"/>
                  </a:lnTo>
                  <a:lnTo>
                    <a:pt x="166829" y="528140"/>
                  </a:lnTo>
                  <a:lnTo>
                    <a:pt x="206750" y="547908"/>
                  </a:lnTo>
                  <a:lnTo>
                    <a:pt x="249628" y="563696"/>
                  </a:lnTo>
                  <a:lnTo>
                    <a:pt x="295216" y="577543"/>
                  </a:lnTo>
                  <a:lnTo>
                    <a:pt x="342530" y="585437"/>
                  </a:lnTo>
                  <a:lnTo>
                    <a:pt x="391322" y="591358"/>
                  </a:lnTo>
                  <a:lnTo>
                    <a:pt x="440114" y="593331"/>
                  </a:lnTo>
                  <a:lnTo>
                    <a:pt x="490385" y="591358"/>
                  </a:lnTo>
                  <a:lnTo>
                    <a:pt x="537452" y="585437"/>
                  </a:lnTo>
                  <a:lnTo>
                    <a:pt x="586244" y="577543"/>
                  </a:lnTo>
                  <a:lnTo>
                    <a:pt x="630600" y="563696"/>
                  </a:lnTo>
                  <a:lnTo>
                    <a:pt x="674957" y="547908"/>
                  </a:lnTo>
                  <a:lnTo>
                    <a:pt x="714877" y="528140"/>
                  </a:lnTo>
                  <a:lnTo>
                    <a:pt x="751841" y="506399"/>
                  </a:lnTo>
                  <a:lnTo>
                    <a:pt x="784123" y="482717"/>
                  </a:lnTo>
                  <a:lnTo>
                    <a:pt x="812215" y="454397"/>
                  </a:lnTo>
                  <a:lnTo>
                    <a:pt x="837350" y="424762"/>
                  </a:lnTo>
                  <a:lnTo>
                    <a:pt x="869878" y="361544"/>
                  </a:lnTo>
                  <a:lnTo>
                    <a:pt x="880228" y="296353"/>
                  </a:lnTo>
                  <a:lnTo>
                    <a:pt x="877271" y="262771"/>
                  </a:lnTo>
                  <a:lnTo>
                    <a:pt x="855093" y="197547"/>
                  </a:lnTo>
                  <a:lnTo>
                    <a:pt x="812215" y="138309"/>
                  </a:lnTo>
                  <a:lnTo>
                    <a:pt x="784123" y="110647"/>
                  </a:lnTo>
                  <a:lnTo>
                    <a:pt x="751841" y="86932"/>
                  </a:lnTo>
                  <a:lnTo>
                    <a:pt x="714877" y="65191"/>
                  </a:lnTo>
                  <a:lnTo>
                    <a:pt x="674957" y="45456"/>
                  </a:lnTo>
                  <a:lnTo>
                    <a:pt x="630600" y="29635"/>
                  </a:lnTo>
                  <a:lnTo>
                    <a:pt x="586244" y="15820"/>
                  </a:lnTo>
                  <a:lnTo>
                    <a:pt x="537452" y="7893"/>
                  </a:lnTo>
                  <a:lnTo>
                    <a:pt x="490385" y="1973"/>
                  </a:lnTo>
                  <a:lnTo>
                    <a:pt x="440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27850" y="1531784"/>
              <a:ext cx="880744" cy="593725"/>
            </a:xfrm>
            <a:custGeom>
              <a:avLst/>
              <a:gdLst/>
              <a:ahLst/>
              <a:cxnLst/>
              <a:rect l="l" t="t" r="r" b="b"/>
              <a:pathLst>
                <a:path w="880745" h="593725">
                  <a:moveTo>
                    <a:pt x="0" y="296353"/>
                  </a:moveTo>
                  <a:lnTo>
                    <a:pt x="11828" y="231162"/>
                  </a:lnTo>
                  <a:lnTo>
                    <a:pt x="44110" y="167911"/>
                  </a:lnTo>
                  <a:lnTo>
                    <a:pt x="95859" y="110647"/>
                  </a:lnTo>
                  <a:lnTo>
                    <a:pt x="129865" y="86932"/>
                  </a:lnTo>
                  <a:lnTo>
                    <a:pt x="166829" y="65191"/>
                  </a:lnTo>
                  <a:lnTo>
                    <a:pt x="206750" y="45456"/>
                  </a:lnTo>
                  <a:lnTo>
                    <a:pt x="249628" y="29635"/>
                  </a:lnTo>
                  <a:lnTo>
                    <a:pt x="295216" y="15820"/>
                  </a:lnTo>
                  <a:lnTo>
                    <a:pt x="342530" y="7893"/>
                  </a:lnTo>
                  <a:lnTo>
                    <a:pt x="391322" y="1973"/>
                  </a:lnTo>
                  <a:lnTo>
                    <a:pt x="440114" y="0"/>
                  </a:lnTo>
                  <a:lnTo>
                    <a:pt x="490385" y="1973"/>
                  </a:lnTo>
                  <a:lnTo>
                    <a:pt x="537452" y="7893"/>
                  </a:lnTo>
                  <a:lnTo>
                    <a:pt x="586244" y="15820"/>
                  </a:lnTo>
                  <a:lnTo>
                    <a:pt x="630600" y="29635"/>
                  </a:lnTo>
                  <a:lnTo>
                    <a:pt x="674957" y="45456"/>
                  </a:lnTo>
                  <a:lnTo>
                    <a:pt x="714877" y="65191"/>
                  </a:lnTo>
                  <a:lnTo>
                    <a:pt x="751841" y="86932"/>
                  </a:lnTo>
                  <a:lnTo>
                    <a:pt x="784123" y="110647"/>
                  </a:lnTo>
                  <a:lnTo>
                    <a:pt x="812215" y="138309"/>
                  </a:lnTo>
                  <a:lnTo>
                    <a:pt x="837350" y="167911"/>
                  </a:lnTo>
                  <a:lnTo>
                    <a:pt x="869878" y="231162"/>
                  </a:lnTo>
                  <a:lnTo>
                    <a:pt x="880228" y="296353"/>
                  </a:lnTo>
                  <a:lnTo>
                    <a:pt x="877271" y="329935"/>
                  </a:lnTo>
                  <a:lnTo>
                    <a:pt x="855093" y="395127"/>
                  </a:lnTo>
                  <a:lnTo>
                    <a:pt x="812215" y="454397"/>
                  </a:lnTo>
                  <a:lnTo>
                    <a:pt x="784123" y="482717"/>
                  </a:lnTo>
                  <a:lnTo>
                    <a:pt x="751841" y="506399"/>
                  </a:lnTo>
                  <a:lnTo>
                    <a:pt x="714877" y="528140"/>
                  </a:lnTo>
                  <a:lnTo>
                    <a:pt x="674957" y="547908"/>
                  </a:lnTo>
                  <a:lnTo>
                    <a:pt x="630600" y="563696"/>
                  </a:lnTo>
                  <a:lnTo>
                    <a:pt x="586244" y="577543"/>
                  </a:lnTo>
                  <a:lnTo>
                    <a:pt x="537452" y="585437"/>
                  </a:lnTo>
                  <a:lnTo>
                    <a:pt x="490385" y="591358"/>
                  </a:lnTo>
                  <a:lnTo>
                    <a:pt x="440114" y="593331"/>
                  </a:lnTo>
                  <a:lnTo>
                    <a:pt x="391322" y="591358"/>
                  </a:lnTo>
                  <a:lnTo>
                    <a:pt x="342530" y="585437"/>
                  </a:lnTo>
                  <a:lnTo>
                    <a:pt x="295216" y="577543"/>
                  </a:lnTo>
                  <a:lnTo>
                    <a:pt x="249628" y="563696"/>
                  </a:lnTo>
                  <a:lnTo>
                    <a:pt x="206750" y="547908"/>
                  </a:lnTo>
                  <a:lnTo>
                    <a:pt x="166829" y="528140"/>
                  </a:lnTo>
                  <a:lnTo>
                    <a:pt x="129865" y="506399"/>
                  </a:lnTo>
                  <a:lnTo>
                    <a:pt x="95859" y="482717"/>
                  </a:lnTo>
                  <a:lnTo>
                    <a:pt x="67766" y="454397"/>
                  </a:lnTo>
                  <a:lnTo>
                    <a:pt x="24888" y="395127"/>
                  </a:lnTo>
                  <a:lnTo>
                    <a:pt x="2957" y="329935"/>
                  </a:lnTo>
                  <a:lnTo>
                    <a:pt x="0" y="296353"/>
                  </a:lnTo>
                  <a:close/>
                </a:path>
              </a:pathLst>
            </a:custGeom>
            <a:ln w="7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79159" y="2125116"/>
              <a:ext cx="1783714" cy="593090"/>
            </a:xfrm>
            <a:custGeom>
              <a:avLst/>
              <a:gdLst/>
              <a:ahLst/>
              <a:cxnLst/>
              <a:rect l="l" t="t" r="r" b="b"/>
              <a:pathLst>
                <a:path w="1783715" h="593089">
                  <a:moveTo>
                    <a:pt x="1783375" y="592674"/>
                  </a:moveTo>
                  <a:lnTo>
                    <a:pt x="788805" y="0"/>
                  </a:lnTo>
                  <a:lnTo>
                    <a:pt x="0" y="592674"/>
                  </a:lnTo>
                </a:path>
              </a:pathLst>
            </a:custGeom>
            <a:ln w="230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93</a:t>
            </a:fld>
            <a:endParaRPr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50436" y="6019800"/>
              <a:ext cx="3557904" cy="838200"/>
            </a:xfrm>
            <a:custGeom>
              <a:avLst/>
              <a:gdLst/>
              <a:ahLst/>
              <a:cxnLst/>
              <a:rect l="l" t="t" r="r" b="b"/>
              <a:pathLst>
                <a:path w="3557904" h="838200">
                  <a:moveTo>
                    <a:pt x="294132" y="117106"/>
                  </a:moveTo>
                  <a:lnTo>
                    <a:pt x="256159" y="106464"/>
                  </a:lnTo>
                  <a:lnTo>
                    <a:pt x="56896" y="0"/>
                  </a:lnTo>
                  <a:lnTo>
                    <a:pt x="85344" y="31940"/>
                  </a:lnTo>
                  <a:lnTo>
                    <a:pt x="37973" y="53225"/>
                  </a:lnTo>
                  <a:lnTo>
                    <a:pt x="28448" y="117106"/>
                  </a:lnTo>
                  <a:lnTo>
                    <a:pt x="66421" y="202285"/>
                  </a:lnTo>
                  <a:lnTo>
                    <a:pt x="75946" y="287451"/>
                  </a:lnTo>
                  <a:lnTo>
                    <a:pt x="0" y="626364"/>
                  </a:lnTo>
                  <a:lnTo>
                    <a:pt x="85344" y="413435"/>
                  </a:lnTo>
                  <a:lnTo>
                    <a:pt x="132842" y="383273"/>
                  </a:lnTo>
                  <a:lnTo>
                    <a:pt x="199263" y="223570"/>
                  </a:lnTo>
                  <a:lnTo>
                    <a:pt x="227711" y="212928"/>
                  </a:lnTo>
                  <a:lnTo>
                    <a:pt x="227711" y="159689"/>
                  </a:lnTo>
                  <a:lnTo>
                    <a:pt x="294132" y="117106"/>
                  </a:lnTo>
                  <a:close/>
                </a:path>
                <a:path w="3557904" h="838200">
                  <a:moveTo>
                    <a:pt x="1159764" y="280974"/>
                  </a:moveTo>
                  <a:lnTo>
                    <a:pt x="957961" y="309613"/>
                  </a:lnTo>
                  <a:lnTo>
                    <a:pt x="702310" y="245960"/>
                  </a:lnTo>
                  <a:lnTo>
                    <a:pt x="587883" y="160020"/>
                  </a:lnTo>
                  <a:lnTo>
                    <a:pt x="578358" y="180708"/>
                  </a:lnTo>
                  <a:lnTo>
                    <a:pt x="559308" y="223685"/>
                  </a:lnTo>
                  <a:lnTo>
                    <a:pt x="654558" y="352590"/>
                  </a:lnTo>
                  <a:lnTo>
                    <a:pt x="1051687" y="591312"/>
                  </a:lnTo>
                  <a:lnTo>
                    <a:pt x="1019937" y="381241"/>
                  </a:lnTo>
                  <a:lnTo>
                    <a:pt x="1159764" y="280974"/>
                  </a:lnTo>
                  <a:close/>
                </a:path>
                <a:path w="3557904" h="838200">
                  <a:moveTo>
                    <a:pt x="3557867" y="838200"/>
                  </a:moveTo>
                  <a:lnTo>
                    <a:pt x="3331591" y="762635"/>
                  </a:lnTo>
                  <a:lnTo>
                    <a:pt x="3026918" y="603643"/>
                  </a:lnTo>
                  <a:lnTo>
                    <a:pt x="2803271" y="598881"/>
                  </a:lnTo>
                  <a:lnTo>
                    <a:pt x="2687650" y="533704"/>
                  </a:lnTo>
                  <a:lnTo>
                    <a:pt x="2462022" y="406514"/>
                  </a:lnTo>
                  <a:lnTo>
                    <a:pt x="2219325" y="115595"/>
                  </a:lnTo>
                  <a:lnTo>
                    <a:pt x="2017776" y="10668"/>
                  </a:lnTo>
                  <a:lnTo>
                    <a:pt x="2052701" y="52006"/>
                  </a:lnTo>
                  <a:lnTo>
                    <a:pt x="2017776" y="114007"/>
                  </a:lnTo>
                  <a:lnTo>
                    <a:pt x="2065401" y="199847"/>
                  </a:lnTo>
                  <a:lnTo>
                    <a:pt x="2136775" y="396976"/>
                  </a:lnTo>
                  <a:lnTo>
                    <a:pt x="2089150" y="681545"/>
                  </a:lnTo>
                  <a:lnTo>
                    <a:pt x="2335136" y="533704"/>
                  </a:lnTo>
                  <a:lnTo>
                    <a:pt x="2948876" y="838200"/>
                  </a:lnTo>
                  <a:lnTo>
                    <a:pt x="3557867" y="83820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9196" y="6137147"/>
              <a:ext cx="246887" cy="1173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159" y="6126479"/>
              <a:ext cx="65531" cy="128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019800"/>
              <a:ext cx="6229272" cy="8381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6364" y="6021323"/>
              <a:ext cx="5605780" cy="836930"/>
            </a:xfrm>
            <a:custGeom>
              <a:avLst/>
              <a:gdLst/>
              <a:ahLst/>
              <a:cxnLst/>
              <a:rect l="l" t="t" r="r" b="b"/>
              <a:pathLst>
                <a:path w="5605780" h="836929">
                  <a:moveTo>
                    <a:pt x="390144" y="96418"/>
                  </a:moveTo>
                  <a:lnTo>
                    <a:pt x="371030" y="86779"/>
                  </a:lnTo>
                  <a:lnTo>
                    <a:pt x="323265" y="67500"/>
                  </a:lnTo>
                  <a:lnTo>
                    <a:pt x="237274" y="57861"/>
                  </a:lnTo>
                  <a:lnTo>
                    <a:pt x="227711" y="57861"/>
                  </a:lnTo>
                  <a:lnTo>
                    <a:pt x="199034" y="48234"/>
                  </a:lnTo>
                  <a:lnTo>
                    <a:pt x="160832" y="48234"/>
                  </a:lnTo>
                  <a:lnTo>
                    <a:pt x="141732" y="38595"/>
                  </a:lnTo>
                  <a:lnTo>
                    <a:pt x="74841" y="38595"/>
                  </a:lnTo>
                  <a:lnTo>
                    <a:pt x="19113" y="28956"/>
                  </a:lnTo>
                  <a:lnTo>
                    <a:pt x="0" y="28956"/>
                  </a:lnTo>
                  <a:lnTo>
                    <a:pt x="0" y="48234"/>
                  </a:lnTo>
                  <a:lnTo>
                    <a:pt x="93954" y="86779"/>
                  </a:lnTo>
                  <a:lnTo>
                    <a:pt x="141732" y="134962"/>
                  </a:lnTo>
                  <a:lnTo>
                    <a:pt x="74841" y="163868"/>
                  </a:lnTo>
                  <a:lnTo>
                    <a:pt x="122618" y="240969"/>
                  </a:lnTo>
                  <a:lnTo>
                    <a:pt x="285038" y="356616"/>
                  </a:lnTo>
                  <a:lnTo>
                    <a:pt x="265938" y="279514"/>
                  </a:lnTo>
                  <a:lnTo>
                    <a:pt x="227711" y="240969"/>
                  </a:lnTo>
                  <a:lnTo>
                    <a:pt x="332816" y="163868"/>
                  </a:lnTo>
                  <a:lnTo>
                    <a:pt x="390144" y="96418"/>
                  </a:lnTo>
                  <a:close/>
                </a:path>
                <a:path w="5605780" h="836929">
                  <a:moveTo>
                    <a:pt x="1851660" y="212382"/>
                  </a:moveTo>
                  <a:lnTo>
                    <a:pt x="1842135" y="202730"/>
                  </a:lnTo>
                  <a:lnTo>
                    <a:pt x="1804035" y="183426"/>
                  </a:lnTo>
                  <a:lnTo>
                    <a:pt x="1746885" y="144805"/>
                  </a:lnTo>
                  <a:lnTo>
                    <a:pt x="1546987" y="57924"/>
                  </a:lnTo>
                  <a:lnTo>
                    <a:pt x="1499489" y="38620"/>
                  </a:lnTo>
                  <a:lnTo>
                    <a:pt x="1480439" y="28956"/>
                  </a:lnTo>
                  <a:lnTo>
                    <a:pt x="1423289" y="28956"/>
                  </a:lnTo>
                  <a:lnTo>
                    <a:pt x="1386840" y="19304"/>
                  </a:lnTo>
                  <a:lnTo>
                    <a:pt x="1377315" y="19304"/>
                  </a:lnTo>
                  <a:lnTo>
                    <a:pt x="1339215" y="0"/>
                  </a:lnTo>
                  <a:lnTo>
                    <a:pt x="1320165" y="0"/>
                  </a:lnTo>
                  <a:lnTo>
                    <a:pt x="1310640" y="38620"/>
                  </a:lnTo>
                  <a:lnTo>
                    <a:pt x="1272540" y="96532"/>
                  </a:lnTo>
                  <a:lnTo>
                    <a:pt x="1377315" y="173761"/>
                  </a:lnTo>
                  <a:lnTo>
                    <a:pt x="1499489" y="289610"/>
                  </a:lnTo>
                  <a:lnTo>
                    <a:pt x="1575562" y="270306"/>
                  </a:lnTo>
                  <a:lnTo>
                    <a:pt x="1813560" y="461772"/>
                  </a:lnTo>
                  <a:lnTo>
                    <a:pt x="1756410" y="279958"/>
                  </a:lnTo>
                  <a:lnTo>
                    <a:pt x="1851660" y="212382"/>
                  </a:lnTo>
                  <a:close/>
                </a:path>
                <a:path w="5605780" h="836929">
                  <a:moveTo>
                    <a:pt x="5605221" y="836676"/>
                  </a:moveTo>
                  <a:lnTo>
                    <a:pt x="3531489" y="443090"/>
                  </a:lnTo>
                  <a:lnTo>
                    <a:pt x="3274314" y="309943"/>
                  </a:lnTo>
                  <a:lnTo>
                    <a:pt x="3132963" y="232270"/>
                  </a:lnTo>
                  <a:lnTo>
                    <a:pt x="3101213" y="222758"/>
                  </a:lnTo>
                  <a:lnTo>
                    <a:pt x="3037713" y="203733"/>
                  </a:lnTo>
                  <a:lnTo>
                    <a:pt x="2904363" y="154597"/>
                  </a:lnTo>
                  <a:lnTo>
                    <a:pt x="2753487" y="86448"/>
                  </a:lnTo>
                  <a:lnTo>
                    <a:pt x="2677287" y="67424"/>
                  </a:lnTo>
                  <a:lnTo>
                    <a:pt x="2610612" y="57912"/>
                  </a:lnTo>
                  <a:lnTo>
                    <a:pt x="2515362" y="57912"/>
                  </a:lnTo>
                  <a:lnTo>
                    <a:pt x="2477262" y="97536"/>
                  </a:lnTo>
                  <a:lnTo>
                    <a:pt x="2458212" y="260807"/>
                  </a:lnTo>
                  <a:lnTo>
                    <a:pt x="2553462" y="222758"/>
                  </a:lnTo>
                  <a:lnTo>
                    <a:pt x="2601087" y="270306"/>
                  </a:lnTo>
                  <a:lnTo>
                    <a:pt x="2696337" y="300431"/>
                  </a:lnTo>
                  <a:lnTo>
                    <a:pt x="2790063" y="490639"/>
                  </a:lnTo>
                  <a:lnTo>
                    <a:pt x="3094863" y="626960"/>
                  </a:lnTo>
                  <a:lnTo>
                    <a:pt x="3691890" y="626960"/>
                  </a:lnTo>
                  <a:lnTo>
                    <a:pt x="5576455" y="836676"/>
                  </a:lnTo>
                  <a:lnTo>
                    <a:pt x="5605221" y="836676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411971" y="6460642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91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42416" y="405384"/>
            <a:ext cx="6266815" cy="6250305"/>
            <a:chOff x="1042416" y="405384"/>
            <a:chExt cx="6266815" cy="6250305"/>
          </a:xfrm>
        </p:grpSpPr>
        <p:sp>
          <p:nvSpPr>
            <p:cNvPr id="13" name="object 13"/>
            <p:cNvSpPr/>
            <p:nvPr/>
          </p:nvSpPr>
          <p:spPr>
            <a:xfrm>
              <a:off x="1042416" y="405384"/>
              <a:ext cx="6266815" cy="6250305"/>
            </a:xfrm>
            <a:custGeom>
              <a:avLst/>
              <a:gdLst/>
              <a:ahLst/>
              <a:cxnLst/>
              <a:rect l="l" t="t" r="r" b="b"/>
              <a:pathLst>
                <a:path w="6266815" h="6250305">
                  <a:moveTo>
                    <a:pt x="6266688" y="0"/>
                  </a:moveTo>
                  <a:lnTo>
                    <a:pt x="0" y="0"/>
                  </a:lnTo>
                  <a:lnTo>
                    <a:pt x="0" y="6249924"/>
                  </a:lnTo>
                  <a:lnTo>
                    <a:pt x="6266688" y="6249924"/>
                  </a:lnTo>
                  <a:lnTo>
                    <a:pt x="6266688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17445" y="472026"/>
              <a:ext cx="858519" cy="342900"/>
            </a:xfrm>
            <a:custGeom>
              <a:avLst/>
              <a:gdLst/>
              <a:ahLst/>
              <a:cxnLst/>
              <a:rect l="l" t="t" r="r" b="b"/>
              <a:pathLst>
                <a:path w="858520" h="342900">
                  <a:moveTo>
                    <a:pt x="450794" y="0"/>
                  </a:moveTo>
                  <a:lnTo>
                    <a:pt x="407452" y="0"/>
                  </a:lnTo>
                  <a:lnTo>
                    <a:pt x="363919" y="1144"/>
                  </a:lnTo>
                  <a:lnTo>
                    <a:pt x="321532" y="4577"/>
                  </a:lnTo>
                  <a:lnTo>
                    <a:pt x="280290" y="10299"/>
                  </a:lnTo>
                  <a:lnTo>
                    <a:pt x="240194" y="17166"/>
                  </a:lnTo>
                  <a:lnTo>
                    <a:pt x="202580" y="25177"/>
                  </a:lnTo>
                  <a:lnTo>
                    <a:pt x="133844" y="46921"/>
                  </a:lnTo>
                  <a:lnTo>
                    <a:pt x="76564" y="73242"/>
                  </a:lnTo>
                  <a:lnTo>
                    <a:pt x="34368" y="102997"/>
                  </a:lnTo>
                  <a:lnTo>
                    <a:pt x="9164" y="136185"/>
                  </a:lnTo>
                  <a:lnTo>
                    <a:pt x="0" y="170708"/>
                  </a:lnTo>
                  <a:lnTo>
                    <a:pt x="2291" y="189019"/>
                  </a:lnTo>
                  <a:lnTo>
                    <a:pt x="34368" y="238229"/>
                  </a:lnTo>
                  <a:lnTo>
                    <a:pt x="76564" y="269128"/>
                  </a:lnTo>
                  <a:lnTo>
                    <a:pt x="133844" y="295449"/>
                  </a:lnTo>
                  <a:lnTo>
                    <a:pt x="202580" y="317193"/>
                  </a:lnTo>
                  <a:lnTo>
                    <a:pt x="240194" y="325204"/>
                  </a:lnTo>
                  <a:lnTo>
                    <a:pt x="280290" y="332071"/>
                  </a:lnTo>
                  <a:lnTo>
                    <a:pt x="321532" y="337793"/>
                  </a:lnTo>
                  <a:lnTo>
                    <a:pt x="363919" y="341417"/>
                  </a:lnTo>
                  <a:lnTo>
                    <a:pt x="407452" y="342561"/>
                  </a:lnTo>
                  <a:lnTo>
                    <a:pt x="450794" y="342561"/>
                  </a:lnTo>
                  <a:lnTo>
                    <a:pt x="494327" y="341417"/>
                  </a:lnTo>
                  <a:lnTo>
                    <a:pt x="536714" y="337793"/>
                  </a:lnTo>
                  <a:lnTo>
                    <a:pt x="577956" y="332071"/>
                  </a:lnTo>
                  <a:lnTo>
                    <a:pt x="617861" y="325204"/>
                  </a:lnTo>
                  <a:lnTo>
                    <a:pt x="655666" y="317193"/>
                  </a:lnTo>
                  <a:lnTo>
                    <a:pt x="724402" y="295449"/>
                  </a:lnTo>
                  <a:lnTo>
                    <a:pt x="781682" y="269128"/>
                  </a:lnTo>
                  <a:lnTo>
                    <a:pt x="823878" y="238229"/>
                  </a:lnTo>
                  <a:lnTo>
                    <a:pt x="849081" y="206185"/>
                  </a:lnTo>
                  <a:lnTo>
                    <a:pt x="858246" y="170708"/>
                  </a:lnTo>
                  <a:lnTo>
                    <a:pt x="855955" y="153351"/>
                  </a:lnTo>
                  <a:lnTo>
                    <a:pt x="838771" y="119019"/>
                  </a:lnTo>
                  <a:lnTo>
                    <a:pt x="804594" y="88120"/>
                  </a:lnTo>
                  <a:lnTo>
                    <a:pt x="755333" y="59509"/>
                  </a:lnTo>
                  <a:lnTo>
                    <a:pt x="692325" y="35476"/>
                  </a:lnTo>
                  <a:lnTo>
                    <a:pt x="617861" y="17166"/>
                  </a:lnTo>
                  <a:lnTo>
                    <a:pt x="577956" y="10299"/>
                  </a:lnTo>
                  <a:lnTo>
                    <a:pt x="536714" y="4577"/>
                  </a:lnTo>
                  <a:lnTo>
                    <a:pt x="494327" y="1144"/>
                  </a:lnTo>
                  <a:lnTo>
                    <a:pt x="450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17445" y="472026"/>
              <a:ext cx="858519" cy="342900"/>
            </a:xfrm>
            <a:custGeom>
              <a:avLst/>
              <a:gdLst/>
              <a:ahLst/>
              <a:cxnLst/>
              <a:rect l="l" t="t" r="r" b="b"/>
              <a:pathLst>
                <a:path w="858520" h="342900">
                  <a:moveTo>
                    <a:pt x="0" y="170708"/>
                  </a:moveTo>
                  <a:lnTo>
                    <a:pt x="19475" y="119019"/>
                  </a:lnTo>
                  <a:lnTo>
                    <a:pt x="53652" y="88120"/>
                  </a:lnTo>
                  <a:lnTo>
                    <a:pt x="102913" y="59509"/>
                  </a:lnTo>
                  <a:lnTo>
                    <a:pt x="165921" y="35476"/>
                  </a:lnTo>
                  <a:lnTo>
                    <a:pt x="240194" y="17166"/>
                  </a:lnTo>
                  <a:lnTo>
                    <a:pt x="280290" y="10299"/>
                  </a:lnTo>
                  <a:lnTo>
                    <a:pt x="321532" y="4577"/>
                  </a:lnTo>
                  <a:lnTo>
                    <a:pt x="363919" y="1144"/>
                  </a:lnTo>
                  <a:lnTo>
                    <a:pt x="407452" y="0"/>
                  </a:lnTo>
                  <a:lnTo>
                    <a:pt x="450794" y="0"/>
                  </a:lnTo>
                  <a:lnTo>
                    <a:pt x="494327" y="1144"/>
                  </a:lnTo>
                  <a:lnTo>
                    <a:pt x="536714" y="4577"/>
                  </a:lnTo>
                  <a:lnTo>
                    <a:pt x="577956" y="10299"/>
                  </a:lnTo>
                  <a:lnTo>
                    <a:pt x="617861" y="17166"/>
                  </a:lnTo>
                  <a:lnTo>
                    <a:pt x="655666" y="25177"/>
                  </a:lnTo>
                  <a:lnTo>
                    <a:pt x="724402" y="46921"/>
                  </a:lnTo>
                  <a:lnTo>
                    <a:pt x="781682" y="73242"/>
                  </a:lnTo>
                  <a:lnTo>
                    <a:pt x="823878" y="102997"/>
                  </a:lnTo>
                  <a:lnTo>
                    <a:pt x="849081" y="136185"/>
                  </a:lnTo>
                  <a:lnTo>
                    <a:pt x="858246" y="170708"/>
                  </a:lnTo>
                  <a:lnTo>
                    <a:pt x="855955" y="189019"/>
                  </a:lnTo>
                  <a:lnTo>
                    <a:pt x="823878" y="238229"/>
                  </a:lnTo>
                  <a:lnTo>
                    <a:pt x="781682" y="269128"/>
                  </a:lnTo>
                  <a:lnTo>
                    <a:pt x="724402" y="295449"/>
                  </a:lnTo>
                  <a:lnTo>
                    <a:pt x="655666" y="317193"/>
                  </a:lnTo>
                  <a:lnTo>
                    <a:pt x="617861" y="325204"/>
                  </a:lnTo>
                  <a:lnTo>
                    <a:pt x="577956" y="332071"/>
                  </a:lnTo>
                  <a:lnTo>
                    <a:pt x="536714" y="337793"/>
                  </a:lnTo>
                  <a:lnTo>
                    <a:pt x="494327" y="341417"/>
                  </a:lnTo>
                  <a:lnTo>
                    <a:pt x="450794" y="342561"/>
                  </a:lnTo>
                  <a:lnTo>
                    <a:pt x="407452" y="342561"/>
                  </a:lnTo>
                  <a:lnTo>
                    <a:pt x="363919" y="341417"/>
                  </a:lnTo>
                  <a:lnTo>
                    <a:pt x="321532" y="337793"/>
                  </a:lnTo>
                  <a:lnTo>
                    <a:pt x="280290" y="332071"/>
                  </a:lnTo>
                  <a:lnTo>
                    <a:pt x="240194" y="325204"/>
                  </a:lnTo>
                  <a:lnTo>
                    <a:pt x="202580" y="317193"/>
                  </a:lnTo>
                  <a:lnTo>
                    <a:pt x="133844" y="295449"/>
                  </a:lnTo>
                  <a:lnTo>
                    <a:pt x="76564" y="269128"/>
                  </a:lnTo>
                  <a:lnTo>
                    <a:pt x="34368" y="238229"/>
                  </a:lnTo>
                  <a:lnTo>
                    <a:pt x="9164" y="206185"/>
                  </a:lnTo>
                  <a:lnTo>
                    <a:pt x="0" y="170708"/>
                  </a:lnTo>
                  <a:close/>
                </a:path>
              </a:pathLst>
            </a:custGeom>
            <a:ln w="4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37443" y="510041"/>
            <a:ext cx="61849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dirty="0">
                <a:latin typeface="Times New Roman"/>
                <a:cs typeface="Times New Roman"/>
              </a:rPr>
              <a:t>cb</a:t>
            </a:r>
            <a:r>
              <a:rPr sz="1350" i="1" spc="5" dirty="0">
                <a:latin typeface="Times New Roman"/>
                <a:cs typeface="Times New Roman"/>
              </a:rPr>
              <a:t>f</a:t>
            </a:r>
            <a:r>
              <a:rPr sz="1350" i="1" dirty="0">
                <a:latin typeface="Times New Roman"/>
                <a:cs typeface="Times New Roman"/>
              </a:rPr>
              <a:t>ed</a:t>
            </a:r>
            <a:r>
              <a:rPr sz="1350" dirty="0">
                <a:latin typeface="Times New Roman"/>
                <a:cs typeface="Times New Roman"/>
              </a:rPr>
              <a:t>:55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86127" y="1845535"/>
            <a:ext cx="515620" cy="344170"/>
          </a:xfrm>
          <a:prstGeom prst="rect">
            <a:avLst/>
          </a:prstGeom>
          <a:solidFill>
            <a:srgbClr val="FFFFFF"/>
          </a:solidFill>
          <a:ln w="457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05"/>
              </a:spcBef>
            </a:pPr>
            <a:r>
              <a:rPr sz="1500" i="1" dirty="0">
                <a:latin typeface="Times New Roman"/>
                <a:cs typeface="Times New Roman"/>
              </a:rPr>
              <a:t>c:</a:t>
            </a:r>
            <a:r>
              <a:rPr sz="1500" dirty="0">
                <a:latin typeface="Times New Roman"/>
                <a:cs typeface="Times New Roman"/>
              </a:rPr>
              <a:t>12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3573" y="1845535"/>
            <a:ext cx="515620" cy="344170"/>
          </a:xfrm>
          <a:prstGeom prst="rect">
            <a:avLst/>
          </a:prstGeom>
          <a:solidFill>
            <a:srgbClr val="FFFFFF"/>
          </a:solidFill>
          <a:ln w="457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305"/>
              </a:spcBef>
            </a:pPr>
            <a:r>
              <a:rPr sz="1500" i="1" dirty="0">
                <a:latin typeface="Times New Roman"/>
                <a:cs typeface="Times New Roman"/>
              </a:rPr>
              <a:t>b:</a:t>
            </a:r>
            <a:r>
              <a:rPr sz="1500" dirty="0">
                <a:latin typeface="Times New Roman"/>
                <a:cs typeface="Times New Roman"/>
              </a:rPr>
              <a:t>13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778708" y="1155564"/>
            <a:ext cx="687705" cy="349250"/>
            <a:chOff x="2778708" y="1155564"/>
            <a:chExt cx="687705" cy="349250"/>
          </a:xfrm>
        </p:grpSpPr>
        <p:sp>
          <p:nvSpPr>
            <p:cNvPr id="20" name="object 20"/>
            <p:cNvSpPr/>
            <p:nvPr/>
          </p:nvSpPr>
          <p:spPr>
            <a:xfrm>
              <a:off x="2781248" y="1158104"/>
              <a:ext cx="682625" cy="344170"/>
            </a:xfrm>
            <a:custGeom>
              <a:avLst/>
              <a:gdLst/>
              <a:ahLst/>
              <a:cxnLst/>
              <a:rect l="l" t="t" r="r" b="b"/>
              <a:pathLst>
                <a:path w="682625" h="344169">
                  <a:moveTo>
                    <a:pt x="341007" y="0"/>
                  </a:moveTo>
                  <a:lnTo>
                    <a:pt x="302056" y="1144"/>
                  </a:lnTo>
                  <a:lnTo>
                    <a:pt x="227783" y="10299"/>
                  </a:lnTo>
                  <a:lnTo>
                    <a:pt x="159085" y="26512"/>
                  </a:lnTo>
                  <a:lnTo>
                    <a:pt x="99571" y="50545"/>
                  </a:lnTo>
                  <a:lnTo>
                    <a:pt x="52659" y="81444"/>
                  </a:lnTo>
                  <a:lnTo>
                    <a:pt x="19456" y="115776"/>
                  </a:lnTo>
                  <a:lnTo>
                    <a:pt x="2291" y="153542"/>
                  </a:lnTo>
                  <a:lnTo>
                    <a:pt x="0" y="171853"/>
                  </a:lnTo>
                  <a:lnTo>
                    <a:pt x="2291" y="191308"/>
                  </a:lnTo>
                  <a:lnTo>
                    <a:pt x="19456" y="229264"/>
                  </a:lnTo>
                  <a:lnTo>
                    <a:pt x="52659" y="263597"/>
                  </a:lnTo>
                  <a:lnTo>
                    <a:pt x="99571" y="293351"/>
                  </a:lnTo>
                  <a:lnTo>
                    <a:pt x="159085" y="317384"/>
                  </a:lnTo>
                  <a:lnTo>
                    <a:pt x="227783" y="334550"/>
                  </a:lnTo>
                  <a:lnTo>
                    <a:pt x="265588" y="340272"/>
                  </a:lnTo>
                  <a:lnTo>
                    <a:pt x="341007" y="343706"/>
                  </a:lnTo>
                  <a:lnTo>
                    <a:pt x="378812" y="342561"/>
                  </a:lnTo>
                  <a:lnTo>
                    <a:pt x="453276" y="334550"/>
                  </a:lnTo>
                  <a:lnTo>
                    <a:pt x="521821" y="317384"/>
                  </a:lnTo>
                  <a:lnTo>
                    <a:pt x="581392" y="293351"/>
                  </a:lnTo>
                  <a:lnTo>
                    <a:pt x="629508" y="263597"/>
                  </a:lnTo>
                  <a:lnTo>
                    <a:pt x="662730" y="229264"/>
                  </a:lnTo>
                  <a:lnTo>
                    <a:pt x="679914" y="191308"/>
                  </a:lnTo>
                  <a:lnTo>
                    <a:pt x="682205" y="171853"/>
                  </a:lnTo>
                  <a:lnTo>
                    <a:pt x="679914" y="153542"/>
                  </a:lnTo>
                  <a:lnTo>
                    <a:pt x="662730" y="115776"/>
                  </a:lnTo>
                  <a:lnTo>
                    <a:pt x="629508" y="81444"/>
                  </a:lnTo>
                  <a:lnTo>
                    <a:pt x="581392" y="50545"/>
                  </a:lnTo>
                  <a:lnTo>
                    <a:pt x="521821" y="26512"/>
                  </a:lnTo>
                  <a:lnTo>
                    <a:pt x="453276" y="10299"/>
                  </a:lnTo>
                  <a:lnTo>
                    <a:pt x="378812" y="1144"/>
                  </a:lnTo>
                  <a:lnTo>
                    <a:pt x="3410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81248" y="1158104"/>
              <a:ext cx="682625" cy="344170"/>
            </a:xfrm>
            <a:custGeom>
              <a:avLst/>
              <a:gdLst/>
              <a:ahLst/>
              <a:cxnLst/>
              <a:rect l="l" t="t" r="r" b="b"/>
              <a:pathLst>
                <a:path w="682625" h="344169">
                  <a:moveTo>
                    <a:pt x="0" y="171853"/>
                  </a:moveTo>
                  <a:lnTo>
                    <a:pt x="8019" y="134087"/>
                  </a:lnTo>
                  <a:lnTo>
                    <a:pt x="33203" y="97466"/>
                  </a:lnTo>
                  <a:lnTo>
                    <a:pt x="74387" y="65422"/>
                  </a:lnTo>
                  <a:lnTo>
                    <a:pt x="128192" y="37956"/>
                  </a:lnTo>
                  <a:lnTo>
                    <a:pt x="193415" y="17356"/>
                  </a:lnTo>
                  <a:lnTo>
                    <a:pt x="265588" y="4577"/>
                  </a:lnTo>
                  <a:lnTo>
                    <a:pt x="341007" y="0"/>
                  </a:lnTo>
                  <a:lnTo>
                    <a:pt x="378812" y="1144"/>
                  </a:lnTo>
                  <a:lnTo>
                    <a:pt x="453276" y="10299"/>
                  </a:lnTo>
                  <a:lnTo>
                    <a:pt x="521821" y="26512"/>
                  </a:lnTo>
                  <a:lnTo>
                    <a:pt x="581392" y="50545"/>
                  </a:lnTo>
                  <a:lnTo>
                    <a:pt x="629508" y="81444"/>
                  </a:lnTo>
                  <a:lnTo>
                    <a:pt x="662730" y="115776"/>
                  </a:lnTo>
                  <a:lnTo>
                    <a:pt x="679914" y="153542"/>
                  </a:lnTo>
                  <a:lnTo>
                    <a:pt x="682205" y="171853"/>
                  </a:lnTo>
                  <a:lnTo>
                    <a:pt x="679914" y="191308"/>
                  </a:lnTo>
                  <a:lnTo>
                    <a:pt x="662730" y="229264"/>
                  </a:lnTo>
                  <a:lnTo>
                    <a:pt x="629508" y="263597"/>
                  </a:lnTo>
                  <a:lnTo>
                    <a:pt x="581392" y="293351"/>
                  </a:lnTo>
                  <a:lnTo>
                    <a:pt x="521821" y="317384"/>
                  </a:lnTo>
                  <a:lnTo>
                    <a:pt x="453276" y="334550"/>
                  </a:lnTo>
                  <a:lnTo>
                    <a:pt x="378812" y="342561"/>
                  </a:lnTo>
                  <a:lnTo>
                    <a:pt x="341007" y="343706"/>
                  </a:lnTo>
                  <a:lnTo>
                    <a:pt x="302056" y="342561"/>
                  </a:lnTo>
                  <a:lnTo>
                    <a:pt x="227783" y="334550"/>
                  </a:lnTo>
                  <a:lnTo>
                    <a:pt x="159085" y="317384"/>
                  </a:lnTo>
                  <a:lnTo>
                    <a:pt x="99571" y="293351"/>
                  </a:lnTo>
                  <a:lnTo>
                    <a:pt x="52659" y="263597"/>
                  </a:lnTo>
                  <a:lnTo>
                    <a:pt x="19456" y="229264"/>
                  </a:lnTo>
                  <a:lnTo>
                    <a:pt x="2291" y="191308"/>
                  </a:lnTo>
                  <a:lnTo>
                    <a:pt x="0" y="171853"/>
                  </a:lnTo>
                  <a:close/>
                </a:path>
              </a:pathLst>
            </a:custGeom>
            <a:ln w="4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918488" y="1197454"/>
            <a:ext cx="40767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dirty="0">
                <a:latin typeface="Times New Roman"/>
                <a:cs typeface="Times New Roman"/>
              </a:rPr>
              <a:t>c</a:t>
            </a:r>
            <a:r>
              <a:rPr sz="1350" i="1" spc="-5" dirty="0">
                <a:latin typeface="Times New Roman"/>
                <a:cs typeface="Times New Roman"/>
              </a:rPr>
              <a:t>b</a:t>
            </a:r>
            <a:r>
              <a:rPr sz="1350" dirty="0">
                <a:latin typeface="Times New Roman"/>
                <a:cs typeface="Times New Roman"/>
              </a:rPr>
              <a:t>:25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43639" y="1501810"/>
            <a:ext cx="1287780" cy="344170"/>
          </a:xfrm>
          <a:custGeom>
            <a:avLst/>
            <a:gdLst/>
            <a:ahLst/>
            <a:cxnLst/>
            <a:rect l="l" t="t" r="r" b="b"/>
            <a:pathLst>
              <a:path w="1287779" h="344169">
                <a:moveTo>
                  <a:pt x="1287503" y="343706"/>
                </a:moveTo>
                <a:lnTo>
                  <a:pt x="678616" y="0"/>
                </a:lnTo>
                <a:lnTo>
                  <a:pt x="0" y="343706"/>
                </a:lnTo>
              </a:path>
            </a:pathLst>
          </a:custGeom>
          <a:ln w="13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89094" y="2533329"/>
            <a:ext cx="515620" cy="344170"/>
          </a:xfrm>
          <a:prstGeom prst="rect">
            <a:avLst/>
          </a:prstGeom>
          <a:solidFill>
            <a:srgbClr val="FFFFFF"/>
          </a:solidFill>
          <a:ln w="457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300"/>
              </a:spcBef>
            </a:pPr>
            <a:r>
              <a:rPr sz="1500" i="1" dirty="0">
                <a:latin typeface="Times New Roman"/>
                <a:cs typeface="Times New Roman"/>
              </a:rPr>
              <a:t>f:</a:t>
            </a:r>
            <a:r>
              <a:rPr sz="1500" dirty="0">
                <a:latin typeface="Times New Roman"/>
                <a:cs typeface="Times New Roman"/>
              </a:rPr>
              <a:t>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76559" y="2533329"/>
            <a:ext cx="515620" cy="344170"/>
          </a:xfrm>
          <a:prstGeom prst="rect">
            <a:avLst/>
          </a:prstGeom>
          <a:solidFill>
            <a:srgbClr val="FFFFFF"/>
          </a:solidFill>
          <a:ln w="457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300"/>
              </a:spcBef>
            </a:pPr>
            <a:r>
              <a:rPr sz="1500" i="1" dirty="0">
                <a:latin typeface="Times New Roman"/>
                <a:cs typeface="Times New Roman"/>
              </a:rPr>
              <a:t>e:</a:t>
            </a:r>
            <a:r>
              <a:rPr sz="1500" dirty="0">
                <a:latin typeface="Times New Roman"/>
                <a:cs typeface="Times New Roman"/>
              </a:rPr>
              <a:t>9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81694" y="1842976"/>
            <a:ext cx="687705" cy="349250"/>
            <a:chOff x="4581694" y="1842976"/>
            <a:chExt cx="687705" cy="349250"/>
          </a:xfrm>
        </p:grpSpPr>
        <p:sp>
          <p:nvSpPr>
            <p:cNvPr id="27" name="object 27"/>
            <p:cNvSpPr/>
            <p:nvPr/>
          </p:nvSpPr>
          <p:spPr>
            <a:xfrm>
              <a:off x="4584234" y="1845516"/>
              <a:ext cx="682625" cy="344170"/>
            </a:xfrm>
            <a:custGeom>
              <a:avLst/>
              <a:gdLst/>
              <a:ahLst/>
              <a:cxnLst/>
              <a:rect l="l" t="t" r="r" b="b"/>
              <a:pathLst>
                <a:path w="682625" h="344169">
                  <a:moveTo>
                    <a:pt x="341007" y="0"/>
                  </a:moveTo>
                  <a:lnTo>
                    <a:pt x="302056" y="1144"/>
                  </a:lnTo>
                  <a:lnTo>
                    <a:pt x="227783" y="10299"/>
                  </a:lnTo>
                  <a:lnTo>
                    <a:pt x="159047" y="26321"/>
                  </a:lnTo>
                  <a:lnTo>
                    <a:pt x="99476" y="50545"/>
                  </a:lnTo>
                  <a:lnTo>
                    <a:pt x="52506" y="81444"/>
                  </a:lnTo>
                  <a:lnTo>
                    <a:pt x="19475" y="115776"/>
                  </a:lnTo>
                  <a:lnTo>
                    <a:pt x="2291" y="153542"/>
                  </a:lnTo>
                  <a:lnTo>
                    <a:pt x="0" y="171853"/>
                  </a:lnTo>
                  <a:lnTo>
                    <a:pt x="2291" y="191308"/>
                  </a:lnTo>
                  <a:lnTo>
                    <a:pt x="19475" y="229264"/>
                  </a:lnTo>
                  <a:lnTo>
                    <a:pt x="52506" y="263597"/>
                  </a:lnTo>
                  <a:lnTo>
                    <a:pt x="99476" y="293351"/>
                  </a:lnTo>
                  <a:lnTo>
                    <a:pt x="159047" y="317766"/>
                  </a:lnTo>
                  <a:lnTo>
                    <a:pt x="227783" y="334932"/>
                  </a:lnTo>
                  <a:lnTo>
                    <a:pt x="302056" y="342943"/>
                  </a:lnTo>
                  <a:lnTo>
                    <a:pt x="341007" y="344087"/>
                  </a:lnTo>
                  <a:lnTo>
                    <a:pt x="378812" y="342943"/>
                  </a:lnTo>
                  <a:lnTo>
                    <a:pt x="453085" y="334932"/>
                  </a:lnTo>
                  <a:lnTo>
                    <a:pt x="521821" y="317766"/>
                  </a:lnTo>
                  <a:lnTo>
                    <a:pt x="581392" y="293351"/>
                  </a:lnTo>
                  <a:lnTo>
                    <a:pt x="629317" y="263597"/>
                  </a:lnTo>
                  <a:lnTo>
                    <a:pt x="662539" y="229264"/>
                  </a:lnTo>
                  <a:lnTo>
                    <a:pt x="679723" y="191308"/>
                  </a:lnTo>
                  <a:lnTo>
                    <a:pt x="682014" y="171853"/>
                  </a:lnTo>
                  <a:lnTo>
                    <a:pt x="679723" y="153542"/>
                  </a:lnTo>
                  <a:lnTo>
                    <a:pt x="662539" y="115776"/>
                  </a:lnTo>
                  <a:lnTo>
                    <a:pt x="629317" y="81444"/>
                  </a:lnTo>
                  <a:lnTo>
                    <a:pt x="581392" y="50545"/>
                  </a:lnTo>
                  <a:lnTo>
                    <a:pt x="521821" y="26321"/>
                  </a:lnTo>
                  <a:lnTo>
                    <a:pt x="453085" y="10299"/>
                  </a:lnTo>
                  <a:lnTo>
                    <a:pt x="378812" y="1144"/>
                  </a:lnTo>
                  <a:lnTo>
                    <a:pt x="3410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84234" y="1845516"/>
              <a:ext cx="682625" cy="344170"/>
            </a:xfrm>
            <a:custGeom>
              <a:avLst/>
              <a:gdLst/>
              <a:ahLst/>
              <a:cxnLst/>
              <a:rect l="l" t="t" r="r" b="b"/>
              <a:pathLst>
                <a:path w="682625" h="344169">
                  <a:moveTo>
                    <a:pt x="0" y="171853"/>
                  </a:moveTo>
                  <a:lnTo>
                    <a:pt x="8019" y="134087"/>
                  </a:lnTo>
                  <a:lnTo>
                    <a:pt x="33222" y="97466"/>
                  </a:lnTo>
                  <a:lnTo>
                    <a:pt x="74273" y="65422"/>
                  </a:lnTo>
                  <a:lnTo>
                    <a:pt x="128116" y="37765"/>
                  </a:lnTo>
                  <a:lnTo>
                    <a:pt x="193415" y="17166"/>
                  </a:lnTo>
                  <a:lnTo>
                    <a:pt x="265397" y="4577"/>
                  </a:lnTo>
                  <a:lnTo>
                    <a:pt x="341007" y="0"/>
                  </a:lnTo>
                  <a:lnTo>
                    <a:pt x="378812" y="1144"/>
                  </a:lnTo>
                  <a:lnTo>
                    <a:pt x="453085" y="10299"/>
                  </a:lnTo>
                  <a:lnTo>
                    <a:pt x="521821" y="26321"/>
                  </a:lnTo>
                  <a:lnTo>
                    <a:pt x="581392" y="50545"/>
                  </a:lnTo>
                  <a:lnTo>
                    <a:pt x="629317" y="81444"/>
                  </a:lnTo>
                  <a:lnTo>
                    <a:pt x="662539" y="115776"/>
                  </a:lnTo>
                  <a:lnTo>
                    <a:pt x="679723" y="153542"/>
                  </a:lnTo>
                  <a:lnTo>
                    <a:pt x="682014" y="171853"/>
                  </a:lnTo>
                  <a:lnTo>
                    <a:pt x="679723" y="191308"/>
                  </a:lnTo>
                  <a:lnTo>
                    <a:pt x="662539" y="229264"/>
                  </a:lnTo>
                  <a:lnTo>
                    <a:pt x="629317" y="263597"/>
                  </a:lnTo>
                  <a:lnTo>
                    <a:pt x="581392" y="293351"/>
                  </a:lnTo>
                  <a:lnTo>
                    <a:pt x="521821" y="317766"/>
                  </a:lnTo>
                  <a:lnTo>
                    <a:pt x="453085" y="334932"/>
                  </a:lnTo>
                  <a:lnTo>
                    <a:pt x="378812" y="342943"/>
                  </a:lnTo>
                  <a:lnTo>
                    <a:pt x="341007" y="344087"/>
                  </a:lnTo>
                  <a:lnTo>
                    <a:pt x="302056" y="342943"/>
                  </a:lnTo>
                  <a:lnTo>
                    <a:pt x="227783" y="334932"/>
                  </a:lnTo>
                  <a:lnTo>
                    <a:pt x="159047" y="317766"/>
                  </a:lnTo>
                  <a:lnTo>
                    <a:pt x="99476" y="293351"/>
                  </a:lnTo>
                  <a:lnTo>
                    <a:pt x="52506" y="263597"/>
                  </a:lnTo>
                  <a:lnTo>
                    <a:pt x="19475" y="229264"/>
                  </a:lnTo>
                  <a:lnTo>
                    <a:pt x="2291" y="191308"/>
                  </a:lnTo>
                  <a:lnTo>
                    <a:pt x="0" y="171853"/>
                  </a:lnTo>
                  <a:close/>
                </a:path>
              </a:pathLst>
            </a:custGeom>
            <a:ln w="4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739746" y="1884675"/>
            <a:ext cx="36957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dirty="0">
                <a:latin typeface="Times New Roman"/>
                <a:cs typeface="Times New Roman"/>
              </a:rPr>
              <a:t>fe</a:t>
            </a:r>
            <a:r>
              <a:rPr sz="1350" dirty="0">
                <a:latin typeface="Times New Roman"/>
                <a:cs typeface="Times New Roman"/>
              </a:rPr>
              <a:t>:14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46472" y="2189604"/>
            <a:ext cx="1287780" cy="344170"/>
          </a:xfrm>
          <a:custGeom>
            <a:avLst/>
            <a:gdLst/>
            <a:ahLst/>
            <a:cxnLst/>
            <a:rect l="l" t="t" r="r" b="b"/>
            <a:pathLst>
              <a:path w="1287779" h="344169">
                <a:moveTo>
                  <a:pt x="1287656" y="343706"/>
                </a:moveTo>
                <a:lnTo>
                  <a:pt x="678768" y="0"/>
                </a:lnTo>
                <a:lnTo>
                  <a:pt x="0" y="343706"/>
                </a:lnTo>
              </a:path>
            </a:pathLst>
          </a:custGeom>
          <a:ln w="13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49459" y="1845535"/>
            <a:ext cx="515620" cy="344170"/>
          </a:xfrm>
          <a:prstGeom prst="rect">
            <a:avLst/>
          </a:prstGeom>
          <a:solidFill>
            <a:srgbClr val="FFFFFF"/>
          </a:solidFill>
          <a:ln w="457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305"/>
              </a:spcBef>
            </a:pPr>
            <a:r>
              <a:rPr sz="1500" i="1" dirty="0">
                <a:latin typeface="Times New Roman"/>
                <a:cs typeface="Times New Roman"/>
              </a:rPr>
              <a:t>d:</a:t>
            </a:r>
            <a:r>
              <a:rPr sz="1500" dirty="0">
                <a:latin typeface="Times New Roman"/>
                <a:cs typeface="Times New Roman"/>
              </a:rPr>
              <a:t>16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192872" y="1155564"/>
            <a:ext cx="687705" cy="349250"/>
            <a:chOff x="5192872" y="1155564"/>
            <a:chExt cx="687705" cy="349250"/>
          </a:xfrm>
        </p:grpSpPr>
        <p:sp>
          <p:nvSpPr>
            <p:cNvPr id="33" name="object 33"/>
            <p:cNvSpPr/>
            <p:nvPr/>
          </p:nvSpPr>
          <p:spPr>
            <a:xfrm>
              <a:off x="5195412" y="1158104"/>
              <a:ext cx="682625" cy="344170"/>
            </a:xfrm>
            <a:custGeom>
              <a:avLst/>
              <a:gdLst/>
              <a:ahLst/>
              <a:cxnLst/>
              <a:rect l="l" t="t" r="r" b="b"/>
              <a:pathLst>
                <a:path w="682625" h="344169">
                  <a:moveTo>
                    <a:pt x="341389" y="0"/>
                  </a:moveTo>
                  <a:lnTo>
                    <a:pt x="303202" y="1144"/>
                  </a:lnTo>
                  <a:lnTo>
                    <a:pt x="228738" y="10299"/>
                  </a:lnTo>
                  <a:lnTo>
                    <a:pt x="160193" y="26512"/>
                  </a:lnTo>
                  <a:lnTo>
                    <a:pt x="100622" y="50545"/>
                  </a:lnTo>
                  <a:lnTo>
                    <a:pt x="52506" y="81444"/>
                  </a:lnTo>
                  <a:lnTo>
                    <a:pt x="19284" y="115776"/>
                  </a:lnTo>
                  <a:lnTo>
                    <a:pt x="2291" y="153542"/>
                  </a:lnTo>
                  <a:lnTo>
                    <a:pt x="0" y="171853"/>
                  </a:lnTo>
                  <a:lnTo>
                    <a:pt x="2291" y="191308"/>
                  </a:lnTo>
                  <a:lnTo>
                    <a:pt x="19284" y="229264"/>
                  </a:lnTo>
                  <a:lnTo>
                    <a:pt x="52506" y="263597"/>
                  </a:lnTo>
                  <a:lnTo>
                    <a:pt x="100622" y="293351"/>
                  </a:lnTo>
                  <a:lnTo>
                    <a:pt x="160193" y="317384"/>
                  </a:lnTo>
                  <a:lnTo>
                    <a:pt x="228738" y="334550"/>
                  </a:lnTo>
                  <a:lnTo>
                    <a:pt x="303202" y="342561"/>
                  </a:lnTo>
                  <a:lnTo>
                    <a:pt x="341389" y="343706"/>
                  </a:lnTo>
                  <a:lnTo>
                    <a:pt x="380339" y="342561"/>
                  </a:lnTo>
                  <a:lnTo>
                    <a:pt x="454612" y="334550"/>
                  </a:lnTo>
                  <a:lnTo>
                    <a:pt x="523349" y="317384"/>
                  </a:lnTo>
                  <a:lnTo>
                    <a:pt x="582920" y="293351"/>
                  </a:lnTo>
                  <a:lnTo>
                    <a:pt x="629699" y="263597"/>
                  </a:lnTo>
                  <a:lnTo>
                    <a:pt x="662921" y="229264"/>
                  </a:lnTo>
                  <a:lnTo>
                    <a:pt x="680105" y="191308"/>
                  </a:lnTo>
                  <a:lnTo>
                    <a:pt x="682396" y="171853"/>
                  </a:lnTo>
                  <a:lnTo>
                    <a:pt x="680105" y="153542"/>
                  </a:lnTo>
                  <a:lnTo>
                    <a:pt x="662921" y="115776"/>
                  </a:lnTo>
                  <a:lnTo>
                    <a:pt x="629699" y="81444"/>
                  </a:lnTo>
                  <a:lnTo>
                    <a:pt x="582920" y="50545"/>
                  </a:lnTo>
                  <a:lnTo>
                    <a:pt x="523349" y="26512"/>
                  </a:lnTo>
                  <a:lnTo>
                    <a:pt x="454612" y="10299"/>
                  </a:lnTo>
                  <a:lnTo>
                    <a:pt x="416808" y="4577"/>
                  </a:lnTo>
                  <a:lnTo>
                    <a:pt x="341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95412" y="1158104"/>
              <a:ext cx="682625" cy="344170"/>
            </a:xfrm>
            <a:custGeom>
              <a:avLst/>
              <a:gdLst/>
              <a:ahLst/>
              <a:cxnLst/>
              <a:rect l="l" t="t" r="r" b="b"/>
              <a:pathLst>
                <a:path w="682625" h="344169">
                  <a:moveTo>
                    <a:pt x="0" y="171853"/>
                  </a:moveTo>
                  <a:lnTo>
                    <a:pt x="9164" y="134087"/>
                  </a:lnTo>
                  <a:lnTo>
                    <a:pt x="34177" y="97466"/>
                  </a:lnTo>
                  <a:lnTo>
                    <a:pt x="74273" y="65422"/>
                  </a:lnTo>
                  <a:lnTo>
                    <a:pt x="129262" y="37956"/>
                  </a:lnTo>
                  <a:lnTo>
                    <a:pt x="193415" y="17356"/>
                  </a:lnTo>
                  <a:lnTo>
                    <a:pt x="265397" y="4577"/>
                  </a:lnTo>
                  <a:lnTo>
                    <a:pt x="341389" y="0"/>
                  </a:lnTo>
                  <a:lnTo>
                    <a:pt x="380339" y="1144"/>
                  </a:lnTo>
                  <a:lnTo>
                    <a:pt x="454612" y="10299"/>
                  </a:lnTo>
                  <a:lnTo>
                    <a:pt x="523349" y="26512"/>
                  </a:lnTo>
                  <a:lnTo>
                    <a:pt x="582920" y="50545"/>
                  </a:lnTo>
                  <a:lnTo>
                    <a:pt x="629699" y="81444"/>
                  </a:lnTo>
                  <a:lnTo>
                    <a:pt x="662921" y="115776"/>
                  </a:lnTo>
                  <a:lnTo>
                    <a:pt x="680105" y="153542"/>
                  </a:lnTo>
                  <a:lnTo>
                    <a:pt x="682396" y="171853"/>
                  </a:lnTo>
                  <a:lnTo>
                    <a:pt x="680105" y="191308"/>
                  </a:lnTo>
                  <a:lnTo>
                    <a:pt x="662921" y="229264"/>
                  </a:lnTo>
                  <a:lnTo>
                    <a:pt x="629699" y="263597"/>
                  </a:lnTo>
                  <a:lnTo>
                    <a:pt x="582920" y="293351"/>
                  </a:lnTo>
                  <a:lnTo>
                    <a:pt x="523349" y="317384"/>
                  </a:lnTo>
                  <a:lnTo>
                    <a:pt x="454612" y="334550"/>
                  </a:lnTo>
                  <a:lnTo>
                    <a:pt x="416808" y="340272"/>
                  </a:lnTo>
                  <a:lnTo>
                    <a:pt x="341389" y="343706"/>
                  </a:lnTo>
                  <a:lnTo>
                    <a:pt x="303202" y="342561"/>
                  </a:lnTo>
                  <a:lnTo>
                    <a:pt x="228738" y="334550"/>
                  </a:lnTo>
                  <a:lnTo>
                    <a:pt x="160193" y="317384"/>
                  </a:lnTo>
                  <a:lnTo>
                    <a:pt x="100622" y="293351"/>
                  </a:lnTo>
                  <a:lnTo>
                    <a:pt x="52506" y="263597"/>
                  </a:lnTo>
                  <a:lnTo>
                    <a:pt x="19284" y="229264"/>
                  </a:lnTo>
                  <a:lnTo>
                    <a:pt x="2291" y="191308"/>
                  </a:lnTo>
                  <a:lnTo>
                    <a:pt x="0" y="171853"/>
                  </a:lnTo>
                  <a:close/>
                </a:path>
              </a:pathLst>
            </a:custGeom>
            <a:ln w="4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308537" y="1197454"/>
            <a:ext cx="45593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dirty="0">
                <a:latin typeface="Times New Roman"/>
                <a:cs typeface="Times New Roman"/>
              </a:rPr>
              <a:t>fed</a:t>
            </a:r>
            <a:r>
              <a:rPr sz="1350" dirty="0">
                <a:latin typeface="Times New Roman"/>
                <a:cs typeface="Times New Roman"/>
              </a:rPr>
              <a:t>:30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913755" y="807603"/>
            <a:ext cx="3400425" cy="5165725"/>
            <a:chOff x="2913755" y="807603"/>
            <a:chExt cx="3400425" cy="5165725"/>
          </a:xfrm>
        </p:grpSpPr>
        <p:sp>
          <p:nvSpPr>
            <p:cNvPr id="37" name="object 37"/>
            <p:cNvSpPr/>
            <p:nvPr/>
          </p:nvSpPr>
          <p:spPr>
            <a:xfrm>
              <a:off x="3122255" y="814588"/>
              <a:ext cx="3185160" cy="1031240"/>
            </a:xfrm>
            <a:custGeom>
              <a:avLst/>
              <a:gdLst/>
              <a:ahLst/>
              <a:cxnLst/>
              <a:rect l="l" t="t" r="r" b="b"/>
              <a:pathLst>
                <a:path w="3185160" h="1031239">
                  <a:moveTo>
                    <a:pt x="3184772" y="1030927"/>
                  </a:moveTo>
                  <a:lnTo>
                    <a:pt x="2414546" y="687221"/>
                  </a:lnTo>
                  <a:lnTo>
                    <a:pt x="1802986" y="1030927"/>
                  </a:lnTo>
                </a:path>
                <a:path w="3185160" h="1031239">
                  <a:moveTo>
                    <a:pt x="2414546" y="343515"/>
                  </a:moveTo>
                  <a:lnTo>
                    <a:pt x="1124217" y="0"/>
                  </a:lnTo>
                  <a:lnTo>
                    <a:pt x="0" y="343515"/>
                  </a:lnTo>
                </a:path>
              </a:pathLst>
            </a:custGeom>
            <a:ln w="13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47575" y="4252985"/>
              <a:ext cx="858519" cy="342900"/>
            </a:xfrm>
            <a:custGeom>
              <a:avLst/>
              <a:gdLst/>
              <a:ahLst/>
              <a:cxnLst/>
              <a:rect l="l" t="t" r="r" b="b"/>
              <a:pathLst>
                <a:path w="858520" h="342900">
                  <a:moveTo>
                    <a:pt x="449839" y="0"/>
                  </a:moveTo>
                  <a:lnTo>
                    <a:pt x="407452" y="0"/>
                  </a:lnTo>
                  <a:lnTo>
                    <a:pt x="363919" y="1144"/>
                  </a:lnTo>
                  <a:lnTo>
                    <a:pt x="321532" y="4577"/>
                  </a:lnTo>
                  <a:lnTo>
                    <a:pt x="279144" y="10299"/>
                  </a:lnTo>
                  <a:lnTo>
                    <a:pt x="239239" y="17166"/>
                  </a:lnTo>
                  <a:lnTo>
                    <a:pt x="201434" y="25177"/>
                  </a:lnTo>
                  <a:lnTo>
                    <a:pt x="132698" y="46921"/>
                  </a:lnTo>
                  <a:lnTo>
                    <a:pt x="76755" y="73242"/>
                  </a:lnTo>
                  <a:lnTo>
                    <a:pt x="34368" y="102997"/>
                  </a:lnTo>
                  <a:lnTo>
                    <a:pt x="8019" y="136185"/>
                  </a:lnTo>
                  <a:lnTo>
                    <a:pt x="0" y="170708"/>
                  </a:lnTo>
                  <a:lnTo>
                    <a:pt x="1145" y="189019"/>
                  </a:lnTo>
                  <a:lnTo>
                    <a:pt x="34368" y="238229"/>
                  </a:lnTo>
                  <a:lnTo>
                    <a:pt x="76755" y="269128"/>
                  </a:lnTo>
                  <a:lnTo>
                    <a:pt x="132698" y="295449"/>
                  </a:lnTo>
                  <a:lnTo>
                    <a:pt x="201434" y="317193"/>
                  </a:lnTo>
                  <a:lnTo>
                    <a:pt x="239239" y="325204"/>
                  </a:lnTo>
                  <a:lnTo>
                    <a:pt x="279144" y="332071"/>
                  </a:lnTo>
                  <a:lnTo>
                    <a:pt x="321532" y="337793"/>
                  </a:lnTo>
                  <a:lnTo>
                    <a:pt x="363919" y="341417"/>
                  </a:lnTo>
                  <a:lnTo>
                    <a:pt x="407452" y="342561"/>
                  </a:lnTo>
                  <a:lnTo>
                    <a:pt x="449839" y="342561"/>
                  </a:lnTo>
                  <a:lnTo>
                    <a:pt x="493181" y="341417"/>
                  </a:lnTo>
                  <a:lnTo>
                    <a:pt x="535568" y="337793"/>
                  </a:lnTo>
                  <a:lnTo>
                    <a:pt x="577956" y="332071"/>
                  </a:lnTo>
                  <a:lnTo>
                    <a:pt x="618052" y="325204"/>
                  </a:lnTo>
                  <a:lnTo>
                    <a:pt x="655856" y="317193"/>
                  </a:lnTo>
                  <a:lnTo>
                    <a:pt x="724402" y="295449"/>
                  </a:lnTo>
                  <a:lnTo>
                    <a:pt x="780536" y="269128"/>
                  </a:lnTo>
                  <a:lnTo>
                    <a:pt x="822923" y="238229"/>
                  </a:lnTo>
                  <a:lnTo>
                    <a:pt x="849272" y="206185"/>
                  </a:lnTo>
                  <a:lnTo>
                    <a:pt x="858246" y="170708"/>
                  </a:lnTo>
                  <a:lnTo>
                    <a:pt x="855955" y="153351"/>
                  </a:lnTo>
                  <a:lnTo>
                    <a:pt x="837816" y="119019"/>
                  </a:lnTo>
                  <a:lnTo>
                    <a:pt x="803448" y="88120"/>
                  </a:lnTo>
                  <a:lnTo>
                    <a:pt x="754187" y="59509"/>
                  </a:lnTo>
                  <a:lnTo>
                    <a:pt x="691179" y="35476"/>
                  </a:lnTo>
                  <a:lnTo>
                    <a:pt x="618052" y="17166"/>
                  </a:lnTo>
                  <a:lnTo>
                    <a:pt x="577956" y="10299"/>
                  </a:lnTo>
                  <a:lnTo>
                    <a:pt x="535568" y="4577"/>
                  </a:lnTo>
                  <a:lnTo>
                    <a:pt x="493181" y="1144"/>
                  </a:lnTo>
                  <a:lnTo>
                    <a:pt x="449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47575" y="4252985"/>
              <a:ext cx="858519" cy="342900"/>
            </a:xfrm>
            <a:custGeom>
              <a:avLst/>
              <a:gdLst/>
              <a:ahLst/>
              <a:cxnLst/>
              <a:rect l="l" t="t" r="r" b="b"/>
              <a:pathLst>
                <a:path w="858520" h="342900">
                  <a:moveTo>
                    <a:pt x="0" y="170708"/>
                  </a:moveTo>
                  <a:lnTo>
                    <a:pt x="19475" y="119019"/>
                  </a:lnTo>
                  <a:lnTo>
                    <a:pt x="53843" y="88120"/>
                  </a:lnTo>
                  <a:lnTo>
                    <a:pt x="102913" y="59509"/>
                  </a:lnTo>
                  <a:lnTo>
                    <a:pt x="165921" y="35476"/>
                  </a:lnTo>
                  <a:lnTo>
                    <a:pt x="239239" y="17166"/>
                  </a:lnTo>
                  <a:lnTo>
                    <a:pt x="279144" y="10299"/>
                  </a:lnTo>
                  <a:lnTo>
                    <a:pt x="321532" y="4577"/>
                  </a:lnTo>
                  <a:lnTo>
                    <a:pt x="363919" y="1144"/>
                  </a:lnTo>
                  <a:lnTo>
                    <a:pt x="407452" y="0"/>
                  </a:lnTo>
                  <a:lnTo>
                    <a:pt x="449839" y="0"/>
                  </a:lnTo>
                  <a:lnTo>
                    <a:pt x="493181" y="1144"/>
                  </a:lnTo>
                  <a:lnTo>
                    <a:pt x="535568" y="4577"/>
                  </a:lnTo>
                  <a:lnTo>
                    <a:pt x="577956" y="10299"/>
                  </a:lnTo>
                  <a:lnTo>
                    <a:pt x="618052" y="17166"/>
                  </a:lnTo>
                  <a:lnTo>
                    <a:pt x="655856" y="25177"/>
                  </a:lnTo>
                  <a:lnTo>
                    <a:pt x="724402" y="46921"/>
                  </a:lnTo>
                  <a:lnTo>
                    <a:pt x="780536" y="73242"/>
                  </a:lnTo>
                  <a:lnTo>
                    <a:pt x="822923" y="102997"/>
                  </a:lnTo>
                  <a:lnTo>
                    <a:pt x="849272" y="136185"/>
                  </a:lnTo>
                  <a:lnTo>
                    <a:pt x="858246" y="170708"/>
                  </a:lnTo>
                  <a:lnTo>
                    <a:pt x="855955" y="189019"/>
                  </a:lnTo>
                  <a:lnTo>
                    <a:pt x="822923" y="238229"/>
                  </a:lnTo>
                  <a:lnTo>
                    <a:pt x="780536" y="269128"/>
                  </a:lnTo>
                  <a:lnTo>
                    <a:pt x="724402" y="295449"/>
                  </a:lnTo>
                  <a:lnTo>
                    <a:pt x="655856" y="317193"/>
                  </a:lnTo>
                  <a:lnTo>
                    <a:pt x="618052" y="325204"/>
                  </a:lnTo>
                  <a:lnTo>
                    <a:pt x="577956" y="332071"/>
                  </a:lnTo>
                  <a:lnTo>
                    <a:pt x="535568" y="337793"/>
                  </a:lnTo>
                  <a:lnTo>
                    <a:pt x="493181" y="341417"/>
                  </a:lnTo>
                  <a:lnTo>
                    <a:pt x="449839" y="342561"/>
                  </a:lnTo>
                  <a:lnTo>
                    <a:pt x="407452" y="342561"/>
                  </a:lnTo>
                  <a:lnTo>
                    <a:pt x="363919" y="341417"/>
                  </a:lnTo>
                  <a:lnTo>
                    <a:pt x="321532" y="337793"/>
                  </a:lnTo>
                  <a:lnTo>
                    <a:pt x="279144" y="332071"/>
                  </a:lnTo>
                  <a:lnTo>
                    <a:pt x="239239" y="325204"/>
                  </a:lnTo>
                  <a:lnTo>
                    <a:pt x="201434" y="317193"/>
                  </a:lnTo>
                  <a:lnTo>
                    <a:pt x="132698" y="295449"/>
                  </a:lnTo>
                  <a:lnTo>
                    <a:pt x="76755" y="269128"/>
                  </a:lnTo>
                  <a:lnTo>
                    <a:pt x="34368" y="238229"/>
                  </a:lnTo>
                  <a:lnTo>
                    <a:pt x="8019" y="206185"/>
                  </a:lnTo>
                  <a:lnTo>
                    <a:pt x="0" y="170708"/>
                  </a:lnTo>
                  <a:close/>
                </a:path>
              </a:pathLst>
            </a:custGeom>
            <a:ln w="4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16295" y="5626532"/>
              <a:ext cx="515620" cy="344170"/>
            </a:xfrm>
            <a:custGeom>
              <a:avLst/>
              <a:gdLst/>
              <a:ahLst/>
              <a:cxnLst/>
              <a:rect l="l" t="t" r="r" b="b"/>
              <a:pathLst>
                <a:path w="515620" h="344170">
                  <a:moveTo>
                    <a:pt x="515005" y="0"/>
                  </a:moveTo>
                  <a:lnTo>
                    <a:pt x="0" y="0"/>
                  </a:lnTo>
                  <a:lnTo>
                    <a:pt x="0" y="344068"/>
                  </a:lnTo>
                  <a:lnTo>
                    <a:pt x="515005" y="344068"/>
                  </a:lnTo>
                  <a:lnTo>
                    <a:pt x="515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16295" y="5626532"/>
              <a:ext cx="515620" cy="344170"/>
            </a:xfrm>
            <a:custGeom>
              <a:avLst/>
              <a:gdLst/>
              <a:ahLst/>
              <a:cxnLst/>
              <a:rect l="l" t="t" r="r" b="b"/>
              <a:pathLst>
                <a:path w="515620" h="344170">
                  <a:moveTo>
                    <a:pt x="0" y="344068"/>
                  </a:moveTo>
                  <a:lnTo>
                    <a:pt x="515005" y="344068"/>
                  </a:lnTo>
                  <a:lnTo>
                    <a:pt x="515005" y="0"/>
                  </a:lnTo>
                  <a:lnTo>
                    <a:pt x="0" y="0"/>
                  </a:lnTo>
                  <a:lnTo>
                    <a:pt x="0" y="344068"/>
                  </a:lnTo>
                  <a:close/>
                </a:path>
              </a:pathLst>
            </a:custGeom>
            <a:ln w="4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736246" y="470901"/>
            <a:ext cx="515620" cy="344170"/>
          </a:xfrm>
          <a:prstGeom prst="rect">
            <a:avLst/>
          </a:prstGeom>
          <a:solidFill>
            <a:srgbClr val="FFFFFF"/>
          </a:solidFill>
          <a:ln w="457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00"/>
              </a:spcBef>
            </a:pPr>
            <a:r>
              <a:rPr sz="1500" i="1" dirty="0">
                <a:latin typeface="Times New Roman"/>
                <a:cs typeface="Times New Roman"/>
              </a:rPr>
              <a:t>a:</a:t>
            </a:r>
            <a:r>
              <a:rPr sz="1500" dirty="0">
                <a:latin typeface="Times New Roman"/>
                <a:cs typeface="Times New Roman"/>
              </a:rPr>
              <a:t>45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42587" y="478018"/>
            <a:ext cx="17018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5.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90604" y="5652399"/>
            <a:ext cx="36703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5" dirty="0">
                <a:latin typeface="Times New Roman"/>
                <a:cs typeface="Times New Roman"/>
              </a:rPr>
              <a:t>c</a:t>
            </a:r>
            <a:r>
              <a:rPr sz="1500" i="1" dirty="0">
                <a:latin typeface="Times New Roman"/>
                <a:cs typeface="Times New Roman"/>
              </a:rPr>
              <a:t>:</a:t>
            </a:r>
            <a:r>
              <a:rPr sz="1500" dirty="0">
                <a:latin typeface="Times New Roman"/>
                <a:cs typeface="Times New Roman"/>
              </a:rPr>
              <a:t>12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201736" y="5623992"/>
            <a:ext cx="520700" cy="349250"/>
            <a:chOff x="4201736" y="5623992"/>
            <a:chExt cx="520700" cy="349250"/>
          </a:xfrm>
        </p:grpSpPr>
        <p:sp>
          <p:nvSpPr>
            <p:cNvPr id="46" name="object 46"/>
            <p:cNvSpPr/>
            <p:nvPr/>
          </p:nvSpPr>
          <p:spPr>
            <a:xfrm>
              <a:off x="4204276" y="5626532"/>
              <a:ext cx="515620" cy="344170"/>
            </a:xfrm>
            <a:custGeom>
              <a:avLst/>
              <a:gdLst/>
              <a:ahLst/>
              <a:cxnLst/>
              <a:rect l="l" t="t" r="r" b="b"/>
              <a:pathLst>
                <a:path w="515620" h="344170">
                  <a:moveTo>
                    <a:pt x="515005" y="0"/>
                  </a:moveTo>
                  <a:lnTo>
                    <a:pt x="0" y="0"/>
                  </a:lnTo>
                  <a:lnTo>
                    <a:pt x="0" y="344068"/>
                  </a:lnTo>
                  <a:lnTo>
                    <a:pt x="515005" y="344068"/>
                  </a:lnTo>
                  <a:lnTo>
                    <a:pt x="515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04276" y="5626532"/>
              <a:ext cx="515620" cy="344170"/>
            </a:xfrm>
            <a:custGeom>
              <a:avLst/>
              <a:gdLst/>
              <a:ahLst/>
              <a:cxnLst/>
              <a:rect l="l" t="t" r="r" b="b"/>
              <a:pathLst>
                <a:path w="515620" h="344170">
                  <a:moveTo>
                    <a:pt x="0" y="344068"/>
                  </a:moveTo>
                  <a:lnTo>
                    <a:pt x="515005" y="344068"/>
                  </a:lnTo>
                  <a:lnTo>
                    <a:pt x="515005" y="0"/>
                  </a:lnTo>
                  <a:lnTo>
                    <a:pt x="0" y="0"/>
                  </a:lnTo>
                  <a:lnTo>
                    <a:pt x="0" y="344068"/>
                  </a:lnTo>
                  <a:close/>
                </a:path>
              </a:pathLst>
            </a:custGeom>
            <a:ln w="4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72723" y="5652399"/>
            <a:ext cx="37846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latin typeface="Times New Roman"/>
                <a:cs typeface="Times New Roman"/>
              </a:rPr>
              <a:t>b:</a:t>
            </a:r>
            <a:r>
              <a:rPr sz="1500" dirty="0">
                <a:latin typeface="Times New Roman"/>
                <a:cs typeface="Times New Roman"/>
              </a:rPr>
              <a:t>13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508838" y="4936599"/>
            <a:ext cx="687070" cy="349250"/>
            <a:chOff x="3508838" y="4936599"/>
            <a:chExt cx="687070" cy="349250"/>
          </a:xfrm>
        </p:grpSpPr>
        <p:sp>
          <p:nvSpPr>
            <p:cNvPr id="50" name="object 50"/>
            <p:cNvSpPr/>
            <p:nvPr/>
          </p:nvSpPr>
          <p:spPr>
            <a:xfrm>
              <a:off x="3511378" y="4939139"/>
              <a:ext cx="681990" cy="344170"/>
            </a:xfrm>
            <a:custGeom>
              <a:avLst/>
              <a:gdLst/>
              <a:ahLst/>
              <a:cxnLst/>
              <a:rect l="l" t="t" r="r" b="b"/>
              <a:pathLst>
                <a:path w="681989" h="344170">
                  <a:moveTo>
                    <a:pt x="340434" y="0"/>
                  </a:moveTo>
                  <a:lnTo>
                    <a:pt x="264824" y="4596"/>
                  </a:lnTo>
                  <a:lnTo>
                    <a:pt x="192270" y="17185"/>
                  </a:lnTo>
                  <a:lnTo>
                    <a:pt x="128307" y="37803"/>
                  </a:lnTo>
                  <a:lnTo>
                    <a:pt x="73318" y="65307"/>
                  </a:lnTo>
                  <a:lnTo>
                    <a:pt x="33222" y="97389"/>
                  </a:lnTo>
                  <a:lnTo>
                    <a:pt x="8019" y="134049"/>
                  </a:lnTo>
                  <a:lnTo>
                    <a:pt x="0" y="171853"/>
                  </a:lnTo>
                  <a:lnTo>
                    <a:pt x="1145" y="191327"/>
                  </a:lnTo>
                  <a:lnTo>
                    <a:pt x="18329" y="229131"/>
                  </a:lnTo>
                  <a:lnTo>
                    <a:pt x="51552" y="263501"/>
                  </a:lnTo>
                  <a:lnTo>
                    <a:pt x="99667" y="293294"/>
                  </a:lnTo>
                  <a:lnTo>
                    <a:pt x="159047" y="317346"/>
                  </a:lnTo>
                  <a:lnTo>
                    <a:pt x="228165" y="334531"/>
                  </a:lnTo>
                  <a:lnTo>
                    <a:pt x="302629" y="342542"/>
                  </a:lnTo>
                  <a:lnTo>
                    <a:pt x="340434" y="343687"/>
                  </a:lnTo>
                  <a:lnTo>
                    <a:pt x="379194" y="342542"/>
                  </a:lnTo>
                  <a:lnTo>
                    <a:pt x="453658" y="334531"/>
                  </a:lnTo>
                  <a:lnTo>
                    <a:pt x="522394" y="317346"/>
                  </a:lnTo>
                  <a:lnTo>
                    <a:pt x="581774" y="293294"/>
                  </a:lnTo>
                  <a:lnTo>
                    <a:pt x="628744" y="263501"/>
                  </a:lnTo>
                  <a:lnTo>
                    <a:pt x="661966" y="229131"/>
                  </a:lnTo>
                  <a:lnTo>
                    <a:pt x="679150" y="191327"/>
                  </a:lnTo>
                  <a:lnTo>
                    <a:pt x="681442" y="171853"/>
                  </a:lnTo>
                  <a:lnTo>
                    <a:pt x="679150" y="153523"/>
                  </a:lnTo>
                  <a:lnTo>
                    <a:pt x="661966" y="115719"/>
                  </a:lnTo>
                  <a:lnTo>
                    <a:pt x="628744" y="81348"/>
                  </a:lnTo>
                  <a:lnTo>
                    <a:pt x="581774" y="50411"/>
                  </a:lnTo>
                  <a:lnTo>
                    <a:pt x="522394" y="26359"/>
                  </a:lnTo>
                  <a:lnTo>
                    <a:pt x="453658" y="10318"/>
                  </a:lnTo>
                  <a:lnTo>
                    <a:pt x="379194" y="1144"/>
                  </a:lnTo>
                  <a:lnTo>
                    <a:pt x="340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11378" y="4939139"/>
              <a:ext cx="681990" cy="344170"/>
            </a:xfrm>
            <a:custGeom>
              <a:avLst/>
              <a:gdLst/>
              <a:ahLst/>
              <a:cxnLst/>
              <a:rect l="l" t="t" r="r" b="b"/>
              <a:pathLst>
                <a:path w="681989" h="344170">
                  <a:moveTo>
                    <a:pt x="0" y="171853"/>
                  </a:moveTo>
                  <a:lnTo>
                    <a:pt x="8019" y="134049"/>
                  </a:lnTo>
                  <a:lnTo>
                    <a:pt x="33222" y="97389"/>
                  </a:lnTo>
                  <a:lnTo>
                    <a:pt x="73318" y="65307"/>
                  </a:lnTo>
                  <a:lnTo>
                    <a:pt x="128307" y="37803"/>
                  </a:lnTo>
                  <a:lnTo>
                    <a:pt x="192270" y="17185"/>
                  </a:lnTo>
                  <a:lnTo>
                    <a:pt x="264824" y="4596"/>
                  </a:lnTo>
                  <a:lnTo>
                    <a:pt x="340434" y="0"/>
                  </a:lnTo>
                  <a:lnTo>
                    <a:pt x="379194" y="1144"/>
                  </a:lnTo>
                  <a:lnTo>
                    <a:pt x="453658" y="10318"/>
                  </a:lnTo>
                  <a:lnTo>
                    <a:pt x="522394" y="26359"/>
                  </a:lnTo>
                  <a:lnTo>
                    <a:pt x="581774" y="50411"/>
                  </a:lnTo>
                  <a:lnTo>
                    <a:pt x="628744" y="81348"/>
                  </a:lnTo>
                  <a:lnTo>
                    <a:pt x="661966" y="115719"/>
                  </a:lnTo>
                  <a:lnTo>
                    <a:pt x="679150" y="153523"/>
                  </a:lnTo>
                  <a:lnTo>
                    <a:pt x="681442" y="171853"/>
                  </a:lnTo>
                  <a:lnTo>
                    <a:pt x="679150" y="191327"/>
                  </a:lnTo>
                  <a:lnTo>
                    <a:pt x="661966" y="229131"/>
                  </a:lnTo>
                  <a:lnTo>
                    <a:pt x="628744" y="263501"/>
                  </a:lnTo>
                  <a:lnTo>
                    <a:pt x="581774" y="293294"/>
                  </a:lnTo>
                  <a:lnTo>
                    <a:pt x="522394" y="317346"/>
                  </a:lnTo>
                  <a:lnTo>
                    <a:pt x="453658" y="334531"/>
                  </a:lnTo>
                  <a:lnTo>
                    <a:pt x="379194" y="342542"/>
                  </a:lnTo>
                  <a:lnTo>
                    <a:pt x="340434" y="343687"/>
                  </a:lnTo>
                  <a:lnTo>
                    <a:pt x="302629" y="342542"/>
                  </a:lnTo>
                  <a:lnTo>
                    <a:pt x="228165" y="334531"/>
                  </a:lnTo>
                  <a:lnTo>
                    <a:pt x="159047" y="317346"/>
                  </a:lnTo>
                  <a:lnTo>
                    <a:pt x="99667" y="293294"/>
                  </a:lnTo>
                  <a:lnTo>
                    <a:pt x="51552" y="263501"/>
                  </a:lnTo>
                  <a:lnTo>
                    <a:pt x="18329" y="229131"/>
                  </a:lnTo>
                  <a:lnTo>
                    <a:pt x="1145" y="191327"/>
                  </a:lnTo>
                  <a:lnTo>
                    <a:pt x="0" y="171853"/>
                  </a:lnTo>
                  <a:close/>
                </a:path>
              </a:pathLst>
            </a:custGeom>
            <a:ln w="4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647415" y="4978355"/>
            <a:ext cx="40830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dirty="0">
                <a:latin typeface="Times New Roman"/>
                <a:cs typeface="Times New Roman"/>
              </a:rPr>
              <a:t>cb</a:t>
            </a:r>
            <a:r>
              <a:rPr sz="1350" dirty="0">
                <a:latin typeface="Times New Roman"/>
                <a:cs typeface="Times New Roman"/>
              </a:rPr>
              <a:t>:25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166822" y="5275841"/>
            <a:ext cx="2070100" cy="1382395"/>
            <a:chOff x="3166822" y="5275841"/>
            <a:chExt cx="2070100" cy="1382395"/>
          </a:xfrm>
        </p:grpSpPr>
        <p:sp>
          <p:nvSpPr>
            <p:cNvPr id="54" name="object 54"/>
            <p:cNvSpPr/>
            <p:nvPr/>
          </p:nvSpPr>
          <p:spPr>
            <a:xfrm>
              <a:off x="3173807" y="5282826"/>
              <a:ext cx="1288415" cy="344170"/>
            </a:xfrm>
            <a:custGeom>
              <a:avLst/>
              <a:gdLst/>
              <a:ahLst/>
              <a:cxnLst/>
              <a:rect l="l" t="t" r="r" b="b"/>
              <a:pathLst>
                <a:path w="1288414" h="344170">
                  <a:moveTo>
                    <a:pt x="1287847" y="343706"/>
                  </a:moveTo>
                  <a:lnTo>
                    <a:pt x="678005" y="0"/>
                  </a:lnTo>
                  <a:lnTo>
                    <a:pt x="0" y="343706"/>
                  </a:lnTo>
                </a:path>
              </a:pathLst>
            </a:custGeom>
            <a:ln w="137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19224" y="6314284"/>
              <a:ext cx="515620" cy="341630"/>
            </a:xfrm>
            <a:custGeom>
              <a:avLst/>
              <a:gdLst/>
              <a:ahLst/>
              <a:cxnLst/>
              <a:rect l="l" t="t" r="r" b="b"/>
              <a:pathLst>
                <a:path w="515620" h="341629">
                  <a:moveTo>
                    <a:pt x="515005" y="0"/>
                  </a:moveTo>
                  <a:lnTo>
                    <a:pt x="0" y="0"/>
                  </a:lnTo>
                  <a:lnTo>
                    <a:pt x="0" y="341023"/>
                  </a:lnTo>
                  <a:lnTo>
                    <a:pt x="515005" y="341023"/>
                  </a:lnTo>
                  <a:lnTo>
                    <a:pt x="515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19224" y="6314284"/>
              <a:ext cx="515620" cy="341630"/>
            </a:xfrm>
            <a:custGeom>
              <a:avLst/>
              <a:gdLst/>
              <a:ahLst/>
              <a:cxnLst/>
              <a:rect l="l" t="t" r="r" b="b"/>
              <a:pathLst>
                <a:path w="515620" h="341629">
                  <a:moveTo>
                    <a:pt x="515005" y="341023"/>
                  </a:moveTo>
                  <a:lnTo>
                    <a:pt x="515005" y="0"/>
                  </a:lnTo>
                  <a:lnTo>
                    <a:pt x="0" y="0"/>
                  </a:lnTo>
                  <a:lnTo>
                    <a:pt x="0" y="341023"/>
                  </a:lnTo>
                  <a:lnTo>
                    <a:pt x="515005" y="341023"/>
                  </a:lnTo>
                </a:path>
              </a:pathLst>
            </a:custGeom>
            <a:ln w="4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857553" y="6339782"/>
            <a:ext cx="23812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5" dirty="0">
                <a:latin typeface="Times New Roman"/>
                <a:cs typeface="Times New Roman"/>
              </a:rPr>
              <a:t>f</a:t>
            </a:r>
            <a:r>
              <a:rPr sz="1500" i="1" dirty="0">
                <a:latin typeface="Times New Roman"/>
                <a:cs typeface="Times New Roman"/>
              </a:rPr>
              <a:t>:</a:t>
            </a:r>
            <a:r>
              <a:rPr sz="1500" dirty="0">
                <a:latin typeface="Times New Roman"/>
                <a:cs typeface="Times New Roman"/>
              </a:rPr>
              <a:t>5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004531" y="6311744"/>
            <a:ext cx="520700" cy="346710"/>
            <a:chOff x="6004531" y="6311744"/>
            <a:chExt cx="520700" cy="346710"/>
          </a:xfrm>
        </p:grpSpPr>
        <p:sp>
          <p:nvSpPr>
            <p:cNvPr id="59" name="object 59"/>
            <p:cNvSpPr/>
            <p:nvPr/>
          </p:nvSpPr>
          <p:spPr>
            <a:xfrm>
              <a:off x="6007071" y="6314284"/>
              <a:ext cx="515620" cy="341630"/>
            </a:xfrm>
            <a:custGeom>
              <a:avLst/>
              <a:gdLst/>
              <a:ahLst/>
              <a:cxnLst/>
              <a:rect l="l" t="t" r="r" b="b"/>
              <a:pathLst>
                <a:path w="515620" h="341629">
                  <a:moveTo>
                    <a:pt x="515005" y="0"/>
                  </a:moveTo>
                  <a:lnTo>
                    <a:pt x="0" y="0"/>
                  </a:lnTo>
                  <a:lnTo>
                    <a:pt x="0" y="341023"/>
                  </a:lnTo>
                  <a:lnTo>
                    <a:pt x="515005" y="341023"/>
                  </a:lnTo>
                  <a:lnTo>
                    <a:pt x="515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07071" y="6314284"/>
              <a:ext cx="515620" cy="341630"/>
            </a:xfrm>
            <a:custGeom>
              <a:avLst/>
              <a:gdLst/>
              <a:ahLst/>
              <a:cxnLst/>
              <a:rect l="l" t="t" r="r" b="b"/>
              <a:pathLst>
                <a:path w="515620" h="341629">
                  <a:moveTo>
                    <a:pt x="515005" y="341023"/>
                  </a:moveTo>
                  <a:lnTo>
                    <a:pt x="515005" y="0"/>
                  </a:lnTo>
                  <a:lnTo>
                    <a:pt x="0" y="0"/>
                  </a:lnTo>
                  <a:lnTo>
                    <a:pt x="0" y="341023"/>
                  </a:lnTo>
                  <a:lnTo>
                    <a:pt x="515005" y="341023"/>
                  </a:lnTo>
                </a:path>
              </a:pathLst>
            </a:custGeom>
            <a:ln w="4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129552" y="6339782"/>
            <a:ext cx="2698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5" dirty="0">
                <a:latin typeface="Times New Roman"/>
                <a:cs typeface="Times New Roman"/>
              </a:rPr>
              <a:t>e</a:t>
            </a:r>
            <a:r>
              <a:rPr sz="1500" i="1" dirty="0">
                <a:latin typeface="Times New Roman"/>
                <a:cs typeface="Times New Roman"/>
              </a:rPr>
              <a:t>:</a:t>
            </a:r>
            <a:r>
              <a:rPr sz="1500" dirty="0">
                <a:latin typeface="Times New Roman"/>
                <a:cs typeface="Times New Roman"/>
              </a:rPr>
              <a:t>9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311824" y="5623992"/>
            <a:ext cx="686435" cy="349250"/>
            <a:chOff x="5311824" y="5623992"/>
            <a:chExt cx="686435" cy="349250"/>
          </a:xfrm>
        </p:grpSpPr>
        <p:sp>
          <p:nvSpPr>
            <p:cNvPr id="63" name="object 63"/>
            <p:cNvSpPr/>
            <p:nvPr/>
          </p:nvSpPr>
          <p:spPr>
            <a:xfrm>
              <a:off x="5314364" y="5626532"/>
              <a:ext cx="681355" cy="344170"/>
            </a:xfrm>
            <a:custGeom>
              <a:avLst/>
              <a:gdLst/>
              <a:ahLst/>
              <a:cxnLst/>
              <a:rect l="l" t="t" r="r" b="b"/>
              <a:pathLst>
                <a:path w="681354" h="344170">
                  <a:moveTo>
                    <a:pt x="340243" y="0"/>
                  </a:moveTo>
                  <a:lnTo>
                    <a:pt x="264824" y="4577"/>
                  </a:lnTo>
                  <a:lnTo>
                    <a:pt x="192270" y="17185"/>
                  </a:lnTo>
                  <a:lnTo>
                    <a:pt x="128116" y="37803"/>
                  </a:lnTo>
                  <a:lnTo>
                    <a:pt x="73318" y="65670"/>
                  </a:lnTo>
                  <a:lnTo>
                    <a:pt x="33222" y="97752"/>
                  </a:lnTo>
                  <a:lnTo>
                    <a:pt x="8019" y="134411"/>
                  </a:lnTo>
                  <a:lnTo>
                    <a:pt x="0" y="172215"/>
                  </a:lnTo>
                  <a:lnTo>
                    <a:pt x="1145" y="191689"/>
                  </a:lnTo>
                  <a:lnTo>
                    <a:pt x="18329" y="229493"/>
                  </a:lnTo>
                  <a:lnTo>
                    <a:pt x="51552" y="263864"/>
                  </a:lnTo>
                  <a:lnTo>
                    <a:pt x="99476" y="293657"/>
                  </a:lnTo>
                  <a:lnTo>
                    <a:pt x="159047" y="317708"/>
                  </a:lnTo>
                  <a:lnTo>
                    <a:pt x="228165" y="334894"/>
                  </a:lnTo>
                  <a:lnTo>
                    <a:pt x="302438" y="342924"/>
                  </a:lnTo>
                  <a:lnTo>
                    <a:pt x="340243" y="344068"/>
                  </a:lnTo>
                  <a:lnTo>
                    <a:pt x="379194" y="342924"/>
                  </a:lnTo>
                  <a:lnTo>
                    <a:pt x="453658" y="334894"/>
                  </a:lnTo>
                  <a:lnTo>
                    <a:pt x="522203" y="317708"/>
                  </a:lnTo>
                  <a:lnTo>
                    <a:pt x="581774" y="293657"/>
                  </a:lnTo>
                  <a:lnTo>
                    <a:pt x="628744" y="263864"/>
                  </a:lnTo>
                  <a:lnTo>
                    <a:pt x="661966" y="229493"/>
                  </a:lnTo>
                  <a:lnTo>
                    <a:pt x="678959" y="191689"/>
                  </a:lnTo>
                  <a:lnTo>
                    <a:pt x="681251" y="172215"/>
                  </a:lnTo>
                  <a:lnTo>
                    <a:pt x="678959" y="153885"/>
                  </a:lnTo>
                  <a:lnTo>
                    <a:pt x="661966" y="116081"/>
                  </a:lnTo>
                  <a:lnTo>
                    <a:pt x="628744" y="81711"/>
                  </a:lnTo>
                  <a:lnTo>
                    <a:pt x="581774" y="50773"/>
                  </a:lnTo>
                  <a:lnTo>
                    <a:pt x="522203" y="26340"/>
                  </a:lnTo>
                  <a:lnTo>
                    <a:pt x="453658" y="10299"/>
                  </a:lnTo>
                  <a:lnTo>
                    <a:pt x="379194" y="1144"/>
                  </a:lnTo>
                  <a:lnTo>
                    <a:pt x="340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314364" y="5626532"/>
              <a:ext cx="681355" cy="344170"/>
            </a:xfrm>
            <a:custGeom>
              <a:avLst/>
              <a:gdLst/>
              <a:ahLst/>
              <a:cxnLst/>
              <a:rect l="l" t="t" r="r" b="b"/>
              <a:pathLst>
                <a:path w="681354" h="344170">
                  <a:moveTo>
                    <a:pt x="0" y="172215"/>
                  </a:moveTo>
                  <a:lnTo>
                    <a:pt x="8019" y="134411"/>
                  </a:lnTo>
                  <a:lnTo>
                    <a:pt x="33222" y="97752"/>
                  </a:lnTo>
                  <a:lnTo>
                    <a:pt x="73318" y="65670"/>
                  </a:lnTo>
                  <a:lnTo>
                    <a:pt x="128116" y="37803"/>
                  </a:lnTo>
                  <a:lnTo>
                    <a:pt x="192270" y="17185"/>
                  </a:lnTo>
                  <a:lnTo>
                    <a:pt x="264824" y="4577"/>
                  </a:lnTo>
                  <a:lnTo>
                    <a:pt x="340243" y="0"/>
                  </a:lnTo>
                  <a:lnTo>
                    <a:pt x="379194" y="1144"/>
                  </a:lnTo>
                  <a:lnTo>
                    <a:pt x="453658" y="10299"/>
                  </a:lnTo>
                  <a:lnTo>
                    <a:pt x="522203" y="26340"/>
                  </a:lnTo>
                  <a:lnTo>
                    <a:pt x="581774" y="50773"/>
                  </a:lnTo>
                  <a:lnTo>
                    <a:pt x="628744" y="81711"/>
                  </a:lnTo>
                  <a:lnTo>
                    <a:pt x="661966" y="116081"/>
                  </a:lnTo>
                  <a:lnTo>
                    <a:pt x="678959" y="153885"/>
                  </a:lnTo>
                  <a:lnTo>
                    <a:pt x="681251" y="172215"/>
                  </a:lnTo>
                  <a:lnTo>
                    <a:pt x="678959" y="191689"/>
                  </a:lnTo>
                  <a:lnTo>
                    <a:pt x="661966" y="229493"/>
                  </a:lnTo>
                  <a:lnTo>
                    <a:pt x="628744" y="263864"/>
                  </a:lnTo>
                  <a:lnTo>
                    <a:pt x="581774" y="293657"/>
                  </a:lnTo>
                  <a:lnTo>
                    <a:pt x="522203" y="317708"/>
                  </a:lnTo>
                  <a:lnTo>
                    <a:pt x="453658" y="334894"/>
                  </a:lnTo>
                  <a:lnTo>
                    <a:pt x="379194" y="342924"/>
                  </a:lnTo>
                  <a:lnTo>
                    <a:pt x="340243" y="344068"/>
                  </a:lnTo>
                  <a:lnTo>
                    <a:pt x="302438" y="342924"/>
                  </a:lnTo>
                  <a:lnTo>
                    <a:pt x="228165" y="334894"/>
                  </a:lnTo>
                  <a:lnTo>
                    <a:pt x="159047" y="317708"/>
                  </a:lnTo>
                  <a:lnTo>
                    <a:pt x="99476" y="293657"/>
                  </a:lnTo>
                  <a:lnTo>
                    <a:pt x="51552" y="263864"/>
                  </a:lnTo>
                  <a:lnTo>
                    <a:pt x="18329" y="229493"/>
                  </a:lnTo>
                  <a:lnTo>
                    <a:pt x="1145" y="191689"/>
                  </a:lnTo>
                  <a:lnTo>
                    <a:pt x="0" y="172215"/>
                  </a:lnTo>
                  <a:close/>
                </a:path>
              </a:pathLst>
            </a:custGeom>
            <a:ln w="4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469876" y="5666111"/>
            <a:ext cx="37020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dirty="0">
                <a:latin typeface="Times New Roman"/>
                <a:cs typeface="Times New Roman"/>
              </a:rPr>
              <a:t>f</a:t>
            </a:r>
            <a:r>
              <a:rPr sz="1350" i="1" spc="5" dirty="0">
                <a:latin typeface="Times New Roman"/>
                <a:cs typeface="Times New Roman"/>
              </a:rPr>
              <a:t>e</a:t>
            </a:r>
            <a:r>
              <a:rPr sz="1350" dirty="0">
                <a:latin typeface="Times New Roman"/>
                <a:cs typeface="Times New Roman"/>
              </a:rPr>
              <a:t>:14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969809" y="5623992"/>
            <a:ext cx="2327910" cy="697865"/>
            <a:chOff x="4969809" y="5623992"/>
            <a:chExt cx="2327910" cy="697865"/>
          </a:xfrm>
        </p:grpSpPr>
        <p:sp>
          <p:nvSpPr>
            <p:cNvPr id="67" name="object 67"/>
            <p:cNvSpPr/>
            <p:nvPr/>
          </p:nvSpPr>
          <p:spPr>
            <a:xfrm>
              <a:off x="4976794" y="5970600"/>
              <a:ext cx="1288415" cy="344170"/>
            </a:xfrm>
            <a:custGeom>
              <a:avLst/>
              <a:gdLst/>
              <a:ahLst/>
              <a:cxnLst/>
              <a:rect l="l" t="t" r="r" b="b"/>
              <a:pathLst>
                <a:path w="1288414" h="344170">
                  <a:moveTo>
                    <a:pt x="1287847" y="343687"/>
                  </a:moveTo>
                  <a:lnTo>
                    <a:pt x="677814" y="0"/>
                  </a:lnTo>
                  <a:lnTo>
                    <a:pt x="0" y="343687"/>
                  </a:lnTo>
                </a:path>
              </a:pathLst>
            </a:custGeom>
            <a:ln w="137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9589" y="5626532"/>
              <a:ext cx="515620" cy="344170"/>
            </a:xfrm>
            <a:custGeom>
              <a:avLst/>
              <a:gdLst/>
              <a:ahLst/>
              <a:cxnLst/>
              <a:rect l="l" t="t" r="r" b="b"/>
              <a:pathLst>
                <a:path w="515620" h="344170">
                  <a:moveTo>
                    <a:pt x="515005" y="0"/>
                  </a:moveTo>
                  <a:lnTo>
                    <a:pt x="0" y="0"/>
                  </a:lnTo>
                  <a:lnTo>
                    <a:pt x="0" y="344068"/>
                  </a:lnTo>
                  <a:lnTo>
                    <a:pt x="515005" y="344068"/>
                  </a:lnTo>
                  <a:lnTo>
                    <a:pt x="515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79589" y="5626532"/>
              <a:ext cx="515620" cy="344170"/>
            </a:xfrm>
            <a:custGeom>
              <a:avLst/>
              <a:gdLst/>
              <a:ahLst/>
              <a:cxnLst/>
              <a:rect l="l" t="t" r="r" b="b"/>
              <a:pathLst>
                <a:path w="515620" h="344170">
                  <a:moveTo>
                    <a:pt x="0" y="344068"/>
                  </a:moveTo>
                  <a:lnTo>
                    <a:pt x="515005" y="344068"/>
                  </a:lnTo>
                  <a:lnTo>
                    <a:pt x="515005" y="0"/>
                  </a:lnTo>
                  <a:lnTo>
                    <a:pt x="0" y="0"/>
                  </a:lnTo>
                  <a:lnTo>
                    <a:pt x="0" y="344068"/>
                  </a:lnTo>
                  <a:close/>
                </a:path>
              </a:pathLst>
            </a:custGeom>
            <a:ln w="4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848226" y="5652399"/>
            <a:ext cx="37846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latin typeface="Times New Roman"/>
                <a:cs typeface="Times New Roman"/>
              </a:rPr>
              <a:t>d:</a:t>
            </a:r>
            <a:r>
              <a:rPr sz="1500" dirty="0">
                <a:latin typeface="Times New Roman"/>
                <a:cs typeface="Times New Roman"/>
              </a:rPr>
              <a:t>16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923384" y="4936599"/>
            <a:ext cx="687705" cy="349250"/>
            <a:chOff x="5923384" y="4936599"/>
            <a:chExt cx="687705" cy="349250"/>
          </a:xfrm>
        </p:grpSpPr>
        <p:sp>
          <p:nvSpPr>
            <p:cNvPr id="72" name="object 72"/>
            <p:cNvSpPr/>
            <p:nvPr/>
          </p:nvSpPr>
          <p:spPr>
            <a:xfrm>
              <a:off x="5925924" y="4939139"/>
              <a:ext cx="682625" cy="344170"/>
            </a:xfrm>
            <a:custGeom>
              <a:avLst/>
              <a:gdLst/>
              <a:ahLst/>
              <a:cxnLst/>
              <a:rect l="l" t="t" r="r" b="b"/>
              <a:pathLst>
                <a:path w="682625" h="344170">
                  <a:moveTo>
                    <a:pt x="341007" y="0"/>
                  </a:moveTo>
                  <a:lnTo>
                    <a:pt x="302056" y="1144"/>
                  </a:lnTo>
                  <a:lnTo>
                    <a:pt x="227783" y="10318"/>
                  </a:lnTo>
                  <a:lnTo>
                    <a:pt x="159047" y="26359"/>
                  </a:lnTo>
                  <a:lnTo>
                    <a:pt x="99476" y="50411"/>
                  </a:lnTo>
                  <a:lnTo>
                    <a:pt x="52697" y="81348"/>
                  </a:lnTo>
                  <a:lnTo>
                    <a:pt x="19475" y="115719"/>
                  </a:lnTo>
                  <a:lnTo>
                    <a:pt x="2291" y="153523"/>
                  </a:lnTo>
                  <a:lnTo>
                    <a:pt x="0" y="171853"/>
                  </a:lnTo>
                  <a:lnTo>
                    <a:pt x="2291" y="191327"/>
                  </a:lnTo>
                  <a:lnTo>
                    <a:pt x="19475" y="229131"/>
                  </a:lnTo>
                  <a:lnTo>
                    <a:pt x="52697" y="263501"/>
                  </a:lnTo>
                  <a:lnTo>
                    <a:pt x="99476" y="293294"/>
                  </a:lnTo>
                  <a:lnTo>
                    <a:pt x="159047" y="317346"/>
                  </a:lnTo>
                  <a:lnTo>
                    <a:pt x="227783" y="334531"/>
                  </a:lnTo>
                  <a:lnTo>
                    <a:pt x="302056" y="342542"/>
                  </a:lnTo>
                  <a:lnTo>
                    <a:pt x="341007" y="343687"/>
                  </a:lnTo>
                  <a:lnTo>
                    <a:pt x="378812" y="342542"/>
                  </a:lnTo>
                  <a:lnTo>
                    <a:pt x="453085" y="334531"/>
                  </a:lnTo>
                  <a:lnTo>
                    <a:pt x="521821" y="317346"/>
                  </a:lnTo>
                  <a:lnTo>
                    <a:pt x="581392" y="293294"/>
                  </a:lnTo>
                  <a:lnTo>
                    <a:pt x="629508" y="263501"/>
                  </a:lnTo>
                  <a:lnTo>
                    <a:pt x="662539" y="229131"/>
                  </a:lnTo>
                  <a:lnTo>
                    <a:pt x="679723" y="191327"/>
                  </a:lnTo>
                  <a:lnTo>
                    <a:pt x="682014" y="171853"/>
                  </a:lnTo>
                  <a:lnTo>
                    <a:pt x="679723" y="153523"/>
                  </a:lnTo>
                  <a:lnTo>
                    <a:pt x="662539" y="115719"/>
                  </a:lnTo>
                  <a:lnTo>
                    <a:pt x="629508" y="81348"/>
                  </a:lnTo>
                  <a:lnTo>
                    <a:pt x="581392" y="50411"/>
                  </a:lnTo>
                  <a:lnTo>
                    <a:pt x="521821" y="26359"/>
                  </a:lnTo>
                  <a:lnTo>
                    <a:pt x="453085" y="10318"/>
                  </a:lnTo>
                  <a:lnTo>
                    <a:pt x="378812" y="1144"/>
                  </a:lnTo>
                  <a:lnTo>
                    <a:pt x="3410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25924" y="4939139"/>
              <a:ext cx="682625" cy="344170"/>
            </a:xfrm>
            <a:custGeom>
              <a:avLst/>
              <a:gdLst/>
              <a:ahLst/>
              <a:cxnLst/>
              <a:rect l="l" t="t" r="r" b="b"/>
              <a:pathLst>
                <a:path w="682625" h="344170">
                  <a:moveTo>
                    <a:pt x="0" y="171853"/>
                  </a:moveTo>
                  <a:lnTo>
                    <a:pt x="8019" y="134049"/>
                  </a:lnTo>
                  <a:lnTo>
                    <a:pt x="33222" y="97389"/>
                  </a:lnTo>
                  <a:lnTo>
                    <a:pt x="74273" y="65307"/>
                  </a:lnTo>
                  <a:lnTo>
                    <a:pt x="128116" y="37803"/>
                  </a:lnTo>
                  <a:lnTo>
                    <a:pt x="192270" y="17185"/>
                  </a:lnTo>
                  <a:lnTo>
                    <a:pt x="264252" y="4596"/>
                  </a:lnTo>
                  <a:lnTo>
                    <a:pt x="341007" y="0"/>
                  </a:lnTo>
                  <a:lnTo>
                    <a:pt x="378812" y="1144"/>
                  </a:lnTo>
                  <a:lnTo>
                    <a:pt x="453085" y="10318"/>
                  </a:lnTo>
                  <a:lnTo>
                    <a:pt x="521821" y="26359"/>
                  </a:lnTo>
                  <a:lnTo>
                    <a:pt x="581392" y="50411"/>
                  </a:lnTo>
                  <a:lnTo>
                    <a:pt x="629508" y="81348"/>
                  </a:lnTo>
                  <a:lnTo>
                    <a:pt x="662539" y="115719"/>
                  </a:lnTo>
                  <a:lnTo>
                    <a:pt x="679723" y="153523"/>
                  </a:lnTo>
                  <a:lnTo>
                    <a:pt x="682014" y="171853"/>
                  </a:lnTo>
                  <a:lnTo>
                    <a:pt x="679723" y="191327"/>
                  </a:lnTo>
                  <a:lnTo>
                    <a:pt x="662539" y="229131"/>
                  </a:lnTo>
                  <a:lnTo>
                    <a:pt x="629508" y="263501"/>
                  </a:lnTo>
                  <a:lnTo>
                    <a:pt x="581392" y="293294"/>
                  </a:lnTo>
                  <a:lnTo>
                    <a:pt x="521821" y="317346"/>
                  </a:lnTo>
                  <a:lnTo>
                    <a:pt x="453085" y="334531"/>
                  </a:lnTo>
                  <a:lnTo>
                    <a:pt x="378812" y="342542"/>
                  </a:lnTo>
                  <a:lnTo>
                    <a:pt x="341007" y="343687"/>
                  </a:lnTo>
                  <a:lnTo>
                    <a:pt x="302056" y="342542"/>
                  </a:lnTo>
                  <a:lnTo>
                    <a:pt x="227783" y="334531"/>
                  </a:lnTo>
                  <a:lnTo>
                    <a:pt x="159047" y="317346"/>
                  </a:lnTo>
                  <a:lnTo>
                    <a:pt x="99476" y="293294"/>
                  </a:lnTo>
                  <a:lnTo>
                    <a:pt x="52697" y="263501"/>
                  </a:lnTo>
                  <a:lnTo>
                    <a:pt x="19475" y="229131"/>
                  </a:lnTo>
                  <a:lnTo>
                    <a:pt x="2291" y="191327"/>
                  </a:lnTo>
                  <a:lnTo>
                    <a:pt x="0" y="171853"/>
                  </a:lnTo>
                  <a:close/>
                </a:path>
              </a:pathLst>
            </a:custGeom>
            <a:ln w="4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039049" y="4978355"/>
            <a:ext cx="45593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dirty="0">
                <a:latin typeface="Times New Roman"/>
                <a:cs typeface="Times New Roman"/>
              </a:rPr>
              <a:t>fed</a:t>
            </a:r>
            <a:r>
              <a:rPr sz="1350" dirty="0">
                <a:latin typeface="Times New Roman"/>
                <a:cs typeface="Times New Roman"/>
              </a:rPr>
              <a:t>:30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851813" y="4595547"/>
            <a:ext cx="3185795" cy="1031240"/>
          </a:xfrm>
          <a:custGeom>
            <a:avLst/>
            <a:gdLst/>
            <a:ahLst/>
            <a:cxnLst/>
            <a:rect l="l" t="t" r="r" b="b"/>
            <a:pathLst>
              <a:path w="3185795" h="1031239">
                <a:moveTo>
                  <a:pt x="3185345" y="1030985"/>
                </a:moveTo>
                <a:lnTo>
                  <a:pt x="2415119" y="687278"/>
                </a:lnTo>
                <a:lnTo>
                  <a:pt x="1802795" y="1030985"/>
                </a:lnTo>
              </a:path>
              <a:path w="3185795" h="1031239">
                <a:moveTo>
                  <a:pt x="2415119" y="343591"/>
                </a:moveTo>
                <a:lnTo>
                  <a:pt x="1124980" y="0"/>
                </a:lnTo>
                <a:lnTo>
                  <a:pt x="0" y="343591"/>
                </a:lnTo>
              </a:path>
            </a:pathLst>
          </a:custGeom>
          <a:ln w="13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744627" y="4251860"/>
            <a:ext cx="515620" cy="344170"/>
          </a:xfrm>
          <a:prstGeom prst="rect">
            <a:avLst/>
          </a:prstGeom>
          <a:solidFill>
            <a:srgbClr val="FFFFFF"/>
          </a:solidFill>
          <a:ln w="457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00"/>
              </a:spcBef>
            </a:pPr>
            <a:r>
              <a:rPr sz="1500" i="1" dirty="0">
                <a:latin typeface="Times New Roman"/>
                <a:cs typeface="Times New Roman"/>
              </a:rPr>
              <a:t>a:</a:t>
            </a:r>
            <a:r>
              <a:rPr sz="1500" dirty="0">
                <a:latin typeface="Times New Roman"/>
                <a:cs typeface="Times New Roman"/>
              </a:rPr>
              <a:t>45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514566" y="3561888"/>
            <a:ext cx="1207770" cy="349250"/>
            <a:chOff x="3514566" y="3561888"/>
            <a:chExt cx="1207770" cy="349250"/>
          </a:xfrm>
        </p:grpSpPr>
        <p:sp>
          <p:nvSpPr>
            <p:cNvPr id="78" name="object 78"/>
            <p:cNvSpPr/>
            <p:nvPr/>
          </p:nvSpPr>
          <p:spPr>
            <a:xfrm>
              <a:off x="3517106" y="3564428"/>
              <a:ext cx="1202690" cy="344170"/>
            </a:xfrm>
            <a:custGeom>
              <a:avLst/>
              <a:gdLst/>
              <a:ahLst/>
              <a:cxnLst/>
              <a:rect l="l" t="t" r="r" b="b"/>
              <a:pathLst>
                <a:path w="1202689" h="344170">
                  <a:moveTo>
                    <a:pt x="601249" y="0"/>
                  </a:moveTo>
                  <a:lnTo>
                    <a:pt x="548552" y="1144"/>
                  </a:lnTo>
                  <a:lnTo>
                    <a:pt x="445639" y="5722"/>
                  </a:lnTo>
                  <a:lnTo>
                    <a:pt x="395232" y="10299"/>
                  </a:lnTo>
                  <a:lnTo>
                    <a:pt x="347117" y="16021"/>
                  </a:lnTo>
                  <a:lnTo>
                    <a:pt x="300338" y="22888"/>
                  </a:lnTo>
                  <a:lnTo>
                    <a:pt x="255660" y="30899"/>
                  </a:lnTo>
                  <a:lnTo>
                    <a:pt x="214036" y="40054"/>
                  </a:lnTo>
                  <a:lnTo>
                    <a:pt x="175086" y="50354"/>
                  </a:lnTo>
                  <a:lnTo>
                    <a:pt x="107686" y="73242"/>
                  </a:lnTo>
                  <a:lnTo>
                    <a:pt x="56134" y="99564"/>
                  </a:lnTo>
                  <a:lnTo>
                    <a:pt x="19475" y="128365"/>
                  </a:lnTo>
                  <a:lnTo>
                    <a:pt x="0" y="171853"/>
                  </a:lnTo>
                  <a:lnTo>
                    <a:pt x="1145" y="186730"/>
                  </a:lnTo>
                  <a:lnTo>
                    <a:pt x="35513" y="231362"/>
                  </a:lnTo>
                  <a:lnTo>
                    <a:pt x="80192" y="257684"/>
                  </a:lnTo>
                  <a:lnTo>
                    <a:pt x="139763" y="282861"/>
                  </a:lnTo>
                  <a:lnTo>
                    <a:pt x="214036" y="303460"/>
                  </a:lnTo>
                  <a:lnTo>
                    <a:pt x="255660" y="312806"/>
                  </a:lnTo>
                  <a:lnTo>
                    <a:pt x="300338" y="320817"/>
                  </a:lnTo>
                  <a:lnTo>
                    <a:pt x="347117" y="327684"/>
                  </a:lnTo>
                  <a:lnTo>
                    <a:pt x="395232" y="333406"/>
                  </a:lnTo>
                  <a:lnTo>
                    <a:pt x="445639" y="337984"/>
                  </a:lnTo>
                  <a:lnTo>
                    <a:pt x="496045" y="341417"/>
                  </a:lnTo>
                  <a:lnTo>
                    <a:pt x="548552" y="343706"/>
                  </a:lnTo>
                  <a:lnTo>
                    <a:pt x="652802" y="343706"/>
                  </a:lnTo>
                  <a:lnTo>
                    <a:pt x="705499" y="341417"/>
                  </a:lnTo>
                  <a:lnTo>
                    <a:pt x="755715" y="337984"/>
                  </a:lnTo>
                  <a:lnTo>
                    <a:pt x="806121" y="333406"/>
                  </a:lnTo>
                  <a:lnTo>
                    <a:pt x="854236" y="327684"/>
                  </a:lnTo>
                  <a:lnTo>
                    <a:pt x="901206" y="320817"/>
                  </a:lnTo>
                  <a:lnTo>
                    <a:pt x="945694" y="312806"/>
                  </a:lnTo>
                  <a:lnTo>
                    <a:pt x="986935" y="303460"/>
                  </a:lnTo>
                  <a:lnTo>
                    <a:pt x="1025886" y="293161"/>
                  </a:lnTo>
                  <a:lnTo>
                    <a:pt x="1093476" y="270272"/>
                  </a:lnTo>
                  <a:lnTo>
                    <a:pt x="1144837" y="245095"/>
                  </a:lnTo>
                  <a:lnTo>
                    <a:pt x="1181497" y="216485"/>
                  </a:lnTo>
                  <a:lnTo>
                    <a:pt x="1202118" y="171853"/>
                  </a:lnTo>
                  <a:lnTo>
                    <a:pt x="1199826" y="156975"/>
                  </a:lnTo>
                  <a:lnTo>
                    <a:pt x="1165458" y="113297"/>
                  </a:lnTo>
                  <a:lnTo>
                    <a:pt x="1120780" y="85831"/>
                  </a:lnTo>
                  <a:lnTo>
                    <a:pt x="1061399" y="61798"/>
                  </a:lnTo>
                  <a:lnTo>
                    <a:pt x="986935" y="40054"/>
                  </a:lnTo>
                  <a:lnTo>
                    <a:pt x="945694" y="30899"/>
                  </a:lnTo>
                  <a:lnTo>
                    <a:pt x="901206" y="22888"/>
                  </a:lnTo>
                  <a:lnTo>
                    <a:pt x="854236" y="16021"/>
                  </a:lnTo>
                  <a:lnTo>
                    <a:pt x="806121" y="10299"/>
                  </a:lnTo>
                  <a:lnTo>
                    <a:pt x="755715" y="5722"/>
                  </a:lnTo>
                  <a:lnTo>
                    <a:pt x="652802" y="1144"/>
                  </a:lnTo>
                  <a:lnTo>
                    <a:pt x="601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517106" y="3564428"/>
              <a:ext cx="1202690" cy="344170"/>
            </a:xfrm>
            <a:custGeom>
              <a:avLst/>
              <a:gdLst/>
              <a:ahLst/>
              <a:cxnLst/>
              <a:rect l="l" t="t" r="r" b="b"/>
              <a:pathLst>
                <a:path w="1202689" h="344170">
                  <a:moveTo>
                    <a:pt x="0" y="171853"/>
                  </a:moveTo>
                  <a:lnTo>
                    <a:pt x="19475" y="128365"/>
                  </a:lnTo>
                  <a:lnTo>
                    <a:pt x="56134" y="99564"/>
                  </a:lnTo>
                  <a:lnTo>
                    <a:pt x="107686" y="73242"/>
                  </a:lnTo>
                  <a:lnTo>
                    <a:pt x="175086" y="50354"/>
                  </a:lnTo>
                  <a:lnTo>
                    <a:pt x="214036" y="40054"/>
                  </a:lnTo>
                  <a:lnTo>
                    <a:pt x="255660" y="30899"/>
                  </a:lnTo>
                  <a:lnTo>
                    <a:pt x="300338" y="22888"/>
                  </a:lnTo>
                  <a:lnTo>
                    <a:pt x="347117" y="16021"/>
                  </a:lnTo>
                  <a:lnTo>
                    <a:pt x="395232" y="10299"/>
                  </a:lnTo>
                  <a:lnTo>
                    <a:pt x="445639" y="5722"/>
                  </a:lnTo>
                  <a:lnTo>
                    <a:pt x="496045" y="3433"/>
                  </a:lnTo>
                  <a:lnTo>
                    <a:pt x="548552" y="1144"/>
                  </a:lnTo>
                  <a:lnTo>
                    <a:pt x="601249" y="0"/>
                  </a:lnTo>
                  <a:lnTo>
                    <a:pt x="652802" y="1144"/>
                  </a:lnTo>
                  <a:lnTo>
                    <a:pt x="705499" y="3433"/>
                  </a:lnTo>
                  <a:lnTo>
                    <a:pt x="755715" y="5722"/>
                  </a:lnTo>
                  <a:lnTo>
                    <a:pt x="806121" y="10299"/>
                  </a:lnTo>
                  <a:lnTo>
                    <a:pt x="854236" y="16021"/>
                  </a:lnTo>
                  <a:lnTo>
                    <a:pt x="901206" y="22888"/>
                  </a:lnTo>
                  <a:lnTo>
                    <a:pt x="945694" y="30899"/>
                  </a:lnTo>
                  <a:lnTo>
                    <a:pt x="986935" y="40054"/>
                  </a:lnTo>
                  <a:lnTo>
                    <a:pt x="1025886" y="50354"/>
                  </a:lnTo>
                  <a:lnTo>
                    <a:pt x="1093476" y="73242"/>
                  </a:lnTo>
                  <a:lnTo>
                    <a:pt x="1144837" y="99564"/>
                  </a:lnTo>
                  <a:lnTo>
                    <a:pt x="1181497" y="128365"/>
                  </a:lnTo>
                  <a:lnTo>
                    <a:pt x="1202118" y="171853"/>
                  </a:lnTo>
                  <a:lnTo>
                    <a:pt x="1199826" y="186730"/>
                  </a:lnTo>
                  <a:lnTo>
                    <a:pt x="1165458" y="231362"/>
                  </a:lnTo>
                  <a:lnTo>
                    <a:pt x="1120780" y="257684"/>
                  </a:lnTo>
                  <a:lnTo>
                    <a:pt x="1061399" y="282861"/>
                  </a:lnTo>
                  <a:lnTo>
                    <a:pt x="986935" y="303460"/>
                  </a:lnTo>
                  <a:lnTo>
                    <a:pt x="945694" y="312806"/>
                  </a:lnTo>
                  <a:lnTo>
                    <a:pt x="901206" y="320817"/>
                  </a:lnTo>
                  <a:lnTo>
                    <a:pt x="854236" y="327684"/>
                  </a:lnTo>
                  <a:lnTo>
                    <a:pt x="806121" y="333406"/>
                  </a:lnTo>
                  <a:lnTo>
                    <a:pt x="755715" y="337984"/>
                  </a:lnTo>
                  <a:lnTo>
                    <a:pt x="705499" y="341417"/>
                  </a:lnTo>
                  <a:lnTo>
                    <a:pt x="652802" y="343706"/>
                  </a:lnTo>
                  <a:lnTo>
                    <a:pt x="601249" y="343706"/>
                  </a:lnTo>
                  <a:lnTo>
                    <a:pt x="548552" y="343706"/>
                  </a:lnTo>
                  <a:lnTo>
                    <a:pt x="496045" y="341417"/>
                  </a:lnTo>
                  <a:lnTo>
                    <a:pt x="445639" y="337984"/>
                  </a:lnTo>
                  <a:lnTo>
                    <a:pt x="395232" y="333406"/>
                  </a:lnTo>
                  <a:lnTo>
                    <a:pt x="347117" y="327684"/>
                  </a:lnTo>
                  <a:lnTo>
                    <a:pt x="300338" y="320817"/>
                  </a:lnTo>
                  <a:lnTo>
                    <a:pt x="255660" y="312806"/>
                  </a:lnTo>
                  <a:lnTo>
                    <a:pt x="214036" y="303460"/>
                  </a:lnTo>
                  <a:lnTo>
                    <a:pt x="175086" y="293161"/>
                  </a:lnTo>
                  <a:lnTo>
                    <a:pt x="107686" y="270272"/>
                  </a:lnTo>
                  <a:lnTo>
                    <a:pt x="56134" y="245095"/>
                  </a:lnTo>
                  <a:lnTo>
                    <a:pt x="19475" y="216485"/>
                  </a:lnTo>
                  <a:lnTo>
                    <a:pt x="1145" y="186730"/>
                  </a:lnTo>
                  <a:lnTo>
                    <a:pt x="0" y="171853"/>
                  </a:lnTo>
                  <a:close/>
                </a:path>
              </a:pathLst>
            </a:custGeom>
            <a:ln w="4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723025" y="3603588"/>
            <a:ext cx="79057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dirty="0">
                <a:latin typeface="Times New Roman"/>
                <a:cs typeface="Times New Roman"/>
              </a:rPr>
              <a:t>acb</a:t>
            </a:r>
            <a:r>
              <a:rPr sz="1350" i="1" spc="5" dirty="0">
                <a:latin typeface="Times New Roman"/>
                <a:cs typeface="Times New Roman"/>
              </a:rPr>
              <a:t>f</a:t>
            </a:r>
            <a:r>
              <a:rPr sz="1350" i="1" dirty="0">
                <a:latin typeface="Times New Roman"/>
                <a:cs typeface="Times New Roman"/>
              </a:rPr>
              <a:t>e</a:t>
            </a:r>
            <a:r>
              <a:rPr sz="1350" i="1" spc="5" dirty="0">
                <a:latin typeface="Times New Roman"/>
                <a:cs typeface="Times New Roman"/>
              </a:rPr>
              <a:t>d</a:t>
            </a:r>
            <a:r>
              <a:rPr sz="1350" dirty="0">
                <a:latin typeface="Times New Roman"/>
                <a:cs typeface="Times New Roman"/>
              </a:rPr>
              <a:t>:100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002158" y="3908135"/>
            <a:ext cx="1974850" cy="344170"/>
          </a:xfrm>
          <a:custGeom>
            <a:avLst/>
            <a:gdLst/>
            <a:ahLst/>
            <a:cxnLst/>
            <a:rect l="l" t="t" r="r" b="b"/>
            <a:pathLst>
              <a:path w="1974850" h="344170">
                <a:moveTo>
                  <a:pt x="1974635" y="343706"/>
                </a:moveTo>
                <a:lnTo>
                  <a:pt x="1116197" y="0"/>
                </a:lnTo>
                <a:lnTo>
                  <a:pt x="0" y="343706"/>
                </a:lnTo>
              </a:path>
            </a:pathLst>
          </a:custGeom>
          <a:ln w="13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266626" y="3609331"/>
            <a:ext cx="1212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6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327029" y="3834971"/>
            <a:ext cx="1212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667574" y="3915271"/>
            <a:ext cx="618490" cy="60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350" i="1" dirty="0">
                <a:latin typeface="Times New Roman"/>
                <a:cs typeface="Times New Roman"/>
              </a:rPr>
              <a:t>cb</a:t>
            </a:r>
            <a:r>
              <a:rPr sz="1350" i="1" spc="5" dirty="0">
                <a:latin typeface="Times New Roman"/>
                <a:cs typeface="Times New Roman"/>
              </a:rPr>
              <a:t>f</a:t>
            </a:r>
            <a:r>
              <a:rPr sz="1350" i="1" dirty="0">
                <a:latin typeface="Times New Roman"/>
                <a:cs typeface="Times New Roman"/>
              </a:rPr>
              <a:t>ed</a:t>
            </a:r>
            <a:r>
              <a:rPr sz="1350" dirty="0">
                <a:latin typeface="Times New Roman"/>
                <a:cs typeface="Times New Roman"/>
              </a:rPr>
              <a:t>:55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185848" y="4533828"/>
            <a:ext cx="1212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645344" y="4533828"/>
            <a:ext cx="1212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327029" y="5290000"/>
            <a:ext cx="1212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271577" y="5290000"/>
            <a:ext cx="1212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731265" y="5290000"/>
            <a:ext cx="1212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761160" y="5290000"/>
            <a:ext cx="1212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30015" y="5977756"/>
            <a:ext cx="1212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074563" y="5977756"/>
            <a:ext cx="1212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381000"/>
              <a:ext cx="1107948" cy="1011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381000"/>
              <a:ext cx="2481072" cy="1011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9776" y="381000"/>
              <a:ext cx="1795272" cy="1011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1084" y="381000"/>
              <a:ext cx="752856" cy="10119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484" y="381000"/>
              <a:ext cx="4460748" cy="10119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3776" y="381000"/>
              <a:ext cx="752855" cy="101193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5940" y="501141"/>
            <a:ext cx="8028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9. Pecahan</a:t>
            </a:r>
            <a:r>
              <a:rPr sz="3600" b="1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Mesir</a:t>
            </a:r>
            <a:r>
              <a:rPr sz="3600" b="1" dirty="0">
                <a:latin typeface="Arial"/>
                <a:cs typeface="Arial"/>
              </a:rPr>
              <a:t> (</a:t>
            </a:r>
            <a:r>
              <a:rPr sz="3600" b="1" i="1" dirty="0">
                <a:latin typeface="Arial"/>
                <a:cs typeface="Arial"/>
              </a:rPr>
              <a:t>Egyptian </a:t>
            </a:r>
            <a:r>
              <a:rPr sz="3600" b="1" i="1" spc="-5" dirty="0">
                <a:latin typeface="Arial"/>
                <a:cs typeface="Arial"/>
              </a:rPr>
              <a:t>Fraction</a:t>
            </a:r>
            <a:r>
              <a:rPr sz="3600" b="1" spc="-5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5104" y="5007102"/>
            <a:ext cx="109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Contoh: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14600" y="2933700"/>
            <a:ext cx="2971800" cy="990600"/>
            <a:chOff x="2514600" y="2933700"/>
            <a:chExt cx="2971800" cy="990600"/>
          </a:xfrm>
        </p:grpSpPr>
        <p:sp>
          <p:nvSpPr>
            <p:cNvPr id="13" name="object 13"/>
            <p:cNvSpPr/>
            <p:nvPr/>
          </p:nvSpPr>
          <p:spPr>
            <a:xfrm>
              <a:off x="2514600" y="2933700"/>
              <a:ext cx="2971800" cy="990600"/>
            </a:xfrm>
            <a:custGeom>
              <a:avLst/>
              <a:gdLst/>
              <a:ahLst/>
              <a:cxnLst/>
              <a:rect l="l" t="t" r="r" b="b"/>
              <a:pathLst>
                <a:path w="2971800" h="990600">
                  <a:moveTo>
                    <a:pt x="29718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2971800" y="9906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81049" y="3409166"/>
              <a:ext cx="2844165" cy="0"/>
            </a:xfrm>
            <a:custGeom>
              <a:avLst/>
              <a:gdLst/>
              <a:ahLst/>
              <a:cxnLst/>
              <a:rect l="l" t="t" r="r" b="b"/>
              <a:pathLst>
                <a:path w="2844165">
                  <a:moveTo>
                    <a:pt x="0" y="0"/>
                  </a:moveTo>
                  <a:lnTo>
                    <a:pt x="262584" y="0"/>
                  </a:lnTo>
                </a:path>
                <a:path w="2844165">
                  <a:moveTo>
                    <a:pt x="626873" y="0"/>
                  </a:moveTo>
                  <a:lnTo>
                    <a:pt x="951892" y="0"/>
                  </a:lnTo>
                </a:path>
                <a:path w="2844165">
                  <a:moveTo>
                    <a:pt x="1271363" y="0"/>
                  </a:moveTo>
                  <a:lnTo>
                    <a:pt x="1639634" y="0"/>
                  </a:lnTo>
                </a:path>
                <a:path w="2844165">
                  <a:moveTo>
                    <a:pt x="2470642" y="0"/>
                  </a:moveTo>
                  <a:lnTo>
                    <a:pt x="2843711" y="0"/>
                  </a:lnTo>
                </a:path>
              </a:pathLst>
            </a:custGeom>
            <a:ln w="167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3240" y="2007234"/>
            <a:ext cx="7899400" cy="251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353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Persoalan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Diberikan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pecahan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Dekomposisi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pecahan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menjadi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sejumlah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pecahan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berbeda: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850">
              <a:latin typeface="Arial MT"/>
              <a:cs typeface="Arial MT"/>
            </a:endParaRPr>
          </a:p>
          <a:p>
            <a:pPr marR="967105" algn="ctr">
              <a:lnSpc>
                <a:spcPts val="2545"/>
              </a:lnSpc>
              <a:tabLst>
                <a:tab pos="637540" algn="l"/>
                <a:tab pos="951230" algn="l"/>
                <a:tab pos="1303655" algn="l"/>
                <a:tab pos="1640205" algn="l"/>
                <a:tab pos="2505710" algn="l"/>
              </a:tabLst>
            </a:pPr>
            <a:r>
              <a:rPr sz="3825" i="1" spc="37" baseline="35947" dirty="0">
                <a:latin typeface="Times New Roman"/>
                <a:cs typeface="Times New Roman"/>
              </a:rPr>
              <a:t>p</a:t>
            </a:r>
            <a:r>
              <a:rPr sz="3825" i="1" spc="494" baseline="35947" dirty="0">
                <a:latin typeface="Times New Roman"/>
                <a:cs typeface="Times New Roman"/>
              </a:rPr>
              <a:t> </a:t>
            </a:r>
            <a:r>
              <a:rPr sz="2550" spc="25" dirty="0">
                <a:latin typeface="Symbol"/>
                <a:cs typeface="Symbol"/>
              </a:rPr>
              <a:t></a:t>
            </a:r>
            <a:r>
              <a:rPr sz="2550" spc="25" dirty="0">
                <a:latin typeface="Times New Roman"/>
                <a:cs typeface="Times New Roman"/>
              </a:rPr>
              <a:t>	</a:t>
            </a:r>
            <a:r>
              <a:rPr sz="3825" spc="37" baseline="35947" dirty="0">
                <a:latin typeface="Times New Roman"/>
                <a:cs typeface="Times New Roman"/>
              </a:rPr>
              <a:t>1	</a:t>
            </a:r>
            <a:r>
              <a:rPr sz="2550" spc="25" dirty="0">
                <a:latin typeface="Symbol"/>
                <a:cs typeface="Symbol"/>
              </a:rPr>
              <a:t></a:t>
            </a:r>
            <a:r>
              <a:rPr sz="2550" spc="25" dirty="0">
                <a:latin typeface="Times New Roman"/>
                <a:cs typeface="Times New Roman"/>
              </a:rPr>
              <a:t>	</a:t>
            </a:r>
            <a:r>
              <a:rPr sz="3825" spc="37" baseline="35947" dirty="0">
                <a:latin typeface="Times New Roman"/>
                <a:cs typeface="Times New Roman"/>
              </a:rPr>
              <a:t>1	</a:t>
            </a:r>
            <a:r>
              <a:rPr sz="2550" spc="25" dirty="0">
                <a:latin typeface="Symbol"/>
                <a:cs typeface="Symbol"/>
              </a:rPr>
              <a:t></a:t>
            </a:r>
            <a:r>
              <a:rPr sz="2550" spc="-29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Times New Roman"/>
                <a:cs typeface="Times New Roman"/>
              </a:rPr>
              <a:t>...</a:t>
            </a:r>
            <a:r>
              <a:rPr sz="2550" spc="-254" dirty="0">
                <a:latin typeface="Times New Roman"/>
                <a:cs typeface="Times New Roman"/>
              </a:rPr>
              <a:t> </a:t>
            </a:r>
            <a:r>
              <a:rPr sz="2550" spc="25" dirty="0">
                <a:latin typeface="Symbol"/>
                <a:cs typeface="Symbol"/>
              </a:rPr>
              <a:t></a:t>
            </a:r>
            <a:r>
              <a:rPr sz="2550" spc="25" dirty="0">
                <a:latin typeface="Times New Roman"/>
                <a:cs typeface="Times New Roman"/>
              </a:rPr>
              <a:t>	</a:t>
            </a:r>
            <a:r>
              <a:rPr sz="3825" spc="37" baseline="35947" dirty="0">
                <a:latin typeface="Times New Roman"/>
                <a:cs typeface="Times New Roman"/>
              </a:rPr>
              <a:t>1</a:t>
            </a:r>
            <a:endParaRPr sz="3825" baseline="35947">
              <a:latin typeface="Times New Roman"/>
              <a:cs typeface="Times New Roman"/>
            </a:endParaRPr>
          </a:p>
          <a:p>
            <a:pPr marR="947419" algn="ctr">
              <a:lnSpc>
                <a:spcPts val="2545"/>
              </a:lnSpc>
              <a:tabLst>
                <a:tab pos="606425" algn="l"/>
                <a:tab pos="1250950" algn="l"/>
                <a:tab pos="2450465" algn="l"/>
              </a:tabLst>
            </a:pPr>
            <a:r>
              <a:rPr sz="2550" i="1" spc="25" dirty="0">
                <a:latin typeface="Times New Roman"/>
                <a:cs typeface="Times New Roman"/>
              </a:rPr>
              <a:t>q	</a:t>
            </a:r>
            <a:r>
              <a:rPr sz="2550" i="1" spc="-15" dirty="0">
                <a:latin typeface="Times New Roman"/>
                <a:cs typeface="Times New Roman"/>
              </a:rPr>
              <a:t>k</a:t>
            </a:r>
            <a:r>
              <a:rPr sz="2700" spc="-22" baseline="-20061" dirty="0">
                <a:latin typeface="Times New Roman"/>
                <a:cs typeface="Times New Roman"/>
              </a:rPr>
              <a:t>1	</a:t>
            </a:r>
            <a:r>
              <a:rPr sz="2550" i="1" spc="85" dirty="0">
                <a:latin typeface="Times New Roman"/>
                <a:cs typeface="Times New Roman"/>
              </a:rPr>
              <a:t>k</a:t>
            </a:r>
            <a:r>
              <a:rPr sz="2700" spc="127" baseline="-20061" dirty="0">
                <a:latin typeface="Times New Roman"/>
                <a:cs typeface="Times New Roman"/>
              </a:rPr>
              <a:t>2	</a:t>
            </a:r>
            <a:r>
              <a:rPr sz="2550" i="1" spc="85" dirty="0">
                <a:latin typeface="Times New Roman"/>
                <a:cs typeface="Times New Roman"/>
              </a:rPr>
              <a:t>k</a:t>
            </a:r>
            <a:r>
              <a:rPr sz="2700" i="1" spc="127" baseline="-20061" dirty="0">
                <a:latin typeface="Times New Roman"/>
                <a:cs typeface="Times New Roman"/>
              </a:rPr>
              <a:t>n</a:t>
            </a:r>
            <a:endParaRPr sz="2700" baseline="-20061">
              <a:latin typeface="Times New Roman"/>
              <a:cs typeface="Times New Roman"/>
            </a:endParaRPr>
          </a:p>
          <a:p>
            <a:pPr marL="194310">
              <a:lnSpc>
                <a:spcPct val="100000"/>
              </a:lnSpc>
              <a:spcBef>
                <a:spcPts val="257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 dalam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hal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ini,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7" baseline="-2430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2400" spc="337" baseline="-24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&lt;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7" baseline="-2430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400" spc="337" baseline="-24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&lt;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…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&lt;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i="1" spc="-7" baseline="-2430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81200" y="4724400"/>
            <a:ext cx="1676400" cy="998219"/>
            <a:chOff x="1981200" y="4724400"/>
            <a:chExt cx="1676400" cy="998219"/>
          </a:xfrm>
        </p:grpSpPr>
        <p:sp>
          <p:nvSpPr>
            <p:cNvPr id="17" name="object 17"/>
            <p:cNvSpPr/>
            <p:nvPr/>
          </p:nvSpPr>
          <p:spPr>
            <a:xfrm>
              <a:off x="1981200" y="4724400"/>
              <a:ext cx="1676400" cy="998219"/>
            </a:xfrm>
            <a:custGeom>
              <a:avLst/>
              <a:gdLst/>
              <a:ahLst/>
              <a:cxnLst/>
              <a:rect l="l" t="t" r="r" b="b"/>
              <a:pathLst>
                <a:path w="1676400" h="998220">
                  <a:moveTo>
                    <a:pt x="1676400" y="0"/>
                  </a:moveTo>
                  <a:lnTo>
                    <a:pt x="0" y="0"/>
                  </a:lnTo>
                  <a:lnTo>
                    <a:pt x="0" y="998219"/>
                  </a:lnTo>
                  <a:lnTo>
                    <a:pt x="1676400" y="998219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2480" y="5246252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0" y="0"/>
                  </a:moveTo>
                  <a:lnTo>
                    <a:pt x="228438" y="0"/>
                  </a:lnTo>
                </a:path>
                <a:path w="1534795">
                  <a:moveTo>
                    <a:pt x="621774" y="0"/>
                  </a:moveTo>
                  <a:lnTo>
                    <a:pt x="827033" y="0"/>
                  </a:lnTo>
                </a:path>
                <a:path w="1534795">
                  <a:moveTo>
                    <a:pt x="1172248" y="0"/>
                  </a:moveTo>
                  <a:lnTo>
                    <a:pt x="1534655" y="0"/>
                  </a:lnTo>
                </a:path>
              </a:pathLst>
            </a:custGeom>
            <a:ln w="17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68121" y="5245920"/>
            <a:ext cx="1499235" cy="4578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24840" algn="l"/>
                <a:tab pos="1147445" algn="l"/>
              </a:tabLst>
            </a:pPr>
            <a:r>
              <a:rPr sz="2800" spc="40" dirty="0">
                <a:latin typeface="Times New Roman"/>
                <a:cs typeface="Times New Roman"/>
              </a:rPr>
              <a:t>5	3	</a:t>
            </a:r>
            <a:r>
              <a:rPr sz="2800" spc="-90" dirty="0">
                <a:latin typeface="Times New Roman"/>
                <a:cs typeface="Times New Roman"/>
              </a:rPr>
              <a:t>15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62400" y="4735067"/>
            <a:ext cx="2286000" cy="939165"/>
            <a:chOff x="3962400" y="4735067"/>
            <a:chExt cx="2286000" cy="939165"/>
          </a:xfrm>
        </p:grpSpPr>
        <p:sp>
          <p:nvSpPr>
            <p:cNvPr id="21" name="object 21"/>
            <p:cNvSpPr/>
            <p:nvPr/>
          </p:nvSpPr>
          <p:spPr>
            <a:xfrm>
              <a:off x="3962400" y="4735067"/>
              <a:ext cx="2286000" cy="939165"/>
            </a:xfrm>
            <a:custGeom>
              <a:avLst/>
              <a:gdLst/>
              <a:ahLst/>
              <a:cxnLst/>
              <a:rect l="l" t="t" r="r" b="b"/>
              <a:pathLst>
                <a:path w="2286000" h="939164">
                  <a:moveTo>
                    <a:pt x="2286000" y="0"/>
                  </a:moveTo>
                  <a:lnTo>
                    <a:pt x="0" y="0"/>
                  </a:lnTo>
                  <a:lnTo>
                    <a:pt x="0" y="938783"/>
                  </a:lnTo>
                  <a:lnTo>
                    <a:pt x="2286000" y="938783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26772" y="5229131"/>
              <a:ext cx="2141855" cy="0"/>
            </a:xfrm>
            <a:custGeom>
              <a:avLst/>
              <a:gdLst/>
              <a:ahLst/>
              <a:cxnLst/>
              <a:rect l="l" t="t" r="r" b="b"/>
              <a:pathLst>
                <a:path w="2141854">
                  <a:moveTo>
                    <a:pt x="0" y="0"/>
                  </a:moveTo>
                  <a:lnTo>
                    <a:pt x="212738" y="0"/>
                  </a:lnTo>
                </a:path>
                <a:path w="2141854">
                  <a:moveTo>
                    <a:pt x="609954" y="0"/>
                  </a:moveTo>
                  <a:lnTo>
                    <a:pt x="828179" y="0"/>
                  </a:lnTo>
                </a:path>
                <a:path w="2141854">
                  <a:moveTo>
                    <a:pt x="1194021" y="0"/>
                  </a:moveTo>
                  <a:lnTo>
                    <a:pt x="1390257" y="0"/>
                  </a:lnTo>
                </a:path>
                <a:path w="2141854">
                  <a:moveTo>
                    <a:pt x="1755299" y="0"/>
                  </a:moveTo>
                  <a:lnTo>
                    <a:pt x="2141529" y="0"/>
                  </a:lnTo>
                </a:path>
              </a:pathLst>
            </a:custGeom>
            <a:ln w="15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032912" y="5225448"/>
            <a:ext cx="21367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26745" algn="l"/>
                <a:tab pos="1202690" algn="l"/>
                <a:tab pos="1768475" algn="l"/>
              </a:tabLst>
            </a:pPr>
            <a:r>
              <a:rPr sz="2800" spc="25" dirty="0">
                <a:latin typeface="Times New Roman"/>
                <a:cs typeface="Times New Roman"/>
              </a:rPr>
              <a:t>7	2	5	</a:t>
            </a:r>
            <a:r>
              <a:rPr sz="2800" spc="-10" dirty="0">
                <a:latin typeface="Times New Roman"/>
                <a:cs typeface="Times New Roman"/>
              </a:rPr>
              <a:t>70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31737" y="4733309"/>
            <a:ext cx="4088129" cy="4578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284605" algn="l"/>
                <a:tab pos="2017395" algn="l"/>
                <a:tab pos="3855085" algn="l"/>
              </a:tabLst>
            </a:pPr>
            <a:r>
              <a:rPr sz="2800" spc="40" dirty="0">
                <a:latin typeface="Times New Roman"/>
                <a:cs typeface="Times New Roman"/>
              </a:rPr>
              <a:t>2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4200" spc="67" baseline="-35714" dirty="0">
                <a:latin typeface="Symbol"/>
                <a:cs typeface="Symbol"/>
              </a:rPr>
              <a:t></a:t>
            </a:r>
            <a:r>
              <a:rPr sz="4200" spc="179" baseline="-35714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1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4200" spc="67" baseline="-35714" dirty="0">
                <a:latin typeface="Symbol"/>
                <a:cs typeface="Symbol"/>
              </a:rPr>
              <a:t></a:t>
            </a:r>
            <a:r>
              <a:rPr sz="4200" spc="67" baseline="-35714" dirty="0">
                <a:latin typeface="Times New Roman"/>
                <a:cs typeface="Times New Roman"/>
              </a:rPr>
              <a:t>	</a:t>
            </a:r>
            <a:r>
              <a:rPr sz="2800" spc="40" dirty="0">
                <a:latin typeface="Times New Roman"/>
                <a:cs typeface="Times New Roman"/>
              </a:rPr>
              <a:t>1	</a:t>
            </a:r>
            <a:r>
              <a:rPr sz="4200" spc="37" baseline="1984" dirty="0">
                <a:latin typeface="Times New Roman"/>
                <a:cs typeface="Times New Roman"/>
              </a:rPr>
              <a:t>5</a:t>
            </a:r>
            <a:r>
              <a:rPr sz="4200" spc="292" baseline="1984" dirty="0">
                <a:latin typeface="Times New Roman"/>
                <a:cs typeface="Times New Roman"/>
              </a:rPr>
              <a:t> </a:t>
            </a:r>
            <a:r>
              <a:rPr sz="4200" spc="44" baseline="-32738" dirty="0">
                <a:latin typeface="Symbol"/>
                <a:cs typeface="Symbol"/>
              </a:rPr>
              <a:t></a:t>
            </a:r>
            <a:r>
              <a:rPr sz="4200" spc="315" baseline="-32738" dirty="0">
                <a:latin typeface="Times New Roman"/>
                <a:cs typeface="Times New Roman"/>
              </a:rPr>
              <a:t> </a:t>
            </a:r>
            <a:r>
              <a:rPr sz="4200" spc="37" baseline="1984" dirty="0">
                <a:latin typeface="Times New Roman"/>
                <a:cs typeface="Times New Roman"/>
              </a:rPr>
              <a:t>1</a:t>
            </a:r>
            <a:r>
              <a:rPr sz="4200" spc="142" baseline="1984" dirty="0">
                <a:latin typeface="Times New Roman"/>
                <a:cs typeface="Times New Roman"/>
              </a:rPr>
              <a:t> </a:t>
            </a:r>
            <a:r>
              <a:rPr sz="4200" spc="44" baseline="-32738" dirty="0">
                <a:latin typeface="Symbol"/>
                <a:cs typeface="Symbol"/>
              </a:rPr>
              <a:t></a:t>
            </a:r>
            <a:r>
              <a:rPr sz="4200" spc="30" baseline="-32738" dirty="0">
                <a:latin typeface="Times New Roman"/>
                <a:cs typeface="Times New Roman"/>
              </a:rPr>
              <a:t> </a:t>
            </a:r>
            <a:r>
              <a:rPr sz="4200" spc="37" baseline="1984" dirty="0">
                <a:latin typeface="Times New Roman"/>
                <a:cs typeface="Times New Roman"/>
              </a:rPr>
              <a:t>1</a:t>
            </a:r>
            <a:r>
              <a:rPr sz="4200" baseline="1984" dirty="0">
                <a:latin typeface="Times New Roman"/>
                <a:cs typeface="Times New Roman"/>
              </a:rPr>
              <a:t> </a:t>
            </a:r>
            <a:r>
              <a:rPr sz="4200" spc="44" baseline="-32738" dirty="0">
                <a:latin typeface="Symbol"/>
                <a:cs typeface="Symbol"/>
              </a:rPr>
              <a:t></a:t>
            </a:r>
            <a:r>
              <a:rPr sz="4200" spc="44" baseline="-32738" dirty="0">
                <a:latin typeface="Times New Roman"/>
                <a:cs typeface="Times New Roman"/>
              </a:rPr>
              <a:t>	</a:t>
            </a:r>
            <a:r>
              <a:rPr sz="4200" spc="37" baseline="1984" dirty="0">
                <a:latin typeface="Times New Roman"/>
                <a:cs typeface="Times New Roman"/>
              </a:rPr>
              <a:t>1</a:t>
            </a:r>
            <a:endParaRPr sz="4200" baseline="1984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77000" y="4724400"/>
            <a:ext cx="2667000" cy="974090"/>
            <a:chOff x="6477000" y="4724400"/>
            <a:chExt cx="2667000" cy="974090"/>
          </a:xfrm>
        </p:grpSpPr>
        <p:sp>
          <p:nvSpPr>
            <p:cNvPr id="26" name="object 26"/>
            <p:cNvSpPr/>
            <p:nvPr/>
          </p:nvSpPr>
          <p:spPr>
            <a:xfrm>
              <a:off x="6477000" y="4724400"/>
              <a:ext cx="2667000" cy="974090"/>
            </a:xfrm>
            <a:custGeom>
              <a:avLst/>
              <a:gdLst/>
              <a:ahLst/>
              <a:cxnLst/>
              <a:rect l="l" t="t" r="r" b="b"/>
              <a:pathLst>
                <a:path w="2667000" h="974089">
                  <a:moveTo>
                    <a:pt x="2667000" y="0"/>
                  </a:moveTo>
                  <a:lnTo>
                    <a:pt x="0" y="0"/>
                  </a:lnTo>
                  <a:lnTo>
                    <a:pt x="0" y="973836"/>
                  </a:lnTo>
                  <a:lnTo>
                    <a:pt x="2667000" y="973836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43353" y="5236926"/>
              <a:ext cx="2515235" cy="0"/>
            </a:xfrm>
            <a:custGeom>
              <a:avLst/>
              <a:gdLst/>
              <a:ahLst/>
              <a:cxnLst/>
              <a:rect l="l" t="t" r="r" b="b"/>
              <a:pathLst>
                <a:path w="2515234">
                  <a:moveTo>
                    <a:pt x="0" y="0"/>
                  </a:moveTo>
                  <a:lnTo>
                    <a:pt x="558315" y="0"/>
                  </a:lnTo>
                </a:path>
                <a:path w="2515234">
                  <a:moveTo>
                    <a:pt x="971011" y="0"/>
                  </a:moveTo>
                  <a:lnTo>
                    <a:pt x="1198391" y="0"/>
                  </a:lnTo>
                </a:path>
                <a:path w="2515234">
                  <a:moveTo>
                    <a:pt x="1578689" y="0"/>
                  </a:moveTo>
                  <a:lnTo>
                    <a:pt x="1783404" y="0"/>
                  </a:lnTo>
                </a:path>
                <a:path w="2515234">
                  <a:moveTo>
                    <a:pt x="2163734" y="0"/>
                  </a:moveTo>
                  <a:lnTo>
                    <a:pt x="2514900" y="0"/>
                  </a:lnTo>
                </a:path>
              </a:pathLst>
            </a:custGeom>
            <a:ln w="16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497968" y="4642417"/>
            <a:ext cx="2607310" cy="10604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690"/>
              </a:spcBef>
              <a:tabLst>
                <a:tab pos="711835" algn="l"/>
                <a:tab pos="2292985" algn="l"/>
              </a:tabLst>
            </a:pPr>
            <a:r>
              <a:rPr sz="2900" spc="5" dirty="0">
                <a:latin typeface="Times New Roman"/>
                <a:cs typeface="Times New Roman"/>
              </a:rPr>
              <a:t>87	</a:t>
            </a:r>
            <a:r>
              <a:rPr sz="4350" spc="30" baseline="-34482" dirty="0">
                <a:latin typeface="Symbol"/>
                <a:cs typeface="Symbol"/>
              </a:rPr>
              <a:t></a:t>
            </a:r>
            <a:r>
              <a:rPr sz="4350" spc="345" baseline="-34482" dirty="0">
                <a:latin typeface="Times New Roman"/>
                <a:cs typeface="Times New Roman"/>
              </a:rPr>
              <a:t> </a:t>
            </a:r>
            <a:r>
              <a:rPr sz="2900" spc="20" dirty="0">
                <a:latin typeface="Times New Roman"/>
                <a:cs typeface="Times New Roman"/>
              </a:rPr>
              <a:t>1</a:t>
            </a:r>
            <a:r>
              <a:rPr sz="2900" spc="125" dirty="0">
                <a:latin typeface="Times New Roman"/>
                <a:cs typeface="Times New Roman"/>
              </a:rPr>
              <a:t> </a:t>
            </a:r>
            <a:r>
              <a:rPr sz="4350" spc="30" baseline="-34482" dirty="0">
                <a:latin typeface="Symbol"/>
                <a:cs typeface="Symbol"/>
              </a:rPr>
              <a:t></a:t>
            </a:r>
            <a:r>
              <a:rPr sz="4350" spc="52" baseline="-34482" dirty="0">
                <a:latin typeface="Times New Roman"/>
                <a:cs typeface="Times New Roman"/>
              </a:rPr>
              <a:t> </a:t>
            </a:r>
            <a:r>
              <a:rPr sz="2900" spc="20" dirty="0">
                <a:latin typeface="Times New Roman"/>
                <a:cs typeface="Times New Roman"/>
              </a:rPr>
              <a:t>1</a:t>
            </a:r>
            <a:r>
              <a:rPr sz="2900" spc="35" dirty="0">
                <a:latin typeface="Times New Roman"/>
                <a:cs typeface="Times New Roman"/>
              </a:rPr>
              <a:t> </a:t>
            </a:r>
            <a:r>
              <a:rPr sz="4350" spc="30" baseline="-34482" dirty="0">
                <a:latin typeface="Symbol"/>
                <a:cs typeface="Symbol"/>
              </a:rPr>
              <a:t></a:t>
            </a:r>
            <a:r>
              <a:rPr sz="4350" spc="30" baseline="-34482" dirty="0">
                <a:latin typeface="Times New Roman"/>
                <a:cs typeface="Times New Roman"/>
              </a:rPr>
              <a:t>	</a:t>
            </a:r>
            <a:r>
              <a:rPr sz="2900" spc="20" dirty="0">
                <a:latin typeface="Times New Roman"/>
                <a:cs typeface="Times New Roman"/>
              </a:rPr>
              <a:t>1</a:t>
            </a:r>
            <a:endParaRPr sz="29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95"/>
              </a:spcBef>
              <a:tabLst>
                <a:tab pos="1041400" algn="l"/>
                <a:tab pos="1640205" algn="l"/>
                <a:tab pos="2201545" algn="l"/>
              </a:tabLst>
            </a:pPr>
            <a:r>
              <a:rPr sz="2900" spc="-5" dirty="0">
                <a:latin typeface="Times New Roman"/>
                <a:cs typeface="Times New Roman"/>
              </a:rPr>
              <a:t>100	</a:t>
            </a:r>
            <a:r>
              <a:rPr sz="2900" spc="20" dirty="0">
                <a:latin typeface="Times New Roman"/>
                <a:cs typeface="Times New Roman"/>
              </a:rPr>
              <a:t>2	5	</a:t>
            </a:r>
            <a:r>
              <a:rPr sz="2900" spc="-10" dirty="0">
                <a:latin typeface="Times New Roman"/>
                <a:cs typeface="Times New Roman"/>
              </a:rPr>
              <a:t>11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95</a:t>
            </a:fld>
            <a:endParaRPr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20977"/>
            <a:ext cx="7452995" cy="4246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Pecahan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diberikan mungkin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mempunyai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lebih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satu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representasi </a:t>
            </a:r>
            <a:r>
              <a:rPr sz="3200" spc="-86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Mesir</a:t>
            </a:r>
            <a:endParaRPr sz="32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Contoh: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8/15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1/3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+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1/5</a:t>
            </a:r>
            <a:endParaRPr sz="2800">
              <a:latin typeface="Arial MT"/>
              <a:cs typeface="Arial MT"/>
            </a:endParaRPr>
          </a:p>
          <a:p>
            <a:pPr marL="18415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8/15 =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1/2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1/30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100">
              <a:latin typeface="Arial MT"/>
              <a:cs typeface="Arial MT"/>
            </a:endParaRPr>
          </a:p>
          <a:p>
            <a:pPr marL="355600" marR="116839" indent="-343535">
              <a:lnSpc>
                <a:spcPct val="100000"/>
              </a:lnSpc>
              <a:spcBef>
                <a:spcPts val="180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Kita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ingin mendekompoisinya dengan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jumlah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unit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pecahan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sesedikit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mungkin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96</a:t>
            </a:fld>
            <a:endParaRPr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044" y="559053"/>
            <a:ext cx="7415530" cy="50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Strategi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setiap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langkah,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tambahkan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unit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pecahan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terbesar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representasi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baru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terbentuk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jumlahnya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melebihi</a:t>
            </a:r>
            <a:r>
              <a:rPr sz="24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nilai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pecahan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diberikan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Algoritma:</a:t>
            </a:r>
            <a:endParaRPr sz="24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Input: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p/q</a:t>
            </a:r>
            <a:endParaRPr sz="2400">
              <a:latin typeface="Arial MT"/>
              <a:cs typeface="Arial MT"/>
            </a:endParaRPr>
          </a:p>
          <a:p>
            <a:pPr marL="389255" indent="-33909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8989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Mulai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400">
              <a:latin typeface="Arial MT"/>
              <a:cs typeface="Arial MT"/>
            </a:endParaRPr>
          </a:p>
          <a:p>
            <a:pPr marL="389255" indent="-33909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8989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Jika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1, maka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i="1" spc="-7" baseline="-2083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i="1" spc="300" baseline="-208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q.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STOP</a:t>
            </a:r>
            <a:endParaRPr sz="2400">
              <a:latin typeface="Arial MT"/>
              <a:cs typeface="Arial MT"/>
            </a:endParaRPr>
          </a:p>
          <a:p>
            <a:pPr marL="389255" indent="-33909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8989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1/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i="1" spc="-7" baseline="-2083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i="1" spc="307" baseline="-208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pecahan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terbesar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lebih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kecil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2400">
              <a:latin typeface="Arial"/>
              <a:cs typeface="Arial"/>
            </a:endParaRPr>
          </a:p>
          <a:p>
            <a:pPr marL="388620" indent="-338455">
              <a:lnSpc>
                <a:spcPct val="100000"/>
              </a:lnSpc>
              <a:spcBef>
                <a:spcPts val="575"/>
              </a:spcBef>
              <a:buFont typeface="Arial MT"/>
              <a:buAutoNum type="arabicPeriod"/>
              <a:tabLst>
                <a:tab pos="389255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4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4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–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1/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i="1" spc="-7" baseline="-2083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400" baseline="-20833">
              <a:latin typeface="Arial"/>
              <a:cs typeface="Arial"/>
            </a:endParaRPr>
          </a:p>
          <a:p>
            <a:pPr marL="389255" indent="-33909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8989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Ulangi langkah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2.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97</a:t>
            </a:fld>
            <a:endParaRPr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5611" y="6423659"/>
            <a:ext cx="381000" cy="3474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547776"/>
            <a:ext cx="7953375" cy="510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28795" indent="-355600">
              <a:lnSpc>
                <a:spcPct val="110000"/>
              </a:lnSpc>
              <a:spcBef>
                <a:spcPts val="10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Contoh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keluaran: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8/15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=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1/2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1/30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2E2FF"/>
              </a:buClr>
              <a:buFont typeface="Arial MT"/>
              <a:buChar char="•"/>
            </a:pPr>
            <a:endParaRPr sz="3500">
              <a:latin typeface="Arial MT"/>
              <a:cs typeface="Arial MT"/>
            </a:endParaRPr>
          </a:p>
          <a:p>
            <a:pPr marL="30861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tetapi, dengan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greedy:</a:t>
            </a:r>
            <a:endParaRPr sz="28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335"/>
              </a:spcBef>
              <a:tabLst>
                <a:tab pos="5706110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26/133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=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1/6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1/35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1/3990	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(tidak</a:t>
            </a:r>
            <a:r>
              <a:rPr sz="2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optimal)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Arial MT"/>
              <a:cs typeface="Arial MT"/>
            </a:endParaRPr>
          </a:p>
          <a:p>
            <a:pPr marL="1026160" marR="2054860" indent="-670560">
              <a:lnSpc>
                <a:spcPct val="110000"/>
              </a:lnSpc>
              <a:tabLst>
                <a:tab pos="450723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seharusnya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(dengan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brute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force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)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/1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3 =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1/7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+ 1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19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pt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mal)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Arial MT"/>
              <a:cs typeface="Arial MT"/>
            </a:endParaRPr>
          </a:p>
          <a:p>
            <a:pPr marL="355600" marR="460375" indent="-343535">
              <a:lnSpc>
                <a:spcPts val="3020"/>
              </a:lnSpc>
              <a:spcBef>
                <a:spcPts val="5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Kesimpulan: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algoritma</a:t>
            </a:r>
            <a:r>
              <a:rPr sz="28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greedy</a:t>
            </a:r>
            <a:r>
              <a:rPr sz="28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masalah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pecahan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Mesir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selalu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optimal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pPr marL="38100">
                <a:lnSpc>
                  <a:spcPts val="1430"/>
                </a:lnSpc>
              </a:pPr>
              <a:t>98</a:t>
            </a:fld>
            <a:endParaRPr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5611" y="6423659"/>
              <a:ext cx="381000" cy="347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381000"/>
              <a:ext cx="1362456" cy="1011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7175" y="381000"/>
              <a:ext cx="4410456" cy="10119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501141"/>
            <a:ext cx="4596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10.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Connecting</a:t>
            </a:r>
            <a:r>
              <a:rPr sz="3600" b="1" i="1" spc="-45" dirty="0">
                <a:latin typeface="Arial"/>
                <a:cs typeface="Arial"/>
              </a:rPr>
              <a:t> </a:t>
            </a:r>
            <a:r>
              <a:rPr sz="3600" b="1" i="1" spc="-5" dirty="0">
                <a:latin typeface="Arial"/>
                <a:cs typeface="Arial"/>
              </a:rPr>
              <a:t>wires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587753"/>
            <a:ext cx="8026400" cy="18561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marR="35560" indent="-343535">
              <a:lnSpc>
                <a:spcPts val="2610"/>
              </a:lnSpc>
              <a:spcBef>
                <a:spcPts val="409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There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are </a:t>
            </a:r>
            <a:r>
              <a:rPr sz="2400" dirty="0">
                <a:solidFill>
                  <a:srgbClr val="FFFF7C"/>
                </a:solidFill>
                <a:latin typeface="Trebuchet MS"/>
                <a:cs typeface="Trebuchet MS"/>
              </a:rPr>
              <a:t>n</a:t>
            </a:r>
            <a:r>
              <a:rPr sz="2400" spc="-55" dirty="0">
                <a:solidFill>
                  <a:srgbClr val="FFFF7C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white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dots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4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7C"/>
                </a:solidFill>
                <a:latin typeface="Trebuchet MS"/>
                <a:cs typeface="Trebuchet MS"/>
              </a:rPr>
              <a:t>n</a:t>
            </a:r>
            <a:r>
              <a:rPr sz="2400" spc="-70" dirty="0">
                <a:solidFill>
                  <a:srgbClr val="FFFF7C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black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dots,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equally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spaced,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line</a:t>
            </a:r>
            <a:endParaRPr sz="2400">
              <a:latin typeface="Arial MT"/>
              <a:cs typeface="Arial MT"/>
            </a:endParaRPr>
          </a:p>
          <a:p>
            <a:pPr marL="355600" marR="5080" indent="-343535">
              <a:lnSpc>
                <a:spcPts val="2590"/>
              </a:lnSpc>
              <a:spcBef>
                <a:spcPts val="570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want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connect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each white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dot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some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one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black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dot,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with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minimum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length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“wire”</a:t>
            </a:r>
            <a:endParaRPr sz="24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254"/>
              </a:spcBef>
              <a:buClr>
                <a:srgbClr val="E2E2FF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Example: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64207" y="3622040"/>
            <a:ext cx="5588635" cy="659130"/>
            <a:chOff x="1664207" y="3622040"/>
            <a:chExt cx="5588635" cy="6591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7161" y="4039362"/>
              <a:ext cx="228600" cy="228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77161" y="403936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9161" y="4039362"/>
              <a:ext cx="228600" cy="228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39161" y="403936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1161" y="4039362"/>
              <a:ext cx="228600" cy="228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01161" y="403936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3161" y="4039362"/>
              <a:ext cx="228600" cy="2286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63161" y="403936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5161" y="4039362"/>
              <a:ext cx="228600" cy="2286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25161" y="403936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7161" y="4039362"/>
              <a:ext cx="228600" cy="2286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87161" y="403936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9161" y="4039362"/>
              <a:ext cx="228600" cy="2286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49161" y="403936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1161" y="4039362"/>
              <a:ext cx="228600" cy="2286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011161" y="403936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61937" y="3811143"/>
              <a:ext cx="762000" cy="217804"/>
            </a:xfrm>
            <a:custGeom>
              <a:avLst/>
              <a:gdLst/>
              <a:ahLst/>
              <a:cxnLst/>
              <a:rect l="l" t="t" r="r" b="b"/>
              <a:pathLst>
                <a:path w="762000" h="217804">
                  <a:moveTo>
                    <a:pt x="0" y="216026"/>
                  </a:moveTo>
                  <a:lnTo>
                    <a:pt x="0" y="0"/>
                  </a:lnTo>
                  <a:lnTo>
                    <a:pt x="762000" y="0"/>
                  </a:lnTo>
                  <a:lnTo>
                    <a:pt x="762000" y="217677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51937" y="3811143"/>
              <a:ext cx="762000" cy="217804"/>
            </a:xfrm>
            <a:custGeom>
              <a:avLst/>
              <a:gdLst/>
              <a:ahLst/>
              <a:cxnLst/>
              <a:rect l="l" t="t" r="r" b="b"/>
              <a:pathLst>
                <a:path w="762000" h="217804">
                  <a:moveTo>
                    <a:pt x="0" y="216026"/>
                  </a:moveTo>
                  <a:lnTo>
                    <a:pt x="0" y="0"/>
                  </a:lnTo>
                  <a:lnTo>
                    <a:pt x="762000" y="0"/>
                  </a:lnTo>
                  <a:lnTo>
                    <a:pt x="762000" y="217677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89937" y="3636518"/>
              <a:ext cx="3810000" cy="392430"/>
            </a:xfrm>
            <a:custGeom>
              <a:avLst/>
              <a:gdLst/>
              <a:ahLst/>
              <a:cxnLst/>
              <a:rect l="l" t="t" r="r" b="b"/>
              <a:pathLst>
                <a:path w="3810000" h="392429">
                  <a:moveTo>
                    <a:pt x="2286000" y="390651"/>
                  </a:moveTo>
                  <a:lnTo>
                    <a:pt x="2286000" y="174624"/>
                  </a:lnTo>
                  <a:lnTo>
                    <a:pt x="3048000" y="174624"/>
                  </a:lnTo>
                  <a:lnTo>
                    <a:pt x="3048000" y="392302"/>
                  </a:lnTo>
                </a:path>
                <a:path w="3810000" h="392429">
                  <a:moveTo>
                    <a:pt x="0" y="390651"/>
                  </a:moveTo>
                  <a:lnTo>
                    <a:pt x="0" y="0"/>
                  </a:lnTo>
                  <a:lnTo>
                    <a:pt x="3810000" y="0"/>
                  </a:lnTo>
                  <a:lnTo>
                    <a:pt x="3810000" y="392302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39444" y="4521708"/>
            <a:ext cx="8322309" cy="214312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400"/>
              </a:spcBef>
              <a:buClr>
                <a:srgbClr val="E2E2FF"/>
              </a:buClr>
              <a:buChar char="•"/>
              <a:tabLst>
                <a:tab pos="380365" algn="l"/>
                <a:tab pos="38100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wire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length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above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7C"/>
                </a:solidFill>
                <a:latin typeface="Trebuchet MS"/>
                <a:cs typeface="Trebuchet MS"/>
              </a:rPr>
              <a:t>1 +</a:t>
            </a:r>
            <a:r>
              <a:rPr sz="2400" spc="-5" dirty="0">
                <a:solidFill>
                  <a:srgbClr val="FFFF7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7C"/>
                </a:solidFill>
                <a:latin typeface="Trebuchet MS"/>
                <a:cs typeface="Trebuchet MS"/>
              </a:rPr>
              <a:t>1 +</a:t>
            </a:r>
            <a:r>
              <a:rPr sz="2400" spc="5" dirty="0">
                <a:solidFill>
                  <a:srgbClr val="FFFF7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7C"/>
                </a:solidFill>
                <a:latin typeface="Trebuchet MS"/>
                <a:cs typeface="Trebuchet MS"/>
              </a:rPr>
              <a:t>1</a:t>
            </a:r>
            <a:r>
              <a:rPr sz="2400" spc="-10" dirty="0">
                <a:solidFill>
                  <a:srgbClr val="FFFF7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7C"/>
                </a:solidFill>
                <a:latin typeface="Trebuchet MS"/>
                <a:cs typeface="Trebuchet MS"/>
              </a:rPr>
              <a:t>+ 5</a:t>
            </a:r>
            <a:r>
              <a:rPr sz="2400" spc="-5" dirty="0">
                <a:solidFill>
                  <a:srgbClr val="FFFF7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7C"/>
                </a:solidFill>
                <a:latin typeface="Trebuchet MS"/>
                <a:cs typeface="Trebuchet MS"/>
              </a:rPr>
              <a:t>= 8</a:t>
            </a:r>
            <a:endParaRPr sz="2400">
              <a:latin typeface="Trebuchet MS"/>
              <a:cs typeface="Trebuchet MS"/>
            </a:endParaRPr>
          </a:p>
          <a:p>
            <a:pPr marL="381000" indent="-342900">
              <a:lnSpc>
                <a:spcPct val="100000"/>
              </a:lnSpc>
              <a:spcBef>
                <a:spcPts val="305"/>
              </a:spcBef>
              <a:buClr>
                <a:srgbClr val="E2E2FF"/>
              </a:buClr>
              <a:buChar char="•"/>
              <a:tabLst>
                <a:tab pos="380365" algn="l"/>
                <a:tab pos="3810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greedy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algorithm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doing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this?</a:t>
            </a:r>
            <a:endParaRPr sz="2400">
              <a:latin typeface="Arial MT"/>
              <a:cs typeface="Arial MT"/>
            </a:endParaRPr>
          </a:p>
          <a:p>
            <a:pPr marL="381000" indent="-342900">
              <a:lnSpc>
                <a:spcPct val="100000"/>
              </a:lnSpc>
              <a:spcBef>
                <a:spcPts val="285"/>
              </a:spcBef>
              <a:buClr>
                <a:srgbClr val="E2E2FF"/>
              </a:buClr>
              <a:buChar char="•"/>
              <a:tabLst>
                <a:tab pos="380365" algn="l"/>
                <a:tab pos="3810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Does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algorithm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guarantee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optimal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solution?</a:t>
            </a:r>
            <a:endParaRPr sz="2400">
              <a:latin typeface="Arial MT"/>
              <a:cs typeface="Arial MT"/>
            </a:endParaRPr>
          </a:p>
          <a:p>
            <a:pPr marL="781685" lvl="1" indent="-287020">
              <a:lnSpc>
                <a:spcPct val="100000"/>
              </a:lnSpc>
              <a:spcBef>
                <a:spcPts val="245"/>
              </a:spcBef>
              <a:buChar char="–"/>
              <a:tabLst>
                <a:tab pos="781685" algn="l"/>
                <a:tab pos="78232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prove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it?</a:t>
            </a:r>
            <a:endParaRPr sz="2000">
              <a:latin typeface="Arial MT"/>
              <a:cs typeface="Arial MT"/>
            </a:endParaRPr>
          </a:p>
          <a:p>
            <a:pPr marL="781685" lvl="1" indent="-287020">
              <a:lnSpc>
                <a:spcPts val="2245"/>
              </a:lnSpc>
              <a:spcBef>
                <a:spcPts val="240"/>
              </a:spcBef>
              <a:buChar char="–"/>
              <a:tabLst>
                <a:tab pos="781685" algn="l"/>
                <a:tab pos="78232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find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counterexample?</a:t>
            </a:r>
            <a:endParaRPr sz="2000">
              <a:latin typeface="Arial MT"/>
              <a:cs typeface="Arial MT"/>
            </a:endParaRPr>
          </a:p>
          <a:p>
            <a:pPr marL="4422140">
              <a:lnSpc>
                <a:spcPts val="2005"/>
              </a:lnSpc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Sumber:</a:t>
            </a:r>
            <a:r>
              <a:rPr sz="1800" spc="-10" dirty="0">
                <a:solidFill>
                  <a:srgbClr val="FFFF00"/>
                </a:solidFill>
                <a:latin typeface="Arial MT"/>
                <a:cs typeface="Arial MT"/>
              </a:rPr>
              <a:t> Unknown,</a:t>
            </a:r>
            <a:r>
              <a:rPr sz="1800" spc="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Arial"/>
                <a:cs typeface="Arial"/>
              </a:rPr>
              <a:t>Greedy</a:t>
            </a:r>
            <a:r>
              <a:rPr sz="1800" i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i="1" spc="-114" dirty="0">
                <a:solidFill>
                  <a:srgbClr val="FFFF00"/>
                </a:solidFill>
                <a:latin typeface="Arial"/>
                <a:cs typeface="Arial"/>
              </a:rPr>
              <a:t>Algo</a:t>
            </a:r>
            <a:r>
              <a:rPr sz="1800" spc="-172" baseline="-6944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r>
              <a:rPr sz="1800" i="1" spc="-114" dirty="0">
                <a:solidFill>
                  <a:srgbClr val="FFFF00"/>
                </a:solidFill>
                <a:latin typeface="Arial"/>
                <a:cs typeface="Arial"/>
              </a:rPr>
              <a:t>ri</a:t>
            </a:r>
            <a:r>
              <a:rPr sz="1800" spc="-172" baseline="-6944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1800" i="1" spc="-114" dirty="0">
                <a:solidFill>
                  <a:srgbClr val="FFFF00"/>
                </a:solidFill>
                <a:latin typeface="Arial"/>
                <a:cs typeface="Arial"/>
              </a:rPr>
              <a:t>thm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2870</TotalTime>
  <Words>5519</Words>
  <Application>Microsoft Office PowerPoint</Application>
  <PresentationFormat>On-screen Show (4:3)</PresentationFormat>
  <Paragraphs>1572</Paragraphs>
  <Slides>110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Office Theme</vt:lpstr>
      <vt:lpstr>Algoritma Greedy</vt:lpstr>
      <vt:lpstr>Tujuan pembelajaran</vt:lpstr>
      <vt:lpstr>Prinsip greedy dalam kehidupan sehari-hari</vt:lpstr>
      <vt:lpstr>Setelah menyimak video diharapkan siswa dapat mengerti tentang</vt:lpstr>
      <vt:lpstr>Pendahuluan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Skema umum algoritma greedy:</vt:lpstr>
      <vt:lpstr>Slide 16</vt:lpstr>
      <vt:lpstr>Slide 17</vt:lpstr>
      <vt:lpstr>Slide 18</vt:lpstr>
      <vt:lpstr>Contoh-contoh Algoritma Greedy</vt:lpstr>
      <vt:lpstr>Slide 20</vt:lpstr>
      <vt:lpstr>Penyelesaian dengan algoritma greedy</vt:lpstr>
      <vt:lpstr>Slide 22</vt:lpstr>
      <vt:lpstr>Slide 23</vt:lpstr>
      <vt:lpstr>Slide 24</vt:lpstr>
      <vt:lpstr>Slide 25</vt:lpstr>
      <vt:lpstr>Penyelesaian dengan algoritma greedy</vt:lpstr>
      <vt:lpstr>Slide 27</vt:lpstr>
      <vt:lpstr>Slide 28</vt:lpstr>
      <vt:lpstr>3. An Activity Selection Problem</vt:lpstr>
      <vt:lpstr>Contoh Instansiasi Persoalan:</vt:lpstr>
      <vt:lpstr>Penyelesaian dengan Exhaustive Search</vt:lpstr>
      <vt:lpstr>Slide 32</vt:lpstr>
      <vt:lpstr>Slide 33</vt:lpstr>
      <vt:lpstr>Slide 34</vt:lpstr>
      <vt:lpstr>Slide 35</vt:lpstr>
      <vt:lpstr>Algoritma</vt:lpstr>
      <vt:lpstr>Slide 37</vt:lpstr>
      <vt:lpstr>Slide 38</vt:lpstr>
      <vt:lpstr>durasi</vt:lpstr>
      <vt:lpstr>4. Integer Knapsack</vt:lpstr>
      <vt:lpstr>Slide 41</vt:lpstr>
      <vt:lpstr>Penyelesaian dengan algoritma greedy</vt:lpstr>
      <vt:lpstr>Slide 43</vt:lpstr>
      <vt:lpstr>3. Greedy by density.</vt:lpstr>
      <vt:lpstr>Contoh 4.</vt:lpstr>
      <vt:lpstr>Contoh 5.</vt:lpstr>
      <vt:lpstr>Kesimpulan: Algoritma greedy tidak  selalu berhasil menemukan solusi optimal  untuk masalah 0/1 Knapsack.</vt:lpstr>
      <vt:lpstr>4. Fractional Knapsack</vt:lpstr>
      <vt:lpstr>Slide 49</vt:lpstr>
      <vt:lpstr>Penyelesaian dengan algoritma greedy</vt:lpstr>
      <vt:lpstr>Contoh 6.</vt:lpstr>
      <vt:lpstr>Slide 52</vt:lpstr>
      <vt:lpstr>Slide 53</vt:lpstr>
      <vt:lpstr>Slide 54</vt:lpstr>
      <vt:lpstr>Slide 55</vt:lpstr>
      <vt:lpstr>dikerjakan oleh mesin sehingga keuntungan yang diperoleh dari pengerjaan itu maksimum?</vt:lpstr>
      <vt:lpstr>Slide 57</vt:lpstr>
      <vt:lpstr>Slide 58</vt:lpstr>
      <vt:lpstr>Slide 59</vt:lpstr>
      <vt:lpstr>Slide 60</vt:lpstr>
      <vt:lpstr>Contoh:</vt:lpstr>
      <vt:lpstr>Slide 62</vt:lpstr>
      <vt:lpstr>Slide 63</vt:lpstr>
      <vt:lpstr>6. Pohon Merentang Minimum</vt:lpstr>
      <vt:lpstr>(a) Algoritma Prim</vt:lpstr>
      <vt:lpstr>Slide 66</vt:lpstr>
      <vt:lpstr>Slide 67</vt:lpstr>
      <vt:lpstr>Slide 68</vt:lpstr>
      <vt:lpstr>(a) Algoritma Kruskal</vt:lpstr>
      <vt:lpstr>Slide 70</vt:lpstr>
      <vt:lpstr>Slide 71</vt:lpstr>
      <vt:lpstr>Contoh:</vt:lpstr>
      <vt:lpstr>Slide 73</vt:lpstr>
      <vt:lpstr>Slide 74</vt:lpstr>
      <vt:lpstr>7. Lintasan Terpendek (Shortest Path)</vt:lpstr>
      <vt:lpstr>Persoalan:</vt:lpstr>
      <vt:lpstr>Slide 77</vt:lpstr>
      <vt:lpstr>Algoritma Dijkstra</vt:lpstr>
      <vt:lpstr>Edsger W. Dijkstra (1930–2002)</vt:lpstr>
      <vt:lpstr>Slide 80</vt:lpstr>
      <vt:lpstr>Slide 81</vt:lpstr>
      <vt:lpstr>Slide 82</vt:lpstr>
      <vt:lpstr>Slide 83</vt:lpstr>
      <vt:lpstr>Aplikasi algoritma Dijkstra:</vt:lpstr>
      <vt:lpstr>Lintasan terpendek (berdasarkan delay time):</vt:lpstr>
      <vt:lpstr>Slide 86</vt:lpstr>
      <vt:lpstr>Slide 87</vt:lpstr>
      <vt:lpstr>Fixed-length code</vt:lpstr>
      <vt:lpstr>Variable-length code (Huffman code)</vt:lpstr>
      <vt:lpstr>Slide 90</vt:lpstr>
      <vt:lpstr>Slide 91</vt:lpstr>
      <vt:lpstr>c:12</vt:lpstr>
      <vt:lpstr>Slide 93</vt:lpstr>
      <vt:lpstr>Slide 94</vt:lpstr>
      <vt:lpstr>9. Pecahan Mesir (Egyptian Fraction)</vt:lpstr>
      <vt:lpstr>Slide 96</vt:lpstr>
      <vt:lpstr>Slide 97</vt:lpstr>
      <vt:lpstr>Slide 98</vt:lpstr>
      <vt:lpstr>10. Connecting wires</vt:lpstr>
      <vt:lpstr>11. Collecting coins</vt:lpstr>
      <vt:lpstr>Aplikasi Algoritma Greedy pada  Permainan Othello (Riversi)</vt:lpstr>
      <vt:lpstr>Othello</vt:lpstr>
      <vt:lpstr>Slide 103</vt:lpstr>
      <vt:lpstr>Slide 104</vt:lpstr>
      <vt:lpstr>Slide 105</vt:lpstr>
      <vt:lpstr>Slide 106</vt:lpstr>
      <vt:lpstr>Slide 107</vt:lpstr>
      <vt:lpstr>Slide 108</vt:lpstr>
      <vt:lpstr>Greedy by Jumlah Koin</vt:lpstr>
      <vt:lpstr>Slide 110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Greedy</dc:title>
  <dc:creator>Departemen Teknik Informatika</dc:creator>
  <cp:lastModifiedBy>pc</cp:lastModifiedBy>
  <cp:revision>22</cp:revision>
  <dcterms:created xsi:type="dcterms:W3CDTF">2023-10-14T06:39:45Z</dcterms:created>
  <dcterms:modified xsi:type="dcterms:W3CDTF">2023-11-28T16:22:11Z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2023-10-14T00:00:00Z</vt:filetime>
  </property>
</Properties>
</file>