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8" r:id="rId3"/>
    <p:sldId id="257"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A96B35-5CCB-498B-92B8-8B1CC652D024}" type="datetimeFigureOut">
              <a:rPr lang="en-US" smtClean="0"/>
              <a:t>10/4/2024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155AC-770A-49D1-A380-A76347F120AA}" type="slidenum">
              <a:rPr lang="en-US" smtClean="0"/>
              <a:t>‹#›</a:t>
            </a:fld>
            <a:endParaRPr lang="en-US"/>
          </a:p>
        </p:txBody>
      </p:sp>
    </p:spTree>
    <p:extLst>
      <p:ext uri="{BB962C8B-B14F-4D97-AF65-F5344CB8AC3E}">
        <p14:creationId xmlns:p14="http://schemas.microsoft.com/office/powerpoint/2010/main" val="2559406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a:solidFill>
                  <a:srgbClr val="FFFFFF"/>
                </a:solidFill>
                <a:effectLst/>
                <a:latin typeface="Cambria" panose="02040503050406030204" pitchFamily="18" charset="0"/>
              </a:rPr>
              <a:t>FMS ( fortran monitor system) </a:t>
            </a:r>
            <a:br>
              <a:rPr lang="en-US"/>
            </a:br>
            <a:r>
              <a:rPr lang="en-US" b="0" i="0">
                <a:solidFill>
                  <a:srgbClr val="FFFFFF"/>
                </a:solidFill>
                <a:effectLst/>
                <a:latin typeface="Cambria" panose="02040503050406030204" pitchFamily="18" charset="0"/>
              </a:rPr>
              <a:t>     FMS adalah system operasi berbasis batch untuk menggunakanya,kita harus menulis diatas kertas sebuah program (atau pekerjaan) dalam fortran atau asembler yang sering disebut punch card. jadi harus ada seseorang yang memberikanya punch card ini ke mesin dan hasilnya keluar dari printer.FMS ini digunakan pada IBM 7094.</a:t>
            </a:r>
            <a:br>
              <a:rPr lang="en-US"/>
            </a:br>
            <a:br>
              <a:rPr lang="en-US"/>
            </a:br>
            <a:r>
              <a:rPr lang="en-US" b="1" i="0">
                <a:solidFill>
                  <a:srgbClr val="FFFFFF"/>
                </a:solidFill>
                <a:effectLst/>
                <a:latin typeface="Cambria" panose="02040503050406030204" pitchFamily="18" charset="0"/>
              </a:rPr>
              <a:t>IBSYS</a:t>
            </a:r>
            <a:br>
              <a:rPr lang="en-US"/>
            </a:br>
            <a:r>
              <a:rPr lang="en-US" b="0" i="0">
                <a:solidFill>
                  <a:srgbClr val="FFFFFF"/>
                </a:solidFill>
                <a:effectLst/>
                <a:latin typeface="Cambria" panose="02040503050406030204" pitchFamily="18" charset="0"/>
              </a:rPr>
              <a:t>      IBSYS ini merupakan rekaman berbasis sistem operasi yang digunakan pada komputer IBM 7090 dan IBM 7094.IBSYS ini berdasarkan pada FMS. IBSYS ini merupakan program monitor dasar,yaitu membaca gambar kartu pada deck kartu program dan data pekerjaan individu,gambar kartu deck ini dibaca dari kaset magnetic.</a:t>
            </a:r>
            <a:endParaRPr lang="en-US"/>
          </a:p>
        </p:txBody>
      </p:sp>
      <p:sp>
        <p:nvSpPr>
          <p:cNvPr id="4" name="Slide Number Placeholder 3"/>
          <p:cNvSpPr>
            <a:spLocks noGrp="1"/>
          </p:cNvSpPr>
          <p:nvPr>
            <p:ph type="sldNum" sz="quarter" idx="5"/>
          </p:nvPr>
        </p:nvSpPr>
        <p:spPr/>
        <p:txBody>
          <a:bodyPr/>
          <a:lstStyle/>
          <a:p>
            <a:fld id="{364155AC-770A-49D1-A380-A76347F120AA}" type="slidenum">
              <a:rPr lang="en-US" smtClean="0"/>
              <a:t>8</a:t>
            </a:fld>
            <a:endParaRPr lang="en-US"/>
          </a:p>
        </p:txBody>
      </p:sp>
    </p:spTree>
    <p:extLst>
      <p:ext uri="{BB962C8B-B14F-4D97-AF65-F5344CB8AC3E}">
        <p14:creationId xmlns:p14="http://schemas.microsoft.com/office/powerpoint/2010/main" val="44088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656552-1776-4617-8864-C26BB7F4A28D}"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1920BF-75F6-4768-83B1-D5410C0A3F4B}" type="slidenum">
              <a:rPr lang="en-US" smtClean="0"/>
              <a:t>‹#›</a:t>
            </a:fld>
            <a:endParaRPr lang="en-US"/>
          </a:p>
        </p:txBody>
      </p:sp>
    </p:spTree>
    <p:extLst>
      <p:ext uri="{BB962C8B-B14F-4D97-AF65-F5344CB8AC3E}">
        <p14:creationId xmlns:p14="http://schemas.microsoft.com/office/powerpoint/2010/main" val="1272423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656552-1776-4617-8864-C26BB7F4A28D}"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1920BF-75F6-4768-83B1-D5410C0A3F4B}" type="slidenum">
              <a:rPr lang="en-US" smtClean="0"/>
              <a:t>‹#›</a:t>
            </a:fld>
            <a:endParaRPr lang="en-US"/>
          </a:p>
        </p:txBody>
      </p:sp>
    </p:spTree>
    <p:extLst>
      <p:ext uri="{BB962C8B-B14F-4D97-AF65-F5344CB8AC3E}">
        <p14:creationId xmlns:p14="http://schemas.microsoft.com/office/powerpoint/2010/main" val="3824574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656552-1776-4617-8864-C26BB7F4A28D}"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1920BF-75F6-4768-83B1-D5410C0A3F4B}" type="slidenum">
              <a:rPr lang="en-US" smtClean="0"/>
              <a:t>‹#›</a:t>
            </a:fld>
            <a:endParaRPr lang="en-US"/>
          </a:p>
        </p:txBody>
      </p:sp>
    </p:spTree>
    <p:extLst>
      <p:ext uri="{BB962C8B-B14F-4D97-AF65-F5344CB8AC3E}">
        <p14:creationId xmlns:p14="http://schemas.microsoft.com/office/powerpoint/2010/main" val="402045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656552-1776-4617-8864-C26BB7F4A28D}"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1920BF-75F6-4768-83B1-D5410C0A3F4B}" type="slidenum">
              <a:rPr lang="en-US" smtClean="0"/>
              <a:t>‹#›</a:t>
            </a:fld>
            <a:endParaRPr lang="en-US"/>
          </a:p>
        </p:txBody>
      </p:sp>
    </p:spTree>
    <p:extLst>
      <p:ext uri="{BB962C8B-B14F-4D97-AF65-F5344CB8AC3E}">
        <p14:creationId xmlns:p14="http://schemas.microsoft.com/office/powerpoint/2010/main" val="3736308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656552-1776-4617-8864-C26BB7F4A28D}"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1920BF-75F6-4768-83B1-D5410C0A3F4B}" type="slidenum">
              <a:rPr lang="en-US" smtClean="0"/>
              <a:t>‹#›</a:t>
            </a:fld>
            <a:endParaRPr lang="en-US"/>
          </a:p>
        </p:txBody>
      </p:sp>
    </p:spTree>
    <p:extLst>
      <p:ext uri="{BB962C8B-B14F-4D97-AF65-F5344CB8AC3E}">
        <p14:creationId xmlns:p14="http://schemas.microsoft.com/office/powerpoint/2010/main" val="288197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8656552-1776-4617-8864-C26BB7F4A28D}"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1920BF-75F6-4768-83B1-D5410C0A3F4B}" type="slidenum">
              <a:rPr lang="en-US" smtClean="0"/>
              <a:t>‹#›</a:t>
            </a:fld>
            <a:endParaRPr lang="en-US"/>
          </a:p>
        </p:txBody>
      </p:sp>
    </p:spTree>
    <p:extLst>
      <p:ext uri="{BB962C8B-B14F-4D97-AF65-F5344CB8AC3E}">
        <p14:creationId xmlns:p14="http://schemas.microsoft.com/office/powerpoint/2010/main" val="808030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8656552-1776-4617-8864-C26BB7F4A28D}" type="datetimeFigureOut">
              <a:rPr lang="en-US" smtClean="0"/>
              <a:t>10/4/2024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1920BF-75F6-4768-83B1-D5410C0A3F4B}" type="slidenum">
              <a:rPr lang="en-US" smtClean="0"/>
              <a:t>‹#›</a:t>
            </a:fld>
            <a:endParaRPr lang="en-US"/>
          </a:p>
        </p:txBody>
      </p:sp>
    </p:spTree>
    <p:extLst>
      <p:ext uri="{BB962C8B-B14F-4D97-AF65-F5344CB8AC3E}">
        <p14:creationId xmlns:p14="http://schemas.microsoft.com/office/powerpoint/2010/main" val="3606773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8656552-1776-4617-8864-C26BB7F4A28D}" type="datetimeFigureOut">
              <a:rPr lang="en-US" smtClean="0"/>
              <a:t>10/4/2024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1920BF-75F6-4768-83B1-D5410C0A3F4B}" type="slidenum">
              <a:rPr lang="en-US" smtClean="0"/>
              <a:t>‹#›</a:t>
            </a:fld>
            <a:endParaRPr lang="en-US"/>
          </a:p>
        </p:txBody>
      </p:sp>
    </p:spTree>
    <p:extLst>
      <p:ext uri="{BB962C8B-B14F-4D97-AF65-F5344CB8AC3E}">
        <p14:creationId xmlns:p14="http://schemas.microsoft.com/office/powerpoint/2010/main" val="1444143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656552-1776-4617-8864-C26BB7F4A28D}" type="datetimeFigureOut">
              <a:rPr lang="en-US" smtClean="0"/>
              <a:t>10/4/2024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1920BF-75F6-4768-83B1-D5410C0A3F4B}" type="slidenum">
              <a:rPr lang="en-US" smtClean="0"/>
              <a:t>‹#›</a:t>
            </a:fld>
            <a:endParaRPr lang="en-US"/>
          </a:p>
        </p:txBody>
      </p:sp>
    </p:spTree>
    <p:extLst>
      <p:ext uri="{BB962C8B-B14F-4D97-AF65-F5344CB8AC3E}">
        <p14:creationId xmlns:p14="http://schemas.microsoft.com/office/powerpoint/2010/main" val="1623983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656552-1776-4617-8864-C26BB7F4A28D}"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1920BF-75F6-4768-83B1-D5410C0A3F4B}" type="slidenum">
              <a:rPr lang="en-US" smtClean="0"/>
              <a:t>‹#›</a:t>
            </a:fld>
            <a:endParaRPr lang="en-US"/>
          </a:p>
        </p:txBody>
      </p:sp>
    </p:spTree>
    <p:extLst>
      <p:ext uri="{BB962C8B-B14F-4D97-AF65-F5344CB8AC3E}">
        <p14:creationId xmlns:p14="http://schemas.microsoft.com/office/powerpoint/2010/main" val="3181630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656552-1776-4617-8864-C26BB7F4A28D}"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1920BF-75F6-4768-83B1-D5410C0A3F4B}" type="slidenum">
              <a:rPr lang="en-US" smtClean="0"/>
              <a:t>‹#›</a:t>
            </a:fld>
            <a:endParaRPr lang="en-US"/>
          </a:p>
        </p:txBody>
      </p:sp>
    </p:spTree>
    <p:extLst>
      <p:ext uri="{BB962C8B-B14F-4D97-AF65-F5344CB8AC3E}">
        <p14:creationId xmlns:p14="http://schemas.microsoft.com/office/powerpoint/2010/main" val="1617920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8656552-1776-4617-8864-C26BB7F4A28D}" type="datetimeFigureOut">
              <a:rPr lang="en-US" smtClean="0"/>
              <a:t>10/4/2024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01920BF-75F6-4768-83B1-D5410C0A3F4B}" type="slidenum">
              <a:rPr lang="en-US" smtClean="0"/>
              <a:t>‹#›</a:t>
            </a:fld>
            <a:endParaRPr lang="en-US"/>
          </a:p>
        </p:txBody>
      </p:sp>
    </p:spTree>
    <p:extLst>
      <p:ext uri="{BB962C8B-B14F-4D97-AF65-F5344CB8AC3E}">
        <p14:creationId xmlns:p14="http://schemas.microsoft.com/office/powerpoint/2010/main" val="1341340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A032F8-1556-6154-E432-F0D017E159F2}"/>
              </a:ext>
            </a:extLst>
          </p:cNvPr>
          <p:cNvSpPr>
            <a:spLocks noGrp="1"/>
          </p:cNvSpPr>
          <p:nvPr>
            <p:ph type="ctrTitle"/>
          </p:nvPr>
        </p:nvSpPr>
        <p:spPr>
          <a:xfrm>
            <a:off x="1524000" y="1293338"/>
            <a:ext cx="9144000" cy="3274592"/>
          </a:xfrm>
        </p:spPr>
        <p:txBody>
          <a:bodyPr anchor="ctr">
            <a:normAutofit/>
          </a:bodyPr>
          <a:lstStyle/>
          <a:p>
            <a:r>
              <a:rPr lang="en-US" sz="7200"/>
              <a:t>Pengantar sistem operasi</a:t>
            </a:r>
          </a:p>
        </p:txBody>
      </p:sp>
      <p:sp>
        <p:nvSpPr>
          <p:cNvPr id="3" name="Subtitle 2">
            <a:extLst>
              <a:ext uri="{FF2B5EF4-FFF2-40B4-BE49-F238E27FC236}">
                <a16:creationId xmlns:a16="http://schemas.microsoft.com/office/drawing/2014/main" id="{38C4B6CE-BA9F-CB52-C13D-F6626ACEB608}"/>
              </a:ext>
            </a:extLst>
          </p:cNvPr>
          <p:cNvSpPr>
            <a:spLocks noGrp="1"/>
          </p:cNvSpPr>
          <p:nvPr>
            <p:ph type="subTitle" idx="1"/>
          </p:nvPr>
        </p:nvSpPr>
        <p:spPr>
          <a:xfrm>
            <a:off x="1524000" y="5514052"/>
            <a:ext cx="9144000" cy="651910"/>
          </a:xfrm>
        </p:spPr>
        <p:txBody>
          <a:bodyPr anchor="ctr">
            <a:normAutofit/>
          </a:bodyPr>
          <a:lstStyle/>
          <a:p>
            <a:r>
              <a:rPr lang="en-US"/>
              <a:t>Riko Firmansyah</a:t>
            </a:r>
          </a:p>
        </p:txBody>
      </p:sp>
      <p:cxnSp>
        <p:nvCxnSpPr>
          <p:cNvPr id="9" name="Straight Connector 8">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5546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1E4A49-7317-FB6A-AF3B-FD3F42701F20}"/>
              </a:ext>
            </a:extLst>
          </p:cNvPr>
          <p:cNvSpPr>
            <a:spLocks noGrp="1"/>
          </p:cNvSpPr>
          <p:nvPr>
            <p:ph type="title"/>
          </p:nvPr>
        </p:nvSpPr>
        <p:spPr>
          <a:xfrm>
            <a:off x="589560" y="856180"/>
            <a:ext cx="4560584" cy="1128068"/>
          </a:xfrm>
        </p:spPr>
        <p:txBody>
          <a:bodyPr anchor="ctr">
            <a:normAutofit/>
          </a:bodyPr>
          <a:lstStyle/>
          <a:p>
            <a:r>
              <a:rPr lang="en-US" sz="3700"/>
              <a:t>Sejarah Sistem Operasi</a:t>
            </a:r>
          </a:p>
        </p:txBody>
      </p:sp>
      <p:grpSp>
        <p:nvGrpSpPr>
          <p:cNvPr id="21" name="Group 20">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22" name="Rectangle 2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C04816C-6B85-87AA-7FE2-DA4D8874376B}"/>
              </a:ext>
            </a:extLst>
          </p:cNvPr>
          <p:cNvSpPr>
            <a:spLocks noGrp="1"/>
          </p:cNvSpPr>
          <p:nvPr>
            <p:ph idx="1"/>
          </p:nvPr>
        </p:nvSpPr>
        <p:spPr>
          <a:xfrm>
            <a:off x="590719" y="2330505"/>
            <a:ext cx="4559425" cy="3979585"/>
          </a:xfrm>
        </p:spPr>
        <p:txBody>
          <a:bodyPr anchor="ctr">
            <a:normAutofit/>
          </a:bodyPr>
          <a:lstStyle/>
          <a:p>
            <a:r>
              <a:rPr lang="en-US" sz="1700"/>
              <a:t>Generasi Keempat (Pasca 1980an) Di generasi keempat, sistem operasi sudah dipergunakan untuk jaringan komputer dimana pemakai menyadari keberadaan komputer-komputer yang saling terhubung satu sama lainnya. Pada masa ini para pengguna juga telah dinyamankan dengan Graphical User Interface(GUI) yaitu antar-muka komputer yang berbasis grafis yang sangat nyaman, juga dimulai era komputasi tersebar dimana komputasi-komputasi tidak lagi berpusat di satu titik tetapi dipecah dibanyak komputer sehingga tercapai kinerja yang lebih baik.</a:t>
            </a:r>
          </a:p>
        </p:txBody>
      </p:sp>
      <p:sp>
        <p:nvSpPr>
          <p:cNvPr id="25" name="Rectangle 24">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desktop computer with a keyboard and a monitor&#10;&#10;Description automatically generated">
            <a:extLst>
              <a:ext uri="{FF2B5EF4-FFF2-40B4-BE49-F238E27FC236}">
                <a16:creationId xmlns:a16="http://schemas.microsoft.com/office/drawing/2014/main" id="{89E8D214-80FE-2DF7-FAD8-2A5C8BFB643C}"/>
              </a:ext>
            </a:extLst>
          </p:cNvPr>
          <p:cNvPicPr>
            <a:picLocks noChangeAspect="1"/>
          </p:cNvPicPr>
          <p:nvPr/>
        </p:nvPicPr>
        <p:blipFill>
          <a:blip r:embed="rId2">
            <a:extLst>
              <a:ext uri="{28A0092B-C50C-407E-A947-70E740481C1C}">
                <a14:useLocalDpi xmlns:a14="http://schemas.microsoft.com/office/drawing/2010/main" val="0"/>
              </a:ext>
            </a:extLst>
          </a:blip>
          <a:srcRect l="2687"/>
          <a:stretch/>
        </p:blipFill>
        <p:spPr>
          <a:xfrm>
            <a:off x="5977788" y="799352"/>
            <a:ext cx="5425410" cy="5259296"/>
          </a:xfrm>
          <a:prstGeom prst="rect">
            <a:avLst/>
          </a:prstGeom>
        </p:spPr>
      </p:pic>
    </p:spTree>
    <p:extLst>
      <p:ext uri="{BB962C8B-B14F-4D97-AF65-F5344CB8AC3E}">
        <p14:creationId xmlns:p14="http://schemas.microsoft.com/office/powerpoint/2010/main" val="3383803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FEAE179-C525-48F3-AD47-0E9E2B6F2E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5C8260E-968F-44E8-A823-ABB4313119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8658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89" y="0"/>
            <a:ext cx="11231745" cy="458818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A penguin and apple logo&#10;&#10;Description automatically generated">
            <a:extLst>
              <a:ext uri="{FF2B5EF4-FFF2-40B4-BE49-F238E27FC236}">
                <a16:creationId xmlns:a16="http://schemas.microsoft.com/office/drawing/2014/main" id="{CBDE2A8A-84B9-A35E-54EB-E65461AB2403}"/>
              </a:ext>
            </a:extLst>
          </p:cNvPr>
          <p:cNvPicPr>
            <a:picLocks noChangeAspect="1"/>
          </p:cNvPicPr>
          <p:nvPr/>
        </p:nvPicPr>
        <p:blipFill>
          <a:blip r:embed="rId2">
            <a:extLst>
              <a:ext uri="{28A0092B-C50C-407E-A947-70E740481C1C}">
                <a14:useLocalDpi xmlns:a14="http://schemas.microsoft.com/office/drawing/2010/main" val="0"/>
              </a:ext>
            </a:extLst>
          </a:blip>
          <a:srcRect t="8368" r="-1" b="7828"/>
          <a:stretch/>
        </p:blipFill>
        <p:spPr>
          <a:xfrm>
            <a:off x="959205" y="364142"/>
            <a:ext cx="10369645" cy="3867993"/>
          </a:xfrm>
          <a:prstGeom prst="rect">
            <a:avLst/>
          </a:prstGeom>
        </p:spPr>
      </p:pic>
      <p:sp>
        <p:nvSpPr>
          <p:cNvPr id="20" name="Rectangle 19">
            <a:extLst>
              <a:ext uri="{FF2B5EF4-FFF2-40B4-BE49-F238E27FC236}">
                <a16:creationId xmlns:a16="http://schemas.microsoft.com/office/drawing/2014/main" id="{FE43805F-24A6-46A4-B19B-54F2834735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001107" y="5661132"/>
            <a:ext cx="1463040"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10">
            <a:extLst>
              <a:ext uri="{FF2B5EF4-FFF2-40B4-BE49-F238E27FC236}">
                <a16:creationId xmlns:a16="http://schemas.microsoft.com/office/drawing/2014/main" id="{2CE26443-5598-3E0F-29E2-86AAF2077165}"/>
              </a:ext>
            </a:extLst>
          </p:cNvPr>
          <p:cNvSpPr>
            <a:spLocks noGrp="1"/>
          </p:cNvSpPr>
          <p:nvPr>
            <p:ph idx="1"/>
          </p:nvPr>
        </p:nvSpPr>
        <p:spPr>
          <a:xfrm>
            <a:off x="5162719" y="4883544"/>
            <a:ext cx="6586915" cy="1556907"/>
          </a:xfrm>
        </p:spPr>
        <p:txBody>
          <a:bodyPr anchor="ctr">
            <a:normAutofit/>
          </a:bodyPr>
          <a:lstStyle/>
          <a:p>
            <a:r>
              <a:rPr lang="en-US" sz="1800"/>
              <a:t>Sistem Operasi pada Zaman sekarang</a:t>
            </a:r>
          </a:p>
        </p:txBody>
      </p:sp>
    </p:spTree>
    <p:extLst>
      <p:ext uri="{BB962C8B-B14F-4D97-AF65-F5344CB8AC3E}">
        <p14:creationId xmlns:p14="http://schemas.microsoft.com/office/powerpoint/2010/main" val="1762202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61DC183-07AE-409A-AB63-34A0C77B60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0464369-70FA-42AF-948F-80664CA7BF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146816"/>
          </a:xfrm>
          <a:prstGeom prst="rect">
            <a:avLst/>
          </a:prstGeom>
          <a:solidFill>
            <a:schemeClr val="bg1">
              <a:lumMod val="85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51923E-5F10-5327-C5EF-DFCB2C77A972}"/>
              </a:ext>
            </a:extLst>
          </p:cNvPr>
          <p:cNvSpPr>
            <a:spLocks noGrp="1"/>
          </p:cNvSpPr>
          <p:nvPr>
            <p:ph type="title"/>
          </p:nvPr>
        </p:nvSpPr>
        <p:spPr>
          <a:xfrm>
            <a:off x="581646" y="349664"/>
            <a:ext cx="5845571" cy="1638377"/>
          </a:xfrm>
        </p:spPr>
        <p:txBody>
          <a:bodyPr anchor="b">
            <a:normAutofit/>
          </a:bodyPr>
          <a:lstStyle/>
          <a:p>
            <a:r>
              <a:rPr lang="en-US" sz="4800"/>
              <a:t>Sistem Komputer </a:t>
            </a:r>
          </a:p>
        </p:txBody>
      </p:sp>
      <p:sp>
        <p:nvSpPr>
          <p:cNvPr id="3" name="Content Placeholder 2">
            <a:extLst>
              <a:ext uri="{FF2B5EF4-FFF2-40B4-BE49-F238E27FC236}">
                <a16:creationId xmlns:a16="http://schemas.microsoft.com/office/drawing/2014/main" id="{62821518-FC07-4EF0-3039-8F0A89A67B7C}"/>
              </a:ext>
            </a:extLst>
          </p:cNvPr>
          <p:cNvSpPr>
            <a:spLocks noGrp="1"/>
          </p:cNvSpPr>
          <p:nvPr>
            <p:ph idx="1"/>
          </p:nvPr>
        </p:nvSpPr>
        <p:spPr>
          <a:xfrm>
            <a:off x="587988" y="2620641"/>
            <a:ext cx="5837750" cy="3023702"/>
          </a:xfrm>
        </p:spPr>
        <p:txBody>
          <a:bodyPr anchor="ctr">
            <a:normAutofit/>
          </a:bodyPr>
          <a:lstStyle/>
          <a:p>
            <a:r>
              <a:rPr lang="en-US" sz="2000"/>
              <a:t>Sistem komputer pada dasarnya terdiri dari empat komponen utama, yaitu perangkat keras, program aplikasi, system operasi, dan para pengguna. Sistem operasi berfungsi untuk mengatur dan mengawasi penggunaan perangkat keras oleh berbagai program aplikasi serta para pengguna.</a:t>
            </a:r>
          </a:p>
        </p:txBody>
      </p:sp>
      <p:sp>
        <p:nvSpPr>
          <p:cNvPr id="14" name="Rectangle 13">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669568"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C552A98-EF7D-4D42-AB69-066B786AB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15447" y="399675"/>
            <a:ext cx="4647368" cy="5809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3E44C05-7B6D-1472-3226-93F17A2A90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35064" y="627954"/>
            <a:ext cx="3608134" cy="5353373"/>
          </a:xfrm>
          <a:prstGeom prst="rect">
            <a:avLst/>
          </a:prstGeom>
        </p:spPr>
      </p:pic>
      <p:sp>
        <p:nvSpPr>
          <p:cNvPr id="18" name="Rectangle 17">
            <a:extLst>
              <a:ext uri="{FF2B5EF4-FFF2-40B4-BE49-F238E27FC236}">
                <a16:creationId xmlns:a16="http://schemas.microsoft.com/office/drawing/2014/main" id="{A648176E-454C-437C-B0FC-9B82FCF32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774185"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146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1" name="Rectangle 10">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FF8F83-2AC8-2229-0D42-8FF85BE64B05}"/>
              </a:ext>
            </a:extLst>
          </p:cNvPr>
          <p:cNvSpPr>
            <a:spLocks noGrp="1"/>
          </p:cNvSpPr>
          <p:nvPr>
            <p:ph type="title"/>
          </p:nvPr>
        </p:nvSpPr>
        <p:spPr>
          <a:xfrm>
            <a:off x="1153618" y="1239927"/>
            <a:ext cx="4008586" cy="4680583"/>
          </a:xfrm>
        </p:spPr>
        <p:txBody>
          <a:bodyPr anchor="ctr">
            <a:normAutofit/>
          </a:bodyPr>
          <a:lstStyle/>
          <a:p>
            <a:r>
              <a:rPr lang="en-US" sz="5200"/>
              <a:t>Apa itu Sistem Operasi ?</a:t>
            </a:r>
          </a:p>
        </p:txBody>
      </p:sp>
      <p:sp>
        <p:nvSpPr>
          <p:cNvPr id="3" name="Content Placeholder 2">
            <a:extLst>
              <a:ext uri="{FF2B5EF4-FFF2-40B4-BE49-F238E27FC236}">
                <a16:creationId xmlns:a16="http://schemas.microsoft.com/office/drawing/2014/main" id="{E8F7FADF-BF08-2446-D0DE-68511F020C33}"/>
              </a:ext>
            </a:extLst>
          </p:cNvPr>
          <p:cNvSpPr>
            <a:spLocks noGrp="1"/>
          </p:cNvSpPr>
          <p:nvPr>
            <p:ph idx="1"/>
          </p:nvPr>
        </p:nvSpPr>
        <p:spPr>
          <a:xfrm>
            <a:off x="6291923" y="1239927"/>
            <a:ext cx="4971824" cy="4680583"/>
          </a:xfrm>
        </p:spPr>
        <p:txBody>
          <a:bodyPr anchor="ctr">
            <a:normAutofit/>
          </a:bodyPr>
          <a:lstStyle/>
          <a:p>
            <a:pPr marL="0" indent="0">
              <a:buFont typeface="Wingdings" panose="05000000000000000000" pitchFamily="2" charset="2"/>
              <a:buChar char="§"/>
            </a:pPr>
            <a:r>
              <a:rPr lang="id-ID" altLang="en-US" sz="2000"/>
              <a:t>Sebuah program yang merupakan </a:t>
            </a:r>
            <a:r>
              <a:rPr lang="id-ID" altLang="en-US" sz="2000" b="1"/>
              <a:t>perantara </a:t>
            </a:r>
            <a:r>
              <a:rPr lang="id-ID" altLang="en-US" sz="2000"/>
              <a:t>antara pengguna komputer dan </a:t>
            </a:r>
            <a:r>
              <a:rPr lang="id-ID" altLang="en-US" sz="2000" i="1"/>
              <a:t>hardware </a:t>
            </a:r>
            <a:r>
              <a:rPr lang="id-ID" altLang="en-US" sz="2000"/>
              <a:t>komputer</a:t>
            </a:r>
          </a:p>
          <a:p>
            <a:pPr marL="0" indent="0">
              <a:buFont typeface="Wingdings" panose="05000000000000000000" pitchFamily="2" charset="2"/>
              <a:buChar char="§"/>
            </a:pPr>
            <a:r>
              <a:rPr lang="id-ID" altLang="en-US" sz="2000"/>
              <a:t>Komputer = tubuh, SO = roh</a:t>
            </a:r>
          </a:p>
          <a:p>
            <a:pPr marL="0" indent="0">
              <a:buFont typeface="Wingdings" panose="05000000000000000000" pitchFamily="2" charset="2"/>
              <a:buChar char="§"/>
            </a:pPr>
            <a:r>
              <a:rPr lang="id-ID" altLang="en-US" sz="2000"/>
              <a:t>SO digunakan dalam hal:</a:t>
            </a:r>
          </a:p>
          <a:p>
            <a:pPr>
              <a:buFont typeface="Wingdings" panose="05000000000000000000" pitchFamily="2" charset="2"/>
              <a:buChar char="Ø"/>
            </a:pPr>
            <a:r>
              <a:rPr lang="id-ID" altLang="en-US" sz="2000" b="1"/>
              <a:t>Mengeksekusi </a:t>
            </a:r>
            <a:r>
              <a:rPr lang="id-ID" altLang="en-US" sz="2000"/>
              <a:t>program dan membantu</a:t>
            </a:r>
          </a:p>
          <a:p>
            <a:pPr>
              <a:buFont typeface="Wingdings" panose="05000000000000000000" pitchFamily="2" charset="2"/>
              <a:buChar char="Ø"/>
            </a:pPr>
            <a:r>
              <a:rPr lang="id-ID" altLang="en-US" sz="2000" b="1"/>
              <a:t>menyediakan lingkungan </a:t>
            </a:r>
            <a:r>
              <a:rPr lang="id-ID" altLang="en-US" sz="2000"/>
              <a:t>bagi program yang</a:t>
            </a:r>
            <a:r>
              <a:rPr lang="en-US" altLang="en-US" sz="2000"/>
              <a:t> </a:t>
            </a:r>
            <a:r>
              <a:rPr lang="id-ID" altLang="en-US" sz="2000"/>
              <a:t>mudah untuk berinteraksi dengan </a:t>
            </a:r>
            <a:r>
              <a:rPr lang="id-ID" altLang="en-US" sz="2000" i="1"/>
              <a:t>system resource</a:t>
            </a:r>
            <a:endParaRPr lang="id-ID" altLang="en-US" sz="2000"/>
          </a:p>
          <a:p>
            <a:endParaRPr lang="en-US" sz="2000"/>
          </a:p>
        </p:txBody>
      </p:sp>
    </p:spTree>
    <p:extLst>
      <p:ext uri="{BB962C8B-B14F-4D97-AF65-F5344CB8AC3E}">
        <p14:creationId xmlns:p14="http://schemas.microsoft.com/office/powerpoint/2010/main" val="2772688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A48BA2-6825-9483-276F-AD7CF75F8C40}"/>
              </a:ext>
            </a:extLst>
          </p:cNvPr>
          <p:cNvSpPr>
            <a:spLocks noGrp="1"/>
          </p:cNvSpPr>
          <p:nvPr>
            <p:ph type="title"/>
          </p:nvPr>
        </p:nvSpPr>
        <p:spPr>
          <a:xfrm>
            <a:off x="808638" y="386930"/>
            <a:ext cx="9236700" cy="1188950"/>
          </a:xfrm>
        </p:spPr>
        <p:txBody>
          <a:bodyPr anchor="b">
            <a:normAutofit/>
          </a:bodyPr>
          <a:lstStyle/>
          <a:p>
            <a:r>
              <a:rPr lang="en-US" sz="5400"/>
              <a:t>Apa itu Sistem Operasi ?</a:t>
            </a:r>
          </a:p>
        </p:txBody>
      </p:sp>
      <p:grpSp>
        <p:nvGrpSpPr>
          <p:cNvPr id="6" name="Group 5">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7" name="Rectangle 6">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820B98E-0B53-60BE-4D94-D5D50E4E3752}"/>
              </a:ext>
            </a:extLst>
          </p:cNvPr>
          <p:cNvSpPr>
            <a:spLocks noGrp="1"/>
          </p:cNvSpPr>
          <p:nvPr>
            <p:ph idx="1"/>
          </p:nvPr>
        </p:nvSpPr>
        <p:spPr>
          <a:xfrm>
            <a:off x="793660" y="2599509"/>
            <a:ext cx="10143668" cy="3435531"/>
          </a:xfrm>
        </p:spPr>
        <p:txBody>
          <a:bodyPr anchor="ctr">
            <a:normAutofit/>
          </a:bodyPr>
          <a:lstStyle/>
          <a:p>
            <a:pPr marL="355600">
              <a:spcBef>
                <a:spcPts val="100"/>
              </a:spcBef>
              <a:buFont typeface="Wingdings" panose="05000000000000000000" pitchFamily="2" charset="2"/>
              <a:buChar char="§"/>
              <a:tabLst>
                <a:tab pos="185420" algn="l"/>
              </a:tabLst>
              <a:defRPr/>
            </a:pPr>
            <a:r>
              <a:rPr lang="id-ID" sz="2200" spc="20"/>
              <a:t>Perpanjangan </a:t>
            </a:r>
            <a:r>
              <a:rPr lang="id-ID" sz="2200" spc="40"/>
              <a:t>tangan </a:t>
            </a:r>
            <a:r>
              <a:rPr lang="id-ID" sz="2200" spc="10"/>
              <a:t>dari</a:t>
            </a:r>
            <a:r>
              <a:rPr lang="id-ID" sz="2200" spc="-254"/>
              <a:t> </a:t>
            </a:r>
            <a:r>
              <a:rPr lang="id-ID" sz="2200" spc="15"/>
              <a:t>mesin</a:t>
            </a:r>
            <a:endParaRPr lang="id-ID" sz="2200"/>
          </a:p>
          <a:p>
            <a:pPr marL="527685" lvl="1" indent="-172720">
              <a:spcBef>
                <a:spcPts val="30"/>
              </a:spcBef>
              <a:buFont typeface="Arial" panose="020B0604020202020204" pitchFamily="34" charset="0"/>
              <a:buChar char="•"/>
              <a:tabLst>
                <a:tab pos="528320" algn="l"/>
              </a:tabLst>
              <a:defRPr/>
            </a:pPr>
            <a:r>
              <a:rPr lang="id-ID" sz="2200" spc="-5">
                <a:latin typeface="Arial" panose="020B0604020202020204" pitchFamily="34" charset="0"/>
                <a:cs typeface="Arial" panose="020B0604020202020204" pitchFamily="34" charset="0"/>
              </a:rPr>
              <a:t>Menyembunyikan </a:t>
            </a:r>
            <a:r>
              <a:rPr lang="id-ID" sz="2200" spc="5">
                <a:latin typeface="Arial" panose="020B0604020202020204" pitchFamily="34" charset="0"/>
                <a:cs typeface="Arial" panose="020B0604020202020204" pitchFamily="34" charset="0"/>
              </a:rPr>
              <a:t>detail-detail </a:t>
            </a:r>
            <a:r>
              <a:rPr lang="id-ID" sz="2200" spc="-15">
                <a:latin typeface="Arial" panose="020B0604020202020204" pitchFamily="34" charset="0"/>
                <a:cs typeface="Arial" panose="020B0604020202020204" pitchFamily="34" charset="0"/>
              </a:rPr>
              <a:t>yang </a:t>
            </a:r>
            <a:r>
              <a:rPr lang="id-ID" sz="2200" spc="15">
                <a:latin typeface="Arial" panose="020B0604020202020204" pitchFamily="34" charset="0"/>
                <a:cs typeface="Arial" panose="020B0604020202020204" pitchFamily="34" charset="0"/>
              </a:rPr>
              <a:t>rumit </a:t>
            </a:r>
            <a:r>
              <a:rPr lang="id-ID" sz="2200" spc="-15">
                <a:latin typeface="Arial" panose="020B0604020202020204" pitchFamily="34" charset="0"/>
                <a:cs typeface="Arial" panose="020B0604020202020204" pitchFamily="34" charset="0"/>
              </a:rPr>
              <a:t>yang </a:t>
            </a:r>
            <a:r>
              <a:rPr lang="id-ID" sz="2200" spc="25">
                <a:latin typeface="Arial" panose="020B0604020202020204" pitchFamily="34" charset="0"/>
                <a:cs typeface="Arial" panose="020B0604020202020204" pitchFamily="34" charset="0"/>
              </a:rPr>
              <a:t>harus</a:t>
            </a:r>
            <a:r>
              <a:rPr lang="id-ID" sz="2200" spc="-280">
                <a:latin typeface="Arial" panose="020B0604020202020204" pitchFamily="34" charset="0"/>
                <a:cs typeface="Arial" panose="020B0604020202020204" pitchFamily="34" charset="0"/>
              </a:rPr>
              <a:t> </a:t>
            </a:r>
            <a:r>
              <a:rPr lang="id-ID" sz="2200" spc="-10">
                <a:latin typeface="Arial" panose="020B0604020202020204" pitchFamily="34" charset="0"/>
                <a:cs typeface="Arial" panose="020B0604020202020204" pitchFamily="34" charset="0"/>
              </a:rPr>
              <a:t>dikerjakan!</a:t>
            </a:r>
            <a:endParaRPr lang="id-ID" sz="2200">
              <a:latin typeface="Arial" panose="020B0604020202020204" pitchFamily="34" charset="0"/>
              <a:cs typeface="Arial" panose="020B0604020202020204" pitchFamily="34" charset="0"/>
            </a:endParaRPr>
          </a:p>
          <a:p>
            <a:pPr marL="527685" lvl="1" indent="-172720">
              <a:spcBef>
                <a:spcPts val="25"/>
              </a:spcBef>
              <a:buFont typeface="Arial" panose="020B0604020202020204" pitchFamily="34" charset="0"/>
              <a:buChar char="•"/>
              <a:tabLst>
                <a:tab pos="528320" algn="l"/>
              </a:tabLst>
              <a:defRPr/>
            </a:pPr>
            <a:r>
              <a:rPr lang="id-ID" sz="2200">
                <a:latin typeface="Arial" panose="020B0604020202020204" pitchFamily="34" charset="0"/>
                <a:cs typeface="Arial" panose="020B0604020202020204" pitchFamily="34" charset="0"/>
              </a:rPr>
              <a:t>Menyediakan</a:t>
            </a:r>
            <a:r>
              <a:rPr lang="id-ID" sz="2200" spc="-60">
                <a:latin typeface="Arial" panose="020B0604020202020204" pitchFamily="34" charset="0"/>
                <a:cs typeface="Arial" panose="020B0604020202020204" pitchFamily="34" charset="0"/>
              </a:rPr>
              <a:t> </a:t>
            </a:r>
            <a:r>
              <a:rPr lang="id-ID" sz="2200" spc="10">
                <a:latin typeface="Arial" panose="020B0604020202020204" pitchFamily="34" charset="0"/>
                <a:cs typeface="Arial" panose="020B0604020202020204" pitchFamily="34" charset="0"/>
              </a:rPr>
              <a:t>mesin</a:t>
            </a:r>
            <a:r>
              <a:rPr lang="id-ID" sz="2200" spc="-40">
                <a:latin typeface="Arial" panose="020B0604020202020204" pitchFamily="34" charset="0"/>
                <a:cs typeface="Arial" panose="020B0604020202020204" pitchFamily="34" charset="0"/>
              </a:rPr>
              <a:t> </a:t>
            </a:r>
            <a:r>
              <a:rPr lang="id-ID" sz="2200" spc="-10">
                <a:latin typeface="Arial" panose="020B0604020202020204" pitchFamily="34" charset="0"/>
                <a:cs typeface="Arial" panose="020B0604020202020204" pitchFamily="34" charset="0"/>
              </a:rPr>
              <a:t>virtual</a:t>
            </a:r>
            <a:r>
              <a:rPr lang="id-ID" sz="2200" spc="-35">
                <a:latin typeface="Arial" panose="020B0604020202020204" pitchFamily="34" charset="0"/>
                <a:cs typeface="Arial" panose="020B0604020202020204" pitchFamily="34" charset="0"/>
              </a:rPr>
              <a:t> </a:t>
            </a:r>
            <a:r>
              <a:rPr lang="id-ID" sz="2200" spc="20">
                <a:latin typeface="Arial" panose="020B0604020202020204" pitchFamily="34" charset="0"/>
                <a:cs typeface="Arial" panose="020B0604020202020204" pitchFamily="34" charset="0"/>
              </a:rPr>
              <a:t>untuk</a:t>
            </a:r>
            <a:r>
              <a:rPr lang="id-ID" sz="2200" spc="-55">
                <a:latin typeface="Arial" panose="020B0604020202020204" pitchFamily="34" charset="0"/>
                <a:cs typeface="Arial" panose="020B0604020202020204" pitchFamily="34" charset="0"/>
              </a:rPr>
              <a:t> </a:t>
            </a:r>
            <a:r>
              <a:rPr lang="id-ID" sz="2200" spc="35">
                <a:latin typeface="Arial" panose="020B0604020202020204" pitchFamily="34" charset="0"/>
                <a:cs typeface="Arial" panose="020B0604020202020204" pitchFamily="34" charset="0"/>
              </a:rPr>
              <a:t>user</a:t>
            </a:r>
            <a:r>
              <a:rPr lang="id-ID" sz="2200" spc="-30">
                <a:latin typeface="Arial" panose="020B0604020202020204" pitchFamily="34" charset="0"/>
                <a:cs typeface="Arial" panose="020B0604020202020204" pitchFamily="34" charset="0"/>
              </a:rPr>
              <a:t> </a:t>
            </a:r>
            <a:r>
              <a:rPr lang="id-ID" sz="2200" spc="15">
                <a:latin typeface="Arial" panose="020B0604020202020204" pitchFamily="34" charset="0"/>
                <a:cs typeface="Arial" panose="020B0604020202020204" pitchFamily="34" charset="0"/>
              </a:rPr>
              <a:t>agar</a:t>
            </a:r>
            <a:r>
              <a:rPr lang="id-ID" sz="2200" spc="-45">
                <a:latin typeface="Arial" panose="020B0604020202020204" pitchFamily="34" charset="0"/>
                <a:cs typeface="Arial" panose="020B0604020202020204" pitchFamily="34" charset="0"/>
              </a:rPr>
              <a:t> </a:t>
            </a:r>
            <a:r>
              <a:rPr lang="id-ID" sz="2200">
                <a:latin typeface="Arial" panose="020B0604020202020204" pitchFamily="34" charset="0"/>
                <a:cs typeface="Arial" panose="020B0604020202020204" pitchFamily="34" charset="0"/>
              </a:rPr>
              <a:t>lebih</a:t>
            </a:r>
            <a:r>
              <a:rPr lang="id-ID" sz="2200" spc="-60">
                <a:latin typeface="Arial" panose="020B0604020202020204" pitchFamily="34" charset="0"/>
                <a:cs typeface="Arial" panose="020B0604020202020204" pitchFamily="34" charset="0"/>
              </a:rPr>
              <a:t> </a:t>
            </a:r>
            <a:r>
              <a:rPr lang="id-ID" sz="2200" spc="35">
                <a:latin typeface="Arial" panose="020B0604020202020204" pitchFamily="34" charset="0"/>
                <a:cs typeface="Arial" panose="020B0604020202020204" pitchFamily="34" charset="0"/>
              </a:rPr>
              <a:t>mudah</a:t>
            </a:r>
            <a:r>
              <a:rPr lang="id-ID" sz="2200" spc="-40">
                <a:latin typeface="Arial" panose="020B0604020202020204" pitchFamily="34" charset="0"/>
                <a:cs typeface="Arial" panose="020B0604020202020204" pitchFamily="34" charset="0"/>
              </a:rPr>
              <a:t> </a:t>
            </a:r>
            <a:r>
              <a:rPr lang="id-ID" sz="2200" spc="20">
                <a:latin typeface="Arial" panose="020B0604020202020204" pitchFamily="34" charset="0"/>
                <a:cs typeface="Arial" panose="020B0604020202020204" pitchFamily="34" charset="0"/>
              </a:rPr>
              <a:t>untuk</a:t>
            </a:r>
            <a:r>
              <a:rPr lang="id-ID" sz="2200" spc="-60">
                <a:latin typeface="Arial" panose="020B0604020202020204" pitchFamily="34" charset="0"/>
                <a:cs typeface="Arial" panose="020B0604020202020204" pitchFamily="34" charset="0"/>
              </a:rPr>
              <a:t> </a:t>
            </a:r>
            <a:r>
              <a:rPr lang="id-ID" sz="2200" spc="5">
                <a:latin typeface="Arial" panose="020B0604020202020204" pitchFamily="34" charset="0"/>
                <a:cs typeface="Arial" panose="020B0604020202020204" pitchFamily="34" charset="0"/>
              </a:rPr>
              <a:t>digunakan</a:t>
            </a:r>
            <a:endParaRPr lang="id-ID" sz="2200">
              <a:latin typeface="Arial" panose="020B0604020202020204" pitchFamily="34" charset="0"/>
              <a:cs typeface="Arial" panose="020B0604020202020204" pitchFamily="34" charset="0"/>
            </a:endParaRPr>
          </a:p>
          <a:p>
            <a:pPr marL="527685" lvl="1" indent="-172720">
              <a:spcBef>
                <a:spcPts val="10"/>
              </a:spcBef>
              <a:buFont typeface="Arial" panose="020B0604020202020204" pitchFamily="34" charset="0"/>
              <a:buChar char="•"/>
              <a:tabLst>
                <a:tab pos="528320" algn="l"/>
              </a:tabLst>
              <a:defRPr/>
            </a:pPr>
            <a:r>
              <a:rPr lang="id-ID" sz="2200" spc="10">
                <a:latin typeface="Arial" panose="020B0604020202020204" pitchFamily="34" charset="0"/>
                <a:cs typeface="Arial" panose="020B0604020202020204" pitchFamily="34" charset="0"/>
              </a:rPr>
              <a:t>Mengamankan </a:t>
            </a:r>
            <a:r>
              <a:rPr lang="id-ID" sz="2200" spc="20">
                <a:latin typeface="Arial" panose="020B0604020202020204" pitchFamily="34" charset="0"/>
                <a:cs typeface="Arial" panose="020B0604020202020204" pitchFamily="34" charset="0"/>
              </a:rPr>
              <a:t>resource </a:t>
            </a:r>
            <a:r>
              <a:rPr lang="id-ID" sz="2200" spc="10">
                <a:latin typeface="Arial" panose="020B0604020202020204" pitchFamily="34" charset="0"/>
                <a:cs typeface="Arial" panose="020B0604020202020204" pitchFamily="34" charset="0"/>
              </a:rPr>
              <a:t>dari </a:t>
            </a:r>
            <a:r>
              <a:rPr lang="id-ID" sz="2200" spc="5">
                <a:latin typeface="Arial" panose="020B0604020202020204" pitchFamily="34" charset="0"/>
                <a:cs typeface="Arial" panose="020B0604020202020204" pitchFamily="34" charset="0"/>
              </a:rPr>
              <a:t>akses </a:t>
            </a:r>
            <a:r>
              <a:rPr lang="id-ID" sz="2200">
                <a:latin typeface="Arial" panose="020B0604020202020204" pitchFamily="34" charset="0"/>
                <a:cs typeface="Arial" panose="020B0604020202020204" pitchFamily="34" charset="0"/>
              </a:rPr>
              <a:t>langsung</a:t>
            </a:r>
            <a:r>
              <a:rPr lang="id-ID" sz="2200" spc="-260">
                <a:latin typeface="Arial" panose="020B0604020202020204" pitchFamily="34" charset="0"/>
                <a:cs typeface="Arial" panose="020B0604020202020204" pitchFamily="34" charset="0"/>
              </a:rPr>
              <a:t> </a:t>
            </a:r>
            <a:r>
              <a:rPr lang="id-ID" sz="2200" spc="30">
                <a:latin typeface="Arial" panose="020B0604020202020204" pitchFamily="34" charset="0"/>
                <a:cs typeface="Arial" panose="020B0604020202020204" pitchFamily="34" charset="0"/>
              </a:rPr>
              <a:t>user</a:t>
            </a:r>
            <a:endParaRPr lang="id-ID" sz="2200">
              <a:latin typeface="Arial" panose="020B0604020202020204" pitchFamily="34" charset="0"/>
              <a:cs typeface="Arial" panose="020B0604020202020204" pitchFamily="34" charset="0"/>
            </a:endParaRPr>
          </a:p>
          <a:p>
            <a:pPr lvl="1">
              <a:spcBef>
                <a:spcPts val="30"/>
              </a:spcBef>
              <a:buFont typeface="Times New Roman"/>
              <a:buChar char="•"/>
              <a:defRPr/>
            </a:pPr>
            <a:endParaRPr lang="id-ID" sz="2200">
              <a:latin typeface="Arial" panose="020B0604020202020204" pitchFamily="34" charset="0"/>
              <a:cs typeface="Arial" panose="020B0604020202020204" pitchFamily="34" charset="0"/>
            </a:endParaRPr>
          </a:p>
          <a:p>
            <a:pPr marL="355600">
              <a:buFont typeface="Wingdings" panose="05000000000000000000" pitchFamily="2" charset="2"/>
              <a:buChar char="§"/>
              <a:tabLst>
                <a:tab pos="185420" algn="l"/>
              </a:tabLst>
              <a:defRPr/>
            </a:pPr>
            <a:r>
              <a:rPr lang="id-ID" sz="2200" spc="25"/>
              <a:t>Manajer </a:t>
            </a:r>
            <a:r>
              <a:rPr lang="id-ID" sz="2200" spc="10"/>
              <a:t>Sumber </a:t>
            </a:r>
            <a:r>
              <a:rPr lang="id-ID" sz="2200" spc="-65"/>
              <a:t>Daya</a:t>
            </a:r>
            <a:r>
              <a:rPr lang="id-ID" sz="2200" spc="-225"/>
              <a:t> </a:t>
            </a:r>
            <a:r>
              <a:rPr lang="id-ID" sz="2200" spc="-20"/>
              <a:t>(Resource)</a:t>
            </a:r>
            <a:endParaRPr lang="id-ID" sz="2200"/>
          </a:p>
          <a:p>
            <a:pPr marL="527685" lvl="1" indent="-172720">
              <a:spcBef>
                <a:spcPts val="30"/>
              </a:spcBef>
              <a:buFont typeface="Arial" panose="020B0604020202020204" pitchFamily="34" charset="0"/>
              <a:buChar char="•"/>
              <a:tabLst>
                <a:tab pos="528320" algn="l"/>
              </a:tabLst>
              <a:defRPr/>
            </a:pPr>
            <a:r>
              <a:rPr lang="id-ID" sz="2200" spc="-25">
                <a:latin typeface="Arial" panose="020B0604020202020204" pitchFamily="34" charset="0"/>
                <a:cs typeface="Arial" panose="020B0604020202020204" pitchFamily="34" charset="0"/>
              </a:rPr>
              <a:t>Multiplexing</a:t>
            </a:r>
            <a:r>
              <a:rPr lang="id-ID" sz="2200" spc="-75">
                <a:latin typeface="Arial" panose="020B0604020202020204" pitchFamily="34" charset="0"/>
                <a:cs typeface="Arial" panose="020B0604020202020204" pitchFamily="34" charset="0"/>
              </a:rPr>
              <a:t> </a:t>
            </a:r>
            <a:r>
              <a:rPr lang="id-ID" sz="2200" spc="-5">
                <a:latin typeface="Arial" panose="020B0604020202020204" pitchFamily="34" charset="0"/>
                <a:cs typeface="Arial" panose="020B0604020202020204" pitchFamily="34" charset="0"/>
              </a:rPr>
              <a:t>–</a:t>
            </a:r>
            <a:r>
              <a:rPr lang="id-ID" sz="2200" spc="-35">
                <a:latin typeface="Arial" panose="020B0604020202020204" pitchFamily="34" charset="0"/>
                <a:cs typeface="Arial" panose="020B0604020202020204" pitchFamily="34" charset="0"/>
              </a:rPr>
              <a:t> </a:t>
            </a:r>
            <a:r>
              <a:rPr lang="id-ID" sz="2200" spc="-40">
                <a:latin typeface="Arial" panose="020B0604020202020204" pitchFamily="34" charset="0"/>
                <a:cs typeface="Arial" panose="020B0604020202020204" pitchFamily="34" charset="0"/>
              </a:rPr>
              <a:t>ilusi</a:t>
            </a:r>
            <a:r>
              <a:rPr lang="id-ID" sz="2200" spc="-50">
                <a:latin typeface="Arial" panose="020B0604020202020204" pitchFamily="34" charset="0"/>
                <a:cs typeface="Arial" panose="020B0604020202020204" pitchFamily="34" charset="0"/>
              </a:rPr>
              <a:t> </a:t>
            </a:r>
            <a:r>
              <a:rPr lang="id-ID" sz="2200" spc="10">
                <a:latin typeface="Arial" panose="020B0604020202020204" pitchFamily="34" charset="0"/>
                <a:cs typeface="Arial" panose="020B0604020202020204" pitchFamily="34" charset="0"/>
              </a:rPr>
              <a:t>seolah-olah</a:t>
            </a:r>
            <a:r>
              <a:rPr lang="id-ID" sz="2200" spc="-55">
                <a:latin typeface="Arial" panose="020B0604020202020204" pitchFamily="34" charset="0"/>
                <a:cs typeface="Arial" panose="020B0604020202020204" pitchFamily="34" charset="0"/>
              </a:rPr>
              <a:t> </a:t>
            </a:r>
            <a:r>
              <a:rPr lang="id-ID" sz="2200" spc="50">
                <a:latin typeface="Arial" panose="020B0604020202020204" pitchFamily="34" charset="0"/>
                <a:cs typeface="Arial" panose="020B0604020202020204" pitchFamily="34" charset="0"/>
              </a:rPr>
              <a:t>terdapat</a:t>
            </a:r>
            <a:r>
              <a:rPr lang="id-ID" sz="2200" spc="-40">
                <a:latin typeface="Arial" panose="020B0604020202020204" pitchFamily="34" charset="0"/>
                <a:cs typeface="Arial" panose="020B0604020202020204" pitchFamily="34" charset="0"/>
              </a:rPr>
              <a:t> </a:t>
            </a:r>
            <a:r>
              <a:rPr lang="id-ID" sz="2200" spc="-5">
                <a:latin typeface="Arial" panose="020B0604020202020204" pitchFamily="34" charset="0"/>
                <a:cs typeface="Arial" panose="020B0604020202020204" pitchFamily="34" charset="0"/>
              </a:rPr>
              <a:t>banyak</a:t>
            </a:r>
            <a:r>
              <a:rPr lang="id-ID" sz="2200" spc="-60">
                <a:latin typeface="Arial" panose="020B0604020202020204" pitchFamily="34" charset="0"/>
                <a:cs typeface="Arial" panose="020B0604020202020204" pitchFamily="34" charset="0"/>
              </a:rPr>
              <a:t> </a:t>
            </a:r>
            <a:r>
              <a:rPr lang="id-ID" sz="2200" spc="30">
                <a:latin typeface="Arial" panose="020B0604020202020204" pitchFamily="34" charset="0"/>
                <a:cs typeface="Arial" panose="020B0604020202020204" pitchFamily="34" charset="0"/>
              </a:rPr>
              <a:t>sumber</a:t>
            </a:r>
            <a:r>
              <a:rPr lang="id-ID" sz="2200" spc="-30">
                <a:latin typeface="Arial" panose="020B0604020202020204" pitchFamily="34" charset="0"/>
                <a:cs typeface="Arial" panose="020B0604020202020204" pitchFamily="34" charset="0"/>
              </a:rPr>
              <a:t> </a:t>
            </a:r>
            <a:r>
              <a:rPr lang="id-ID" sz="2200">
                <a:latin typeface="Arial" panose="020B0604020202020204" pitchFamily="34" charset="0"/>
                <a:cs typeface="Arial" panose="020B0604020202020204" pitchFamily="34" charset="0"/>
              </a:rPr>
              <a:t>daya</a:t>
            </a:r>
          </a:p>
          <a:p>
            <a:pPr marL="527685" lvl="1" indent="-172720">
              <a:spcBef>
                <a:spcPts val="25"/>
              </a:spcBef>
              <a:buFont typeface="Arial" panose="020B0604020202020204" pitchFamily="34" charset="0"/>
              <a:buChar char="•"/>
              <a:tabLst>
                <a:tab pos="528320" algn="l"/>
              </a:tabLst>
              <a:defRPr/>
            </a:pPr>
            <a:r>
              <a:rPr lang="id-ID" sz="2200" spc="-20">
                <a:latin typeface="Arial" panose="020B0604020202020204" pitchFamily="34" charset="0"/>
                <a:cs typeface="Arial" panose="020B0604020202020204" pitchFamily="34" charset="0"/>
              </a:rPr>
              <a:t>Scheduling</a:t>
            </a:r>
            <a:r>
              <a:rPr lang="id-ID" sz="2200" spc="-55">
                <a:latin typeface="Arial" panose="020B0604020202020204" pitchFamily="34" charset="0"/>
                <a:cs typeface="Arial" panose="020B0604020202020204" pitchFamily="34" charset="0"/>
              </a:rPr>
              <a:t> </a:t>
            </a:r>
            <a:r>
              <a:rPr lang="id-ID" sz="2200" spc="-5">
                <a:latin typeface="Arial" panose="020B0604020202020204" pitchFamily="34" charset="0"/>
                <a:cs typeface="Arial" panose="020B0604020202020204" pitchFamily="34" charset="0"/>
              </a:rPr>
              <a:t>–</a:t>
            </a:r>
            <a:r>
              <a:rPr lang="id-ID" sz="2200" spc="-35">
                <a:latin typeface="Arial" panose="020B0604020202020204" pitchFamily="34" charset="0"/>
                <a:cs typeface="Arial" panose="020B0604020202020204" pitchFamily="34" charset="0"/>
              </a:rPr>
              <a:t> </a:t>
            </a:r>
            <a:r>
              <a:rPr lang="id-ID" sz="2200" spc="35">
                <a:latin typeface="Arial" panose="020B0604020202020204" pitchFamily="34" charset="0"/>
                <a:cs typeface="Arial" panose="020B0604020202020204" pitchFamily="34" charset="0"/>
              </a:rPr>
              <a:t>menentukan</a:t>
            </a:r>
            <a:r>
              <a:rPr lang="id-ID" sz="2200" spc="-40">
                <a:latin typeface="Arial" panose="020B0604020202020204" pitchFamily="34" charset="0"/>
                <a:cs typeface="Arial" panose="020B0604020202020204" pitchFamily="34" charset="0"/>
              </a:rPr>
              <a:t> </a:t>
            </a:r>
            <a:r>
              <a:rPr lang="id-ID" sz="2200" spc="35">
                <a:latin typeface="Arial" panose="020B0604020202020204" pitchFamily="34" charset="0"/>
                <a:cs typeface="Arial" panose="020B0604020202020204" pitchFamily="34" charset="0"/>
              </a:rPr>
              <a:t>apa,</a:t>
            </a:r>
            <a:r>
              <a:rPr lang="id-ID" sz="2200" spc="-65">
                <a:latin typeface="Arial" panose="020B0604020202020204" pitchFamily="34" charset="0"/>
                <a:cs typeface="Arial" panose="020B0604020202020204" pitchFamily="34" charset="0"/>
              </a:rPr>
              <a:t> </a:t>
            </a:r>
            <a:r>
              <a:rPr lang="id-ID" sz="2200" spc="15">
                <a:latin typeface="Arial" panose="020B0604020202020204" pitchFamily="34" charset="0"/>
                <a:cs typeface="Arial" panose="020B0604020202020204" pitchFamily="34" charset="0"/>
              </a:rPr>
              <a:t>siapa</a:t>
            </a:r>
            <a:r>
              <a:rPr lang="id-ID" sz="2200" spc="-65">
                <a:latin typeface="Arial" panose="020B0604020202020204" pitchFamily="34" charset="0"/>
                <a:cs typeface="Arial" panose="020B0604020202020204" pitchFamily="34" charset="0"/>
              </a:rPr>
              <a:t> </a:t>
            </a:r>
            <a:r>
              <a:rPr lang="id-ID" sz="2200" spc="45">
                <a:latin typeface="Arial" panose="020B0604020202020204" pitchFamily="34" charset="0"/>
                <a:cs typeface="Arial" panose="020B0604020202020204" pitchFamily="34" charset="0"/>
              </a:rPr>
              <a:t>dan</a:t>
            </a:r>
            <a:r>
              <a:rPr lang="id-ID" sz="2200" spc="-40">
                <a:latin typeface="Arial" panose="020B0604020202020204" pitchFamily="34" charset="0"/>
                <a:cs typeface="Arial" panose="020B0604020202020204" pitchFamily="34" charset="0"/>
              </a:rPr>
              <a:t> </a:t>
            </a:r>
            <a:r>
              <a:rPr lang="id-ID" sz="2200" spc="10">
                <a:latin typeface="Arial" panose="020B0604020202020204" pitchFamily="34" charset="0"/>
                <a:cs typeface="Arial" panose="020B0604020202020204" pitchFamily="34" charset="0"/>
              </a:rPr>
              <a:t>kapan</a:t>
            </a:r>
            <a:r>
              <a:rPr lang="id-ID" sz="2200" spc="-45">
                <a:latin typeface="Arial" panose="020B0604020202020204" pitchFamily="34" charset="0"/>
                <a:cs typeface="Arial" panose="020B0604020202020204" pitchFamily="34" charset="0"/>
              </a:rPr>
              <a:t> </a:t>
            </a:r>
            <a:r>
              <a:rPr lang="id-ID" sz="2200" spc="35">
                <a:latin typeface="Arial" panose="020B0604020202020204" pitchFamily="34" charset="0"/>
                <a:cs typeface="Arial" panose="020B0604020202020204" pitchFamily="34" charset="0"/>
              </a:rPr>
              <a:t>mendapatkan</a:t>
            </a:r>
            <a:r>
              <a:rPr lang="id-ID" sz="2200" spc="-70">
                <a:latin typeface="Arial" panose="020B0604020202020204" pitchFamily="34" charset="0"/>
                <a:cs typeface="Arial" panose="020B0604020202020204" pitchFamily="34" charset="0"/>
              </a:rPr>
              <a:t> </a:t>
            </a:r>
            <a:r>
              <a:rPr lang="id-ID" sz="2200" spc="20">
                <a:latin typeface="Arial" panose="020B0604020202020204" pitchFamily="34" charset="0"/>
                <a:cs typeface="Arial" panose="020B0604020202020204" pitchFamily="34" charset="0"/>
              </a:rPr>
              <a:t>resource</a:t>
            </a:r>
            <a:endParaRPr lang="id-ID" sz="2200">
              <a:latin typeface="Arial" panose="020B0604020202020204" pitchFamily="34" charset="0"/>
              <a:cs typeface="Arial" panose="020B0604020202020204" pitchFamily="34" charset="0"/>
            </a:endParaRPr>
          </a:p>
          <a:p>
            <a:pPr>
              <a:defRPr/>
            </a:pPr>
            <a:endParaRPr lang="id-ID" sz="2200"/>
          </a:p>
        </p:txBody>
      </p:sp>
    </p:spTree>
    <p:extLst>
      <p:ext uri="{BB962C8B-B14F-4D97-AF65-F5344CB8AC3E}">
        <p14:creationId xmlns:p14="http://schemas.microsoft.com/office/powerpoint/2010/main" val="1451144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1"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DEABE1B-9F12-2F5B-17F2-493E39580257}"/>
              </a:ext>
            </a:extLst>
          </p:cNvPr>
          <p:cNvSpPr>
            <a:spLocks noGrp="1"/>
          </p:cNvSpPr>
          <p:nvPr>
            <p:ph type="title"/>
          </p:nvPr>
        </p:nvSpPr>
        <p:spPr>
          <a:xfrm>
            <a:off x="1282963" y="1238080"/>
            <a:ext cx="9849751" cy="1349671"/>
          </a:xfrm>
        </p:spPr>
        <p:txBody>
          <a:bodyPr anchor="b">
            <a:normAutofit/>
          </a:bodyPr>
          <a:lstStyle/>
          <a:p>
            <a:r>
              <a:rPr lang="en-US" sz="5400"/>
              <a:t>Tujuan SO</a:t>
            </a:r>
          </a:p>
        </p:txBody>
      </p:sp>
      <p:sp>
        <p:nvSpPr>
          <p:cNvPr id="3" name="Content Placeholder 2">
            <a:extLst>
              <a:ext uri="{FF2B5EF4-FFF2-40B4-BE49-F238E27FC236}">
                <a16:creationId xmlns:a16="http://schemas.microsoft.com/office/drawing/2014/main" id="{1FFF51FF-7174-3FB2-124E-F43CAC998104}"/>
              </a:ext>
            </a:extLst>
          </p:cNvPr>
          <p:cNvSpPr>
            <a:spLocks noGrp="1"/>
          </p:cNvSpPr>
          <p:nvPr>
            <p:ph idx="1"/>
          </p:nvPr>
        </p:nvSpPr>
        <p:spPr>
          <a:xfrm>
            <a:off x="1289304" y="2902913"/>
            <a:ext cx="9849751" cy="3032168"/>
          </a:xfrm>
        </p:spPr>
        <p:txBody>
          <a:bodyPr anchor="ctr">
            <a:normAutofit/>
          </a:bodyPr>
          <a:lstStyle/>
          <a:p>
            <a:pPr marL="0" indent="0">
              <a:buFont typeface="Wingdings" panose="05000000000000000000" pitchFamily="2" charset="2"/>
              <a:buChar char="§"/>
            </a:pPr>
            <a:r>
              <a:rPr lang="id-ID" altLang="en-US" sz="2000" b="1" i="1"/>
              <a:t>Convenience </a:t>
            </a:r>
            <a:r>
              <a:rPr lang="id-ID" altLang="en-US" sz="2000"/>
              <a:t>: user merasakan kemudahan dan kenyamanan dalam penggunaan</a:t>
            </a:r>
          </a:p>
          <a:p>
            <a:pPr marL="0" indent="0">
              <a:buFont typeface="Wingdings" panose="05000000000000000000" pitchFamily="2" charset="2"/>
              <a:buChar char="§"/>
            </a:pPr>
            <a:r>
              <a:rPr lang="id-ID" altLang="en-US" sz="2000" b="1" i="1"/>
              <a:t>Efficiency </a:t>
            </a:r>
            <a:r>
              <a:rPr lang="id-ID" altLang="en-US" sz="2000"/>
              <a:t>: </a:t>
            </a:r>
            <a:r>
              <a:rPr lang="id-ID" altLang="en-US" sz="2000" i="1"/>
              <a:t>resources system </a:t>
            </a:r>
            <a:r>
              <a:rPr lang="id-ID" altLang="en-US" sz="2000"/>
              <a:t>harus </a:t>
            </a:r>
            <a:r>
              <a:rPr lang="it-IT" altLang="en-US" sz="2000"/>
              <a:t>dapat di utilisasi semaksimal mungkin</a:t>
            </a:r>
            <a:endParaRPr lang="id-ID" altLang="en-US" sz="2000"/>
          </a:p>
          <a:p>
            <a:pPr marL="0" indent="0">
              <a:buFont typeface="Wingdings" panose="05000000000000000000" pitchFamily="2" charset="2"/>
              <a:buChar char="§"/>
            </a:pPr>
            <a:r>
              <a:rPr lang="id-ID" altLang="en-US" sz="2000" b="1" i="1"/>
              <a:t>Robustness </a:t>
            </a:r>
            <a:r>
              <a:rPr lang="id-ID" altLang="en-US" sz="2000"/>
              <a:t>: kehandalan sistem proteksi terhadap kesalahan dari user / sistem</a:t>
            </a:r>
          </a:p>
          <a:p>
            <a:pPr marL="0" indent="0">
              <a:buFont typeface="Wingdings" panose="05000000000000000000" pitchFamily="2" charset="2"/>
              <a:buChar char="§"/>
            </a:pPr>
            <a:r>
              <a:rPr lang="id-ID" altLang="en-US" sz="2000" b="1" i="1"/>
              <a:t>Evolution </a:t>
            </a:r>
            <a:r>
              <a:rPr lang="id-ID" altLang="en-US" sz="2000"/>
              <a:t>: memudahkan pengembangan, mendukung sistem baru dan program aplikasi yang berkembang</a:t>
            </a:r>
          </a:p>
        </p:txBody>
      </p:sp>
    </p:spTree>
    <p:extLst>
      <p:ext uri="{BB962C8B-B14F-4D97-AF65-F5344CB8AC3E}">
        <p14:creationId xmlns:p14="http://schemas.microsoft.com/office/powerpoint/2010/main" val="2996678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79A7CF-01AF-4178-9369-94E0C90EB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BEBBD4-3307-C771-AD6C-10E281FAAF6C}"/>
              </a:ext>
            </a:extLst>
          </p:cNvPr>
          <p:cNvSpPr>
            <a:spLocks noGrp="1"/>
          </p:cNvSpPr>
          <p:nvPr>
            <p:ph type="title"/>
          </p:nvPr>
        </p:nvSpPr>
        <p:spPr>
          <a:xfrm>
            <a:off x="9267909" y="2023110"/>
            <a:ext cx="2469624" cy="2846070"/>
          </a:xfrm>
        </p:spPr>
        <p:txBody>
          <a:bodyPr vert="horz" lIns="91440" tIns="45720" rIns="91440" bIns="45720" rtlCol="0" anchor="ctr">
            <a:normAutofit/>
          </a:bodyPr>
          <a:lstStyle/>
          <a:p>
            <a:r>
              <a:rPr lang="en-US" sz="3700" kern="1200">
                <a:solidFill>
                  <a:schemeClr val="tx1"/>
                </a:solidFill>
                <a:latin typeface="+mj-lt"/>
                <a:ea typeface="+mj-ea"/>
                <a:cs typeface="+mj-cs"/>
              </a:rPr>
              <a:t>Sejarah Sistem Operasi</a:t>
            </a:r>
          </a:p>
        </p:txBody>
      </p:sp>
      <p:sp>
        <p:nvSpPr>
          <p:cNvPr id="3" name="Content Placeholder 2">
            <a:extLst>
              <a:ext uri="{FF2B5EF4-FFF2-40B4-BE49-F238E27FC236}">
                <a16:creationId xmlns:a16="http://schemas.microsoft.com/office/drawing/2014/main" id="{B95DFCA2-7BD7-B8A6-3BDC-4FD31DEDE636}"/>
              </a:ext>
            </a:extLst>
          </p:cNvPr>
          <p:cNvSpPr>
            <a:spLocks noGrp="1"/>
          </p:cNvSpPr>
          <p:nvPr>
            <p:ph idx="1"/>
          </p:nvPr>
        </p:nvSpPr>
        <p:spPr>
          <a:xfrm>
            <a:off x="9267908" y="5086350"/>
            <a:ext cx="2446465" cy="1178298"/>
          </a:xfrm>
        </p:spPr>
        <p:txBody>
          <a:bodyPr vert="horz" lIns="91440" tIns="45720" rIns="91440" bIns="45720" rtlCol="0">
            <a:normAutofit/>
          </a:bodyPr>
          <a:lstStyle/>
          <a:p>
            <a:pPr marL="0" indent="0">
              <a:buNone/>
            </a:pPr>
            <a:r>
              <a:rPr lang="en-US" sz="1600" kern="1200">
                <a:solidFill>
                  <a:schemeClr val="tx1"/>
                </a:solidFill>
                <a:latin typeface="+mn-lt"/>
                <a:ea typeface="+mn-ea"/>
                <a:cs typeface="+mn-cs"/>
              </a:rPr>
              <a:t>Cikal Bakal Komputer Modern </a:t>
            </a:r>
          </a:p>
        </p:txBody>
      </p:sp>
      <p:sp>
        <p:nvSpPr>
          <p:cNvPr id="12" name="Rectangle 11">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erson standing next to a computer&#10;&#10;Description automatically generated">
            <a:extLst>
              <a:ext uri="{FF2B5EF4-FFF2-40B4-BE49-F238E27FC236}">
                <a16:creationId xmlns:a16="http://schemas.microsoft.com/office/drawing/2014/main" id="{A97B9A63-6E81-1F01-6407-A5BBA5A48C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238" y="1334153"/>
            <a:ext cx="7608304" cy="4260650"/>
          </a:xfrm>
          <a:prstGeom prst="rect">
            <a:avLst/>
          </a:prstGeom>
        </p:spPr>
      </p:pic>
      <p:sp>
        <p:nvSpPr>
          <p:cNvPr id="16" name="Rectangle 15">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6609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BEBBD4-3307-C771-AD6C-10E281FAAF6C}"/>
              </a:ext>
            </a:extLst>
          </p:cNvPr>
          <p:cNvSpPr>
            <a:spLocks noGrp="1"/>
          </p:cNvSpPr>
          <p:nvPr>
            <p:ph type="title"/>
          </p:nvPr>
        </p:nvSpPr>
        <p:spPr>
          <a:xfrm>
            <a:off x="589560" y="856180"/>
            <a:ext cx="4560584" cy="1128068"/>
          </a:xfrm>
        </p:spPr>
        <p:txBody>
          <a:bodyPr anchor="ctr">
            <a:normAutofit/>
          </a:bodyPr>
          <a:lstStyle/>
          <a:p>
            <a:r>
              <a:rPr lang="en-US" sz="3700"/>
              <a:t>Sejarah Sistem Operasi</a:t>
            </a:r>
          </a:p>
        </p:txBody>
      </p:sp>
      <p:grpSp>
        <p:nvGrpSpPr>
          <p:cNvPr id="12" name="Group 11">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7" name="Rectangle 6">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95DFCA2-7BD7-B8A6-3BDC-4FD31DEDE636}"/>
              </a:ext>
            </a:extLst>
          </p:cNvPr>
          <p:cNvSpPr>
            <a:spLocks noGrp="1"/>
          </p:cNvSpPr>
          <p:nvPr>
            <p:ph idx="1"/>
          </p:nvPr>
        </p:nvSpPr>
        <p:spPr>
          <a:xfrm>
            <a:off x="590719" y="2330505"/>
            <a:ext cx="4559425" cy="3979585"/>
          </a:xfrm>
        </p:spPr>
        <p:txBody>
          <a:bodyPr anchor="ctr">
            <a:normAutofit/>
          </a:bodyPr>
          <a:lstStyle/>
          <a:p>
            <a:pPr marL="0" indent="0">
              <a:buNone/>
            </a:pPr>
            <a:r>
              <a:rPr lang="en-US" sz="1600"/>
              <a:t>	</a:t>
            </a:r>
            <a:r>
              <a:rPr lang="en-US" sz="1600" b="1"/>
              <a:t> Generasi Pertama </a:t>
            </a:r>
            <a:r>
              <a:rPr lang="en-US" sz="1600"/>
              <a:t>(1945-1955) Komputer Generasi Pertama menggunakan beberapa tabung vakum yang besar dan kompleks seperti crystal diodes, relays, resistors, dan capacitors yang membutuhkan daya listrik sebesar 150 kilowatt. Komputer elektronik pertama yang digunakan untuk umum yaitu ENIAC (Electronic Numerical Integrator And Computer). Sudah berbentuk digital, namun belum menggunakan kode biner sebagai prosesnya. Digunakan untuk memecahkan rangkaian lengkap tentang masalah komputasi. Diprogram menggunakan plugboard dan switch. Pada generasi ini belum ada sistem operasi, maka sistem komputer diberi instruksi yang harus dikerjakan secara langsung. </a:t>
            </a:r>
          </a:p>
        </p:txBody>
      </p:sp>
      <p:sp>
        <p:nvSpPr>
          <p:cNvPr id="18" name="Rectangle 17">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group of women working on a computer&#10;&#10;Description automatically generated">
            <a:extLst>
              <a:ext uri="{FF2B5EF4-FFF2-40B4-BE49-F238E27FC236}">
                <a16:creationId xmlns:a16="http://schemas.microsoft.com/office/drawing/2014/main" id="{6B50B0B4-FF9C-F39F-F13A-5098625B7151}"/>
              </a:ext>
            </a:extLst>
          </p:cNvPr>
          <p:cNvPicPr>
            <a:picLocks noChangeAspect="1"/>
          </p:cNvPicPr>
          <p:nvPr/>
        </p:nvPicPr>
        <p:blipFill>
          <a:blip r:embed="rId2">
            <a:extLst>
              <a:ext uri="{28A0092B-C50C-407E-A947-70E740481C1C}">
                <a14:useLocalDpi xmlns:a14="http://schemas.microsoft.com/office/drawing/2010/main" val="0"/>
              </a:ext>
            </a:extLst>
          </a:blip>
          <a:srcRect l="11781" r="13303" b="2"/>
          <a:stretch/>
        </p:blipFill>
        <p:spPr>
          <a:xfrm>
            <a:off x="5977788" y="799352"/>
            <a:ext cx="5425410" cy="5259296"/>
          </a:xfrm>
          <a:prstGeom prst="rect">
            <a:avLst/>
          </a:prstGeom>
        </p:spPr>
      </p:pic>
    </p:spTree>
    <p:extLst>
      <p:ext uri="{BB962C8B-B14F-4D97-AF65-F5344CB8AC3E}">
        <p14:creationId xmlns:p14="http://schemas.microsoft.com/office/powerpoint/2010/main" val="1030135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BC6133C-0615-4CE4-9132-37E609A9B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473C75-ECB0-E9D4-EAE2-D05FCA6B1C5A}"/>
              </a:ext>
            </a:extLst>
          </p:cNvPr>
          <p:cNvSpPr>
            <a:spLocks noGrp="1"/>
          </p:cNvSpPr>
          <p:nvPr>
            <p:ph type="title"/>
          </p:nvPr>
        </p:nvSpPr>
        <p:spPr>
          <a:xfrm>
            <a:off x="645064" y="525982"/>
            <a:ext cx="4282983" cy="1200361"/>
          </a:xfrm>
        </p:spPr>
        <p:txBody>
          <a:bodyPr anchor="b">
            <a:normAutofit/>
          </a:bodyPr>
          <a:lstStyle/>
          <a:p>
            <a:r>
              <a:rPr lang="en-US" sz="3600"/>
              <a:t>Sejarah Sistem Operasi</a:t>
            </a:r>
          </a:p>
        </p:txBody>
      </p:sp>
      <p:sp>
        <p:nvSpPr>
          <p:cNvPr id="12" name="Rectangle 11">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6533"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C068C3C-1130-F71B-2503-BBC013CDE66E}"/>
              </a:ext>
            </a:extLst>
          </p:cNvPr>
          <p:cNvSpPr>
            <a:spLocks noGrp="1"/>
          </p:cNvSpPr>
          <p:nvPr>
            <p:ph idx="1"/>
          </p:nvPr>
        </p:nvSpPr>
        <p:spPr>
          <a:xfrm>
            <a:off x="645066" y="2031101"/>
            <a:ext cx="4282984" cy="3511943"/>
          </a:xfrm>
        </p:spPr>
        <p:txBody>
          <a:bodyPr anchor="ctr">
            <a:normAutofit/>
          </a:bodyPr>
          <a:lstStyle/>
          <a:p>
            <a:r>
              <a:rPr lang="en-US" sz="1400"/>
              <a:t>Generasi kedua memperkenalkan Batch Processing System, yaitu Job yang dikerjakan dalam satu rangkaian, lalu dieksekusi secara berurutan. Komputer Generasi Kedua muncul setelah ditemukannya transistor, yang kemudian mulai mengganti tabung vakum dalam desain komputer. Dengan transistor, daya, panas dan bentuk jauh lebih kecil dibandingkan dengan komputer generasi pertama. Namun, masih jauh lebih besar dengan komputer sekarang ini. Komputer dengan transistor pertama ini dibuat di University of Manchester pada tahun 1953. Pada generasi ini sistem komputer belum dilengkapi sistem operasi, tetapi beberapa fungsi sistem operasi telah ada, contohnya fungsi sistem operasi ialah FMS dan IBSYS. </a:t>
            </a:r>
          </a:p>
        </p:txBody>
      </p:sp>
      <p:sp>
        <p:nvSpPr>
          <p:cNvPr id="14" name="Rectangle 13">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25843"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492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6793"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erson sitting in front of a computer&#10;&#10;Description automatically generated">
            <a:extLst>
              <a:ext uri="{FF2B5EF4-FFF2-40B4-BE49-F238E27FC236}">
                <a16:creationId xmlns:a16="http://schemas.microsoft.com/office/drawing/2014/main" id="{66BC329F-AF97-25A5-A90E-F639D9DD18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7738" y="1511599"/>
            <a:ext cx="5628018" cy="3601932"/>
          </a:xfrm>
          <a:prstGeom prst="rect">
            <a:avLst/>
          </a:prstGeom>
        </p:spPr>
      </p:pic>
    </p:spTree>
    <p:extLst>
      <p:ext uri="{BB962C8B-B14F-4D97-AF65-F5344CB8AC3E}">
        <p14:creationId xmlns:p14="http://schemas.microsoft.com/office/powerpoint/2010/main" val="729859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EFC920F-B85A-4068-BD93-41064EDE9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1C559108-BBAE-426C-8564-051D2BA6DD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7" name="Rectangle 6">
              <a:extLst>
                <a:ext uri="{FF2B5EF4-FFF2-40B4-BE49-F238E27FC236}">
                  <a16:creationId xmlns:a16="http://schemas.microsoft.com/office/drawing/2014/main" id="{42BC35EE-6650-42D2-AEFB-4B7CD1AFC9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952C743-9049-4DFB-878B-2AB07B6E4F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848DB0-BAF0-B585-6AE5-EAFBC8A950AB}"/>
              </a:ext>
            </a:extLst>
          </p:cNvPr>
          <p:cNvSpPr>
            <a:spLocks noGrp="1"/>
          </p:cNvSpPr>
          <p:nvPr>
            <p:ph type="title"/>
          </p:nvPr>
        </p:nvSpPr>
        <p:spPr>
          <a:xfrm>
            <a:off x="1099425" y="1238081"/>
            <a:ext cx="4709345" cy="962953"/>
          </a:xfrm>
        </p:spPr>
        <p:txBody>
          <a:bodyPr anchor="b">
            <a:normAutofit/>
          </a:bodyPr>
          <a:lstStyle/>
          <a:p>
            <a:r>
              <a:rPr lang="en-US" sz="3800"/>
              <a:t>Sejarah Sistem Operasi</a:t>
            </a:r>
          </a:p>
        </p:txBody>
      </p:sp>
      <p:sp>
        <p:nvSpPr>
          <p:cNvPr id="18" name="Rectangle 17">
            <a:extLst>
              <a:ext uri="{FF2B5EF4-FFF2-40B4-BE49-F238E27FC236}">
                <a16:creationId xmlns:a16="http://schemas.microsoft.com/office/drawing/2014/main" id="{1382A32C-5B0C-4B1C-A074-76C6DBCC9F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39885" y="2372170"/>
            <a:ext cx="438912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E816EE8-6666-1617-3940-B5DC5603AA2E}"/>
              </a:ext>
            </a:extLst>
          </p:cNvPr>
          <p:cNvSpPr>
            <a:spLocks noGrp="1"/>
          </p:cNvSpPr>
          <p:nvPr>
            <p:ph idx="1"/>
          </p:nvPr>
        </p:nvSpPr>
        <p:spPr>
          <a:xfrm>
            <a:off x="1100736" y="2508105"/>
            <a:ext cx="4709345" cy="3632493"/>
          </a:xfrm>
        </p:spPr>
        <p:txBody>
          <a:bodyPr anchor="ctr">
            <a:normAutofit/>
          </a:bodyPr>
          <a:lstStyle/>
          <a:p>
            <a:r>
              <a:rPr lang="en-US" sz="2000"/>
              <a:t>Pada generasi ketigaperkembangan sistem operasi dikembangkan untuk melayani banyak pemakai sekaligus, di mana para pemakai interaktif berkomunikasi lewat terminal secara online ke komputer, maka sistem operasi menjadi multi-user (digunakan banyak pengguna sekaligus) dan multi-programming (melayani banyak program sekaligus).</a:t>
            </a:r>
          </a:p>
        </p:txBody>
      </p:sp>
      <p:pic>
        <p:nvPicPr>
          <p:cNvPr id="5" name="Picture 4" descr="A computer with a screen and keyboard&#10;&#10;Description automatically generated">
            <a:extLst>
              <a:ext uri="{FF2B5EF4-FFF2-40B4-BE49-F238E27FC236}">
                <a16:creationId xmlns:a16="http://schemas.microsoft.com/office/drawing/2014/main" id="{AD02B924-FFF4-FF04-7E9E-FC9756EFE582}"/>
              </a:ext>
            </a:extLst>
          </p:cNvPr>
          <p:cNvPicPr>
            <a:picLocks noChangeAspect="1"/>
          </p:cNvPicPr>
          <p:nvPr/>
        </p:nvPicPr>
        <p:blipFill>
          <a:blip r:embed="rId2">
            <a:extLst>
              <a:ext uri="{28A0092B-C50C-407E-A947-70E740481C1C}">
                <a14:useLocalDpi xmlns:a14="http://schemas.microsoft.com/office/drawing/2010/main" val="0"/>
              </a:ext>
            </a:extLst>
          </a:blip>
          <a:srcRect l="16454" r="8941" b="2"/>
          <a:stretch/>
        </p:blipFill>
        <p:spPr>
          <a:xfrm>
            <a:off x="6538366" y="1383738"/>
            <a:ext cx="4929098" cy="4756870"/>
          </a:xfrm>
          <a:prstGeom prst="rect">
            <a:avLst/>
          </a:prstGeom>
        </p:spPr>
      </p:pic>
    </p:spTree>
    <p:extLst>
      <p:ext uri="{BB962C8B-B14F-4D97-AF65-F5344CB8AC3E}">
        <p14:creationId xmlns:p14="http://schemas.microsoft.com/office/powerpoint/2010/main" val="36683211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96B24"/>
      </a:accent1>
      <a:accent2>
        <a:srgbClr val="4EA72E"/>
      </a:accent2>
      <a:accent3>
        <a:srgbClr val="156082"/>
      </a:accent3>
      <a:accent4>
        <a:srgbClr val="0F9ED5"/>
      </a:accent4>
      <a:accent5>
        <a:srgbClr val="A02B93"/>
      </a:accent5>
      <a:accent6>
        <a:srgbClr val="E97132"/>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97E0A228-C590-4D20-B05F-A6BF04A054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Ion Boardroom</Template>
  <TotalTime>234</TotalTime>
  <Words>665</Words>
  <Application>Microsoft Office PowerPoint</Application>
  <PresentationFormat>Widescreen</PresentationFormat>
  <Paragraphs>37</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Aptos</vt:lpstr>
      <vt:lpstr>Aptos Display</vt:lpstr>
      <vt:lpstr>Arial</vt:lpstr>
      <vt:lpstr>Cambria</vt:lpstr>
      <vt:lpstr>Times New Roman</vt:lpstr>
      <vt:lpstr>Wingdings</vt:lpstr>
      <vt:lpstr>Office Theme</vt:lpstr>
      <vt:lpstr>Pengantar sistem operasi</vt:lpstr>
      <vt:lpstr>Sistem Komputer </vt:lpstr>
      <vt:lpstr>Apa itu Sistem Operasi ?</vt:lpstr>
      <vt:lpstr>Apa itu Sistem Operasi ?</vt:lpstr>
      <vt:lpstr>Tujuan SO</vt:lpstr>
      <vt:lpstr>Sejarah Sistem Operasi</vt:lpstr>
      <vt:lpstr>Sejarah Sistem Operasi</vt:lpstr>
      <vt:lpstr>Sejarah Sistem Operasi</vt:lpstr>
      <vt:lpstr>Sejarah Sistem Operasi</vt:lpstr>
      <vt:lpstr>Sejarah Sistem Operasi</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Riko Firmansyah</dc:creator>
  <cp:lastModifiedBy>Riko Firmansyah</cp:lastModifiedBy>
  <cp:revision>2</cp:revision>
  <dcterms:created xsi:type="dcterms:W3CDTF">2024-09-25T06:22:25Z</dcterms:created>
  <dcterms:modified xsi:type="dcterms:W3CDTF">2024-10-04T04:49:06Z</dcterms:modified>
</cp:coreProperties>
</file>