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1" autoAdjust="0"/>
  </p:normalViewPr>
  <p:slideViewPr>
    <p:cSldViewPr snapToGrid="0">
      <p:cViewPr>
        <p:scale>
          <a:sx n="100" d="100"/>
          <a:sy n="100" d="100"/>
        </p:scale>
        <p:origin x="-29" y="-2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3226"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E2D77E-8841-4BBD-850F-3D9B445FB87A}" type="datetimeFigureOut">
              <a:rPr lang="en-US" smtClean="0"/>
              <a:t>10/1/2024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56EF1D-1A41-4F9B-A009-EFE3E8532545}" type="slidenum">
              <a:rPr lang="en-US" smtClean="0"/>
              <a:t>‹#›</a:t>
            </a:fld>
            <a:endParaRPr lang="en-US"/>
          </a:p>
        </p:txBody>
      </p:sp>
    </p:spTree>
    <p:extLst>
      <p:ext uri="{BB962C8B-B14F-4D97-AF65-F5344CB8AC3E}">
        <p14:creationId xmlns:p14="http://schemas.microsoft.com/office/powerpoint/2010/main" val="57262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E56EF1D-1A41-4F9B-A009-EFE3E8532545}" type="slidenum">
              <a:rPr lang="en-US" smtClean="0"/>
              <a:t>1</a:t>
            </a:fld>
            <a:endParaRPr lang="en-US"/>
          </a:p>
        </p:txBody>
      </p:sp>
    </p:spTree>
    <p:extLst>
      <p:ext uri="{BB962C8B-B14F-4D97-AF65-F5344CB8AC3E}">
        <p14:creationId xmlns:p14="http://schemas.microsoft.com/office/powerpoint/2010/main" val="1779158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1. Pembuatan dan Penghapusan Proses</a:t>
            </a:r>
          </a:p>
          <a:p>
            <a:pPr>
              <a:buFont typeface="Arial" panose="020B0604020202020204" pitchFamily="34" charset="0"/>
              <a:buChar char="•"/>
            </a:pPr>
            <a:r>
              <a:rPr lang="en-US" b="1"/>
              <a:t>Pembuatan Proses</a:t>
            </a:r>
            <a:r>
              <a:rPr lang="en-US"/>
              <a:t>: Sistem operasi bertanggung jawab untuk membuat proses baru. Proses baru dapat dibuat oleh pengguna, aplikasi, atau sistem itu sendiri. Pada saat pembuatan, sistem operasi mengalokasikan sumber daya yang diperlukan oleh proses tersebut, seperti memori, deskriptor berkas, dan lainnya.</a:t>
            </a:r>
          </a:p>
          <a:p>
            <a:pPr>
              <a:buFont typeface="Arial" panose="020B0604020202020204" pitchFamily="34" charset="0"/>
              <a:buChar char="•"/>
            </a:pPr>
            <a:r>
              <a:rPr lang="en-US" b="1"/>
              <a:t>Penghapusan Proses</a:t>
            </a:r>
            <a:r>
              <a:rPr lang="en-US"/>
              <a:t>: Setelah proses selesai dieksekusi, sistem operasi akan menghapus proses tersebut dari memori dan sumber daya yang digunakannya akan dibebaskan. Penghapusan proses juga bisa dilakukan oleh pengguna atau sistem secara manual jika diperlukan.</a:t>
            </a:r>
          </a:p>
          <a:p>
            <a:r>
              <a:rPr lang="en-US" b="1"/>
              <a:t>2. Menunda atau Melanjutkan Proses</a:t>
            </a:r>
          </a:p>
          <a:p>
            <a:pPr>
              <a:buFont typeface="Arial" panose="020B0604020202020204" pitchFamily="34" charset="0"/>
              <a:buChar char="•"/>
            </a:pPr>
            <a:r>
              <a:rPr lang="en-US"/>
              <a:t>Sistem operasi dapat menunda (suspend) proses yang sedang berjalan untuk memberikan kesempatan pada proses lain, terutama ketika sumber daya terbatas. Proses yang ditunda dapat dilanjutkan kembali (resume) ketika kondisi memungkinkan. Hal ini berkaitan dengan konsep </a:t>
            </a:r>
            <a:r>
              <a:rPr lang="en-US" b="1"/>
              <a:t>penjadwalan proses</a:t>
            </a:r>
            <a:r>
              <a:rPr lang="en-US"/>
              <a:t> yang memastikan proses berjalan secara bergantian dalam sistem multi-tasking.</a:t>
            </a:r>
          </a:p>
          <a:p>
            <a:r>
              <a:rPr lang="en-US" b="1"/>
              <a:t>3. Menyediakan Mekanisme untuk Proses Sinkronisasi</a:t>
            </a:r>
          </a:p>
          <a:p>
            <a:pPr>
              <a:buFont typeface="Arial" panose="020B0604020202020204" pitchFamily="34" charset="0"/>
              <a:buChar char="•"/>
            </a:pPr>
            <a:r>
              <a:rPr lang="en-US"/>
              <a:t>Dalam sistem multi-proses, ada kemungkinan beberapa proses perlu berinteraksi dan bekerja bersama-sama. Sinkronisasi proses diperlukan untuk memastikan bahwa proses tidak mengalami konflik saat mengakses sumber daya yang sama secara bersamaan, misalnya pada operasi penulisan data ke berkas yang sama. Mekanisme seperti </a:t>
            </a:r>
            <a:r>
              <a:rPr lang="en-US" b="1"/>
              <a:t>semafor</a:t>
            </a:r>
            <a:r>
              <a:rPr lang="en-US"/>
              <a:t> atau </a:t>
            </a:r>
            <a:r>
              <a:rPr lang="en-US" b="1"/>
              <a:t>mutex</a:t>
            </a:r>
            <a:r>
              <a:rPr lang="en-US"/>
              <a:t> digunakan untuk menjaga sinkronisasi antar proses.</a:t>
            </a:r>
          </a:p>
          <a:p>
            <a:r>
              <a:rPr lang="en-US" b="1"/>
              <a:t>4. Menyediakan Mekanisme untuk Proses Komunikasi</a:t>
            </a:r>
          </a:p>
          <a:p>
            <a:pPr>
              <a:buFont typeface="Arial" panose="020B0604020202020204" pitchFamily="34" charset="0"/>
              <a:buChar char="•"/>
            </a:pPr>
            <a:r>
              <a:rPr lang="en-US"/>
              <a:t>Proses yang berjalan dalam sistem mungkin perlu berkomunikasi satu sama lain, terutama dalam sistem distribusi atau multi-tasking. Sistem operasi menyediakan mekanisme komunikasi antar proses (inter-process communication atau IPC) seperti </a:t>
            </a:r>
            <a:r>
              <a:rPr lang="en-US" b="1"/>
              <a:t>pipa (pipes)</a:t>
            </a:r>
            <a:r>
              <a:rPr lang="en-US"/>
              <a:t>, </a:t>
            </a:r>
            <a:r>
              <a:rPr lang="en-US" b="1"/>
              <a:t>memori berbagi (shared memory)</a:t>
            </a:r>
            <a:r>
              <a:rPr lang="en-US"/>
              <a:t>, </a:t>
            </a:r>
            <a:r>
              <a:rPr lang="en-US" b="1"/>
              <a:t>sinyal (signals)</a:t>
            </a:r>
            <a:r>
              <a:rPr lang="en-US"/>
              <a:t>, dan </a:t>
            </a:r>
            <a:r>
              <a:rPr lang="en-US" b="1"/>
              <a:t>antrian pesan (message queues)</a:t>
            </a:r>
            <a:r>
              <a:rPr lang="en-US"/>
              <a:t>. IPC memungkinkan proses bertukar data atau informasi dengan aman dan efisien.</a:t>
            </a:r>
          </a:p>
          <a:p>
            <a:r>
              <a:rPr lang="en-US" b="1"/>
              <a:t>5. Menyediakan Mekanisme untuk Penanganan Deadlock</a:t>
            </a:r>
          </a:p>
          <a:p>
            <a:pPr>
              <a:buFont typeface="Arial" panose="020B0604020202020204" pitchFamily="34" charset="0"/>
              <a:buChar char="•"/>
            </a:pPr>
            <a:r>
              <a:rPr lang="en-US" b="1"/>
              <a:t>Deadlock</a:t>
            </a:r>
            <a:r>
              <a:rPr lang="en-US"/>
              <a:t> terjadi ketika sekelompok proses saling menunggu satu sama lain untuk melepaskan sumber daya sehingga tidak ada proses yang bisa melanjutkan eksekusi. Sistem operasi harus mampu mendeteksi, mencegah, atau menangani situasi deadlock ini. Metode seperti </a:t>
            </a:r>
            <a:r>
              <a:rPr lang="en-US" b="1"/>
              <a:t>pencegahan deadlock (deadlock prevention)</a:t>
            </a:r>
            <a:r>
              <a:rPr lang="en-US"/>
              <a:t>, </a:t>
            </a:r>
            <a:r>
              <a:rPr lang="en-US" b="1"/>
              <a:t>penghindaran deadlock (deadlock avoidance)</a:t>
            </a:r>
            <a:r>
              <a:rPr lang="en-US"/>
              <a:t>, atau </a:t>
            </a:r>
            <a:r>
              <a:rPr lang="en-US" b="1"/>
              <a:t>pemulihan deadlock (deadlock recovery)</a:t>
            </a:r>
            <a:r>
              <a:rPr lang="en-US"/>
              <a:t> digunakan untuk menangani masalah ini.</a:t>
            </a:r>
          </a:p>
          <a:p>
            <a:endParaRPr lang="en-US"/>
          </a:p>
        </p:txBody>
      </p:sp>
      <p:sp>
        <p:nvSpPr>
          <p:cNvPr id="4" name="Slide Number Placeholder 3"/>
          <p:cNvSpPr>
            <a:spLocks noGrp="1"/>
          </p:cNvSpPr>
          <p:nvPr>
            <p:ph type="sldNum" sz="quarter" idx="5"/>
          </p:nvPr>
        </p:nvSpPr>
        <p:spPr/>
        <p:txBody>
          <a:bodyPr/>
          <a:lstStyle/>
          <a:p>
            <a:fld id="{2E56EF1D-1A41-4F9B-A009-EFE3E8532545}" type="slidenum">
              <a:rPr lang="en-US" smtClean="0"/>
              <a:t>2</a:t>
            </a:fld>
            <a:endParaRPr lang="en-US"/>
          </a:p>
        </p:txBody>
      </p:sp>
    </p:spTree>
    <p:extLst>
      <p:ext uri="{BB962C8B-B14F-4D97-AF65-F5344CB8AC3E}">
        <p14:creationId xmlns:p14="http://schemas.microsoft.com/office/powerpoint/2010/main" val="4154758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1. Menjaga Track dari Memori yang Sedang Digunakan dan Siapa yang Menggunakannya</a:t>
            </a:r>
          </a:p>
          <a:p>
            <a:pPr>
              <a:buFont typeface="Arial" panose="020B0604020202020204" pitchFamily="34" charset="0"/>
              <a:buChar char="•"/>
            </a:pPr>
            <a:r>
              <a:rPr lang="en-US"/>
              <a:t>Sistem operasi bertanggung jawab untuk melacak bagian memori mana yang sedang digunakan, berapa banyak memori yang dialokasikan, dan oleh siapa. Informasi ini penting untuk memastikan bahwa tidak ada proses yang saling mengganggu dengan mengakses memori yang bukan miliknya. Sistem operasi biasanya menggunakan </a:t>
            </a:r>
            <a:r>
              <a:rPr lang="en-US" b="1"/>
              <a:t>tabel alokasi memori</a:t>
            </a:r>
            <a:r>
              <a:rPr lang="en-US"/>
              <a:t> untuk memetakan penggunaan memori oleh setiap proses.</a:t>
            </a:r>
          </a:p>
          <a:p>
            <a:r>
              <a:rPr lang="en-US" b="1"/>
              <a:t>2. Memilih Program yang Akan Di-load ke Memori</a:t>
            </a:r>
          </a:p>
          <a:p>
            <a:pPr>
              <a:buFont typeface="Arial" panose="020B0604020202020204" pitchFamily="34" charset="0"/>
              <a:buChar char="•"/>
            </a:pPr>
            <a:r>
              <a:rPr lang="en-US"/>
              <a:t>Ketika banyak proses yang harus dijalankan, tetapi ruang memori terbatas, sistem operasi harus memutuskan program atau proses mana yang akan dimuat ke memori. Proses pemilihan ini bergantung pada kebijakan penjadwalan memori yang digunakan. Sistem operasi juga dapat menggunakan </a:t>
            </a:r>
            <a:r>
              <a:rPr lang="en-US" b="1"/>
              <a:t>swapping</a:t>
            </a:r>
            <a:r>
              <a:rPr lang="en-US"/>
              <a:t>, yaitu memindahkan proses dari memori ke disk atau sebaliknya, agar lebih banyak proses dapat dijalankan secara bergantian.</a:t>
            </a:r>
          </a:p>
          <a:p>
            <a:r>
              <a:rPr lang="en-US" b="1"/>
              <a:t>3. Mengalokasikan dan Meng-dealokasikan Ruang Memori Sesuai Kebutuhan</a:t>
            </a:r>
          </a:p>
          <a:p>
            <a:pPr>
              <a:buFont typeface="Arial" panose="020B0604020202020204" pitchFamily="34" charset="0"/>
              <a:buChar char="•"/>
            </a:pPr>
            <a:r>
              <a:rPr lang="en-US"/>
              <a:t>Sistem operasi bertanggung jawab untuk </a:t>
            </a:r>
            <a:r>
              <a:rPr lang="en-US" b="1"/>
              <a:t>mengalokasikan memori</a:t>
            </a:r>
            <a:r>
              <a:rPr lang="en-US"/>
              <a:t> yang diperlukan oleh proses ketika proses tersebut dijalankan. Setelah proses selesai atau tidak lagi membutuhkan memori, sistem operasi akan </a:t>
            </a:r>
            <a:r>
              <a:rPr lang="en-US" b="1"/>
              <a:t>mendealokasikan memori</a:t>
            </a:r>
            <a:r>
              <a:rPr lang="en-US"/>
              <a:t> tersebut dan mengembalikannya ke sistem agar dapat digunakan oleh proses lain. Pengalokasian memori ini dapat dilakukan dengan berbagai metode, seperti </a:t>
            </a:r>
            <a:r>
              <a:rPr lang="en-US" b="1"/>
              <a:t>partisi statis</a:t>
            </a:r>
            <a:r>
              <a:rPr lang="en-US"/>
              <a:t>, </a:t>
            </a:r>
            <a:r>
              <a:rPr lang="en-US" b="1"/>
              <a:t>partisi dinamis</a:t>
            </a:r>
            <a:r>
              <a:rPr lang="en-US"/>
              <a:t>, atau </a:t>
            </a:r>
            <a:r>
              <a:rPr lang="en-US" b="1"/>
              <a:t>paging</a:t>
            </a:r>
            <a:r>
              <a:rPr lang="en-US"/>
              <a:t>, yang membantu memanfaatkan memori secara efisien.</a:t>
            </a:r>
          </a:p>
          <a:p>
            <a:r>
              <a:rPr lang="en-US" b="1"/>
              <a:t>Tujuan Manajemen Memori:</a:t>
            </a:r>
          </a:p>
          <a:p>
            <a:pPr>
              <a:buFont typeface="+mj-lt"/>
              <a:buAutoNum type="arabicPeriod"/>
            </a:pPr>
            <a:r>
              <a:rPr lang="en-US" b="1"/>
              <a:t>Efisiensi Penggunaan Memori</a:t>
            </a:r>
            <a:r>
              <a:rPr lang="en-US"/>
              <a:t>: Memastikan penggunaan memori secara optimal sehingga tidak ada bagian memori yang terbuang sia-sia (fragmentasi).</a:t>
            </a:r>
          </a:p>
          <a:p>
            <a:pPr>
              <a:buFont typeface="+mj-lt"/>
              <a:buAutoNum type="arabicPeriod"/>
            </a:pPr>
            <a:r>
              <a:rPr lang="en-US" b="1"/>
              <a:t>Proteksi Antar Proses</a:t>
            </a:r>
            <a:r>
              <a:rPr lang="en-US"/>
              <a:t>: Menjaga agar satu proses tidak mengakses area memori yang dialokasikan untuk proses lain, mencegah konflik.</a:t>
            </a:r>
          </a:p>
          <a:p>
            <a:pPr>
              <a:buFont typeface="+mj-lt"/>
              <a:buAutoNum type="arabicPeriod"/>
            </a:pPr>
            <a:r>
              <a:rPr lang="en-US" b="1"/>
              <a:t>Mendukung Multiprogramming</a:t>
            </a:r>
            <a:r>
              <a:rPr lang="en-US"/>
              <a:t>: Memungkinkan lebih dari satu proses untuk dijalankan secara bersamaan dengan mengelola penggunaan memori oleh beberapa proses sekaligus.</a:t>
            </a:r>
          </a:p>
          <a:p>
            <a:pPr>
              <a:buFont typeface="+mj-lt"/>
              <a:buAutoNum type="arabicPeriod"/>
            </a:pPr>
            <a:r>
              <a:rPr lang="en-US" b="1"/>
              <a:t>Mempercepat Akses</a:t>
            </a:r>
            <a:r>
              <a:rPr lang="en-US"/>
              <a:t>: Memastikan bahwa data yang diperlukan oleh CPU dapat diakses dengan cepat dari memori utama.</a:t>
            </a:r>
          </a:p>
          <a:p>
            <a:endParaRPr lang="en-US"/>
          </a:p>
        </p:txBody>
      </p:sp>
      <p:sp>
        <p:nvSpPr>
          <p:cNvPr id="4" name="Slide Number Placeholder 3"/>
          <p:cNvSpPr>
            <a:spLocks noGrp="1"/>
          </p:cNvSpPr>
          <p:nvPr>
            <p:ph type="sldNum" sz="quarter" idx="5"/>
          </p:nvPr>
        </p:nvSpPr>
        <p:spPr/>
        <p:txBody>
          <a:bodyPr/>
          <a:lstStyle/>
          <a:p>
            <a:fld id="{2E56EF1D-1A41-4F9B-A009-EFE3E8532545}" type="slidenum">
              <a:rPr lang="en-US" smtClean="0"/>
              <a:t>3</a:t>
            </a:fld>
            <a:endParaRPr lang="en-US"/>
          </a:p>
        </p:txBody>
      </p:sp>
    </p:spTree>
    <p:extLst>
      <p:ext uri="{BB962C8B-B14F-4D97-AF65-F5344CB8AC3E}">
        <p14:creationId xmlns:p14="http://schemas.microsoft.com/office/powerpoint/2010/main" val="240734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E56EF1D-1A41-4F9B-A009-EFE3E8532545}" type="slidenum">
              <a:rPr lang="en-US" smtClean="0"/>
              <a:t>4</a:t>
            </a:fld>
            <a:endParaRPr lang="en-US"/>
          </a:p>
        </p:txBody>
      </p:sp>
    </p:spTree>
    <p:extLst>
      <p:ext uri="{BB962C8B-B14F-4D97-AF65-F5344CB8AC3E}">
        <p14:creationId xmlns:p14="http://schemas.microsoft.com/office/powerpoint/2010/main" val="2729116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1. Buffer</a:t>
            </a:r>
          </a:p>
          <a:p>
            <a:pPr>
              <a:buFont typeface="Arial" panose="020B0604020202020204" pitchFamily="34" charset="0"/>
              <a:buChar char="•"/>
            </a:pPr>
            <a:r>
              <a:rPr lang="en-US" b="1"/>
              <a:t>Buffer</a:t>
            </a:r>
            <a:r>
              <a:rPr lang="en-US"/>
              <a:t> adalah area penyimpanan sementara di memori yang digunakan untuk menampung data yang sedang dipindahkan antara perangkat I/O dan sistem. Misalnya, saat sistem membaca data dari hard disk, data pertama kali ditampung di buffer sebelum diteruskan ke CPU atau perangkat lain. Ini membantu mengatasi perbedaan kecepatan antara perangkat I/O yang lambat dan CPU yang lebih cepat, sehingga proses transfer data menjadi lebih efisien.</a:t>
            </a:r>
          </a:p>
          <a:p>
            <a:r>
              <a:rPr lang="en-US" b="1"/>
              <a:t>2. Spooling</a:t>
            </a:r>
          </a:p>
          <a:p>
            <a:pPr>
              <a:buFont typeface="Arial" panose="020B0604020202020204" pitchFamily="34" charset="0"/>
              <a:buChar char="•"/>
            </a:pPr>
            <a:r>
              <a:rPr lang="en-US" b="1"/>
              <a:t>Spooling</a:t>
            </a:r>
            <a:r>
              <a:rPr lang="en-US"/>
              <a:t> (Simultaneous Peripheral Operation On-Line) adalah teknik yang digunakan untuk mengelola antrian dan penggunaan perangkat I/O secara efisien. Dalam spooling, data dari beberapa pekerjaan disimpan di disk atau buffer untuk dijadwalkan dan diproses oleh perangkat I/O satu per satu. Contoh umum spooling adalah </a:t>
            </a:r>
            <a:r>
              <a:rPr lang="en-US" b="1"/>
              <a:t>print spooling</a:t>
            </a:r>
            <a:r>
              <a:rPr lang="en-US"/>
              <a:t>, di mana beberapa dokumen yang akan dicetak disimpan dalam antrian sehingga printer dapat mencetaknya satu demi satu tanpa campur tangan pengguna.</a:t>
            </a:r>
          </a:p>
          <a:p>
            <a:r>
              <a:rPr lang="en-US" b="1"/>
              <a:t>3. Device Driver</a:t>
            </a:r>
          </a:p>
          <a:p>
            <a:pPr>
              <a:buFont typeface="Arial" panose="020B0604020202020204" pitchFamily="34" charset="0"/>
              <a:buChar char="•"/>
            </a:pPr>
            <a:r>
              <a:rPr lang="en-US" b="1"/>
              <a:t>Device drivers</a:t>
            </a:r>
            <a:r>
              <a:rPr lang="en-US"/>
              <a:t> adalah perangkat lunak khusus yang menyediakan antarmuka antara sistem operasi dan perangkat keras I/O. Setiap perangkat keras memiliki driver yang berfungsi untuk menerjemahkan perintah tingkat tinggi dari sistem operasi menjadi instruksi yang dapat dimengerti oleh perangkat keras tersebut. Contohnya, sistem operasi menggunakan driver untuk berkomunikasi dengan hard disk, keyboard, atau printer, memungkinkan pengguna menjalankan perintah seperti "membaca" atau "menulis" tanpa mengetahui detail teknis cara kerja perangkat tersebut.</a:t>
            </a:r>
          </a:p>
          <a:p>
            <a:pPr>
              <a:buFont typeface="Arial" panose="020B0604020202020204" pitchFamily="34" charset="0"/>
              <a:buChar char="•"/>
            </a:pPr>
            <a:r>
              <a:rPr lang="en-US"/>
              <a:t>Sistem operasi bertanggung jawab untuk memuat, mengelola, dan memperbarui driver perangkat, sehingga perangkat keras I/O bisa berfungsi dengan benar.</a:t>
            </a:r>
          </a:p>
          <a:p>
            <a:endParaRPr lang="en-US"/>
          </a:p>
        </p:txBody>
      </p:sp>
      <p:sp>
        <p:nvSpPr>
          <p:cNvPr id="4" name="Slide Number Placeholder 3"/>
          <p:cNvSpPr>
            <a:spLocks noGrp="1"/>
          </p:cNvSpPr>
          <p:nvPr>
            <p:ph type="sldNum" sz="quarter" idx="5"/>
          </p:nvPr>
        </p:nvSpPr>
        <p:spPr/>
        <p:txBody>
          <a:bodyPr/>
          <a:lstStyle/>
          <a:p>
            <a:fld id="{2E56EF1D-1A41-4F9B-A009-EFE3E8532545}" type="slidenum">
              <a:rPr lang="en-US" smtClean="0"/>
              <a:t>5</a:t>
            </a:fld>
            <a:endParaRPr lang="en-US"/>
          </a:p>
        </p:txBody>
      </p:sp>
    </p:spTree>
    <p:extLst>
      <p:ext uri="{BB962C8B-B14F-4D97-AF65-F5344CB8AC3E}">
        <p14:creationId xmlns:p14="http://schemas.microsoft.com/office/powerpoint/2010/main" val="3614957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1. Pembuatan dan Penghapusan Berkas</a:t>
            </a:r>
          </a:p>
          <a:p>
            <a:pPr>
              <a:buFont typeface="Arial" panose="020B0604020202020204" pitchFamily="34" charset="0"/>
              <a:buChar char="•"/>
            </a:pPr>
            <a:r>
              <a:rPr lang="en-US" b="1"/>
              <a:t>Pembuatan Berkas</a:t>
            </a:r>
            <a:r>
              <a:rPr lang="en-US"/>
              <a:t>: Sistem operasi menyediakan mekanisme untuk membuat berkas baru, baik itu dilakukan oleh pengguna atau oleh aplikasi. Saat sebuah berkas dibuat, sistem operasi akan mengalokasikan ruang di media penyimpanan (seperti hard disk) dan menetapkan atribut berkas (seperti nama, ukuran, tipe, dan izin akses).</a:t>
            </a:r>
          </a:p>
          <a:p>
            <a:pPr>
              <a:buFont typeface="Arial" panose="020B0604020202020204" pitchFamily="34" charset="0"/>
              <a:buChar char="•"/>
            </a:pPr>
            <a:r>
              <a:rPr lang="en-US" b="1"/>
              <a:t>Penghapusan Berkas</a:t>
            </a:r>
            <a:r>
              <a:rPr lang="en-US"/>
              <a:t>: Sistem operasi memungkinkan pengguna atau program untuk menghapus berkas yang sudah tidak dibutuhkan. Penghapusan ini juga mengembalikan ruang penyimpanan yang digunakan oleh berkas tersebut agar bisa digunakan oleh berkas lain.</a:t>
            </a:r>
          </a:p>
          <a:p>
            <a:r>
              <a:rPr lang="en-US" b="1"/>
              <a:t>2. Pembuatan dan Penghapusan Direktori</a:t>
            </a:r>
          </a:p>
          <a:p>
            <a:pPr>
              <a:buFont typeface="Arial" panose="020B0604020202020204" pitchFamily="34" charset="0"/>
              <a:buChar char="•"/>
            </a:pPr>
            <a:r>
              <a:rPr lang="en-US" b="1"/>
              <a:t>Pembuatan Direktori</a:t>
            </a:r>
            <a:r>
              <a:rPr lang="en-US"/>
              <a:t>: Sistem operasi juga mengelola direktori, yang merupakan struktur hierarkis yang digunakan untuk mengorganisasi berkas-berkas. Pengguna dapat membuat direktori baru untuk mengelompokkan berkas sesuai dengan kategori tertentu. Sistem operasi mencatat nama direktori, letaknya, dan atributnya di dalam sistem file.</a:t>
            </a:r>
          </a:p>
          <a:p>
            <a:pPr>
              <a:buFont typeface="Arial" panose="020B0604020202020204" pitchFamily="34" charset="0"/>
              <a:buChar char="•"/>
            </a:pPr>
            <a:r>
              <a:rPr lang="en-US" b="1"/>
              <a:t>Penghapusan Direktori</a:t>
            </a:r>
            <a:r>
              <a:rPr lang="en-US"/>
              <a:t>: Direktori yang tidak diperlukan lagi dapat dihapus. Sistem operasi akan memeriksa apakah direktori tersebut kosong sebelum menghapusnya, karena direktori yang berisi berkas tidak bisa dihapus langsung tanpa terlebih dahulu menghapus atau memindahkan berkas-berkas yang ada di dalamnya.</a:t>
            </a:r>
          </a:p>
          <a:p>
            <a:r>
              <a:rPr lang="en-US" b="1"/>
              <a:t>3. Mendukung Manipulasi Berkas dan Direktori</a:t>
            </a:r>
          </a:p>
          <a:p>
            <a:pPr>
              <a:buFont typeface="Arial" panose="020B0604020202020204" pitchFamily="34" charset="0"/>
              <a:buChar char="•"/>
            </a:pPr>
            <a:r>
              <a:rPr lang="en-US"/>
              <a:t>Sistem operasi menyediakan fungsi-fungsi untuk memanipulasi berkas dan direktori, seperti:</a:t>
            </a:r>
          </a:p>
          <a:p>
            <a:pPr marL="742950" lvl="1" indent="-285750">
              <a:buFont typeface="Arial" panose="020B0604020202020204" pitchFamily="34" charset="0"/>
              <a:buChar char="•"/>
            </a:pPr>
            <a:r>
              <a:rPr lang="en-US"/>
              <a:t>Membuka berkas (</a:t>
            </a:r>
            <a:r>
              <a:rPr lang="en-US" b="1"/>
              <a:t>open</a:t>
            </a:r>
            <a:r>
              <a:rPr lang="en-US"/>
              <a:t>)</a:t>
            </a:r>
          </a:p>
          <a:p>
            <a:pPr marL="742950" lvl="1" indent="-285750">
              <a:buFont typeface="Arial" panose="020B0604020202020204" pitchFamily="34" charset="0"/>
              <a:buChar char="•"/>
            </a:pPr>
            <a:r>
              <a:rPr lang="en-US"/>
              <a:t>Membaca berkas (</a:t>
            </a:r>
            <a:r>
              <a:rPr lang="en-US" b="1"/>
              <a:t>read</a:t>
            </a:r>
            <a:r>
              <a:rPr lang="en-US"/>
              <a:t>)</a:t>
            </a:r>
          </a:p>
          <a:p>
            <a:pPr marL="742950" lvl="1" indent="-285750">
              <a:buFont typeface="Arial" panose="020B0604020202020204" pitchFamily="34" charset="0"/>
              <a:buChar char="•"/>
            </a:pPr>
            <a:r>
              <a:rPr lang="en-US"/>
              <a:t>Menulis ke berkas (</a:t>
            </a:r>
            <a:r>
              <a:rPr lang="en-US" b="1"/>
              <a:t>write</a:t>
            </a:r>
            <a:r>
              <a:rPr lang="en-US"/>
              <a:t>)</a:t>
            </a:r>
          </a:p>
          <a:p>
            <a:pPr marL="742950" lvl="1" indent="-285750">
              <a:buFont typeface="Arial" panose="020B0604020202020204" pitchFamily="34" charset="0"/>
              <a:buChar char="•"/>
            </a:pPr>
            <a:r>
              <a:rPr lang="en-US"/>
              <a:t>Menutup berkas (</a:t>
            </a:r>
            <a:r>
              <a:rPr lang="en-US" b="1"/>
              <a:t>close</a:t>
            </a:r>
            <a:r>
              <a:rPr lang="en-US"/>
              <a:t>)</a:t>
            </a:r>
          </a:p>
          <a:p>
            <a:pPr marL="742950" lvl="1" indent="-285750">
              <a:buFont typeface="Arial" panose="020B0604020202020204" pitchFamily="34" charset="0"/>
              <a:buChar char="•"/>
            </a:pPr>
            <a:r>
              <a:rPr lang="en-US"/>
              <a:t>Mengubah nama berkas atau direktori (</a:t>
            </a:r>
            <a:r>
              <a:rPr lang="en-US" b="1"/>
              <a:t>rename</a:t>
            </a:r>
            <a:r>
              <a:rPr lang="en-US"/>
              <a:t>)</a:t>
            </a:r>
          </a:p>
          <a:p>
            <a:pPr marL="742950" lvl="1" indent="-285750">
              <a:buFont typeface="Arial" panose="020B0604020202020204" pitchFamily="34" charset="0"/>
              <a:buChar char="•"/>
            </a:pPr>
            <a:r>
              <a:rPr lang="en-US"/>
              <a:t>Memindahkan berkas atau direktori ke lokasi lain (</a:t>
            </a:r>
            <a:r>
              <a:rPr lang="en-US" b="1"/>
              <a:t>move</a:t>
            </a:r>
            <a:r>
              <a:rPr lang="en-US"/>
              <a:t>)</a:t>
            </a:r>
          </a:p>
          <a:p>
            <a:pPr marL="742950" lvl="1" indent="-285750">
              <a:buFont typeface="Arial" panose="020B0604020202020204" pitchFamily="34" charset="0"/>
              <a:buChar char="•"/>
            </a:pPr>
            <a:r>
              <a:rPr lang="en-US"/>
              <a:t>Menyalin berkas (</a:t>
            </a:r>
            <a:r>
              <a:rPr lang="en-US" b="1"/>
              <a:t>copy</a:t>
            </a:r>
            <a:r>
              <a:rPr lang="en-US"/>
              <a:t>)</a:t>
            </a:r>
          </a:p>
          <a:p>
            <a:r>
              <a:rPr lang="en-US"/>
              <a:t>Fungsi-fungsi ini memungkinkan pengguna dan aplikasi untuk mengelola berkas dan direktori dengan mudah melalui antarmuka yang disediakan oleh sistem operasi.</a:t>
            </a:r>
          </a:p>
          <a:p>
            <a:r>
              <a:rPr lang="en-US" b="1"/>
              <a:t>4. Memetakan Berkas ke Secondary Storage</a:t>
            </a:r>
          </a:p>
          <a:p>
            <a:pPr>
              <a:buFont typeface="Arial" panose="020B0604020202020204" pitchFamily="34" charset="0"/>
              <a:buChar char="•"/>
            </a:pPr>
            <a:r>
              <a:rPr lang="en-US" b="1"/>
              <a:t>Secondary storage</a:t>
            </a:r>
            <a:r>
              <a:rPr lang="en-US"/>
              <a:t> (penyimpanan sekunder) seperti hard disk, SSD, atau flash drive digunakan untuk menyimpan berkas dalam jangka panjang. Sistem operasi bertanggung jawab untuk memetakan berkas ke lokasi fisik di perangkat penyimpanan tersebut.</a:t>
            </a:r>
          </a:p>
          <a:p>
            <a:pPr>
              <a:buFont typeface="Arial" panose="020B0604020202020204" pitchFamily="34" charset="0"/>
              <a:buChar char="•"/>
            </a:pPr>
            <a:r>
              <a:rPr lang="en-US"/>
              <a:t>Proses pemetaan ini melibatkan </a:t>
            </a:r>
            <a:r>
              <a:rPr lang="en-US" b="1"/>
              <a:t>file system</a:t>
            </a:r>
            <a:r>
              <a:rPr lang="en-US"/>
              <a:t> yang mengatur bagaimana berkas disimpan, diatur, dan diambil dari media penyimpanan. Sistem operasi juga mengelola </a:t>
            </a:r>
            <a:r>
              <a:rPr lang="en-US" b="1"/>
              <a:t>alokasi blok</a:t>
            </a:r>
            <a:r>
              <a:rPr lang="en-US"/>
              <a:t> di media penyimpanan agar dapat digunakan secara efisien dan untuk mencegah fragmentasi.</a:t>
            </a:r>
          </a:p>
          <a:p>
            <a:r>
              <a:rPr lang="en-US" b="1"/>
              <a:t>5. Mem-backup Berkas ke Media Penyimpanan Permanen</a:t>
            </a:r>
          </a:p>
          <a:p>
            <a:pPr>
              <a:buFont typeface="Arial" panose="020B0604020202020204" pitchFamily="34" charset="0"/>
              <a:buChar char="•"/>
            </a:pPr>
            <a:r>
              <a:rPr lang="en-US"/>
              <a:t>Sistem operasi menyediakan mekanisme untuk </a:t>
            </a:r>
            <a:r>
              <a:rPr lang="en-US" b="1"/>
              <a:t>backup</a:t>
            </a:r>
            <a:r>
              <a:rPr lang="en-US"/>
              <a:t> berkas, yaitu menyalin berkas ke media penyimpanan permanen (non-volatile) seperti hard drive eksternal, cloud storage, atau tape drive. Backup bertujuan untuk melindungi data dari kehilangan akibat kerusakan perangkat keras, kesalahan manusia, atau kegagalan sistem.</a:t>
            </a:r>
          </a:p>
          <a:p>
            <a:pPr>
              <a:buFont typeface="Arial" panose="020B0604020202020204" pitchFamily="34" charset="0"/>
              <a:buChar char="•"/>
            </a:pPr>
            <a:r>
              <a:rPr lang="en-US"/>
              <a:t>Backup dapat dilakukan secara manual oleh pengguna, atau otomatis melalui fitur backup yang disediakan oleh sistem operasi. Sistem operasi juga bertanggung jawab untuk mengelola proses </a:t>
            </a:r>
            <a:r>
              <a:rPr lang="en-US" b="1"/>
              <a:t>restore</a:t>
            </a:r>
            <a:r>
              <a:rPr lang="en-US"/>
              <a:t>, yaitu memulihkan berkas dari cadangan jika terjadi kehilangan data.</a:t>
            </a:r>
          </a:p>
          <a:p>
            <a:endParaRPr lang="en-US"/>
          </a:p>
        </p:txBody>
      </p:sp>
      <p:sp>
        <p:nvSpPr>
          <p:cNvPr id="4" name="Slide Number Placeholder 3"/>
          <p:cNvSpPr>
            <a:spLocks noGrp="1"/>
          </p:cNvSpPr>
          <p:nvPr>
            <p:ph type="sldNum" sz="quarter" idx="5"/>
          </p:nvPr>
        </p:nvSpPr>
        <p:spPr/>
        <p:txBody>
          <a:bodyPr/>
          <a:lstStyle/>
          <a:p>
            <a:fld id="{2E56EF1D-1A41-4F9B-A009-EFE3E8532545}" type="slidenum">
              <a:rPr lang="en-US" smtClean="0"/>
              <a:t>6</a:t>
            </a:fld>
            <a:endParaRPr lang="en-US"/>
          </a:p>
        </p:txBody>
      </p:sp>
    </p:spTree>
    <p:extLst>
      <p:ext uri="{BB962C8B-B14F-4D97-AF65-F5344CB8AC3E}">
        <p14:creationId xmlns:p14="http://schemas.microsoft.com/office/powerpoint/2010/main" val="3114979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F0277-8709-20EA-A39D-4775D4DC3E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ECFB2E-FE52-B999-E027-E617FFEDCE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420315-8F5D-393D-9916-38D5F373CA17}"/>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5" name="Footer Placeholder 4">
            <a:extLst>
              <a:ext uri="{FF2B5EF4-FFF2-40B4-BE49-F238E27FC236}">
                <a16:creationId xmlns:a16="http://schemas.microsoft.com/office/drawing/2014/main" id="{0BF8C6F4-B195-BD97-B856-943F21178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4B1A54-9052-A3BA-7983-1DC0B9E1E245}"/>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1231823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1B72A-64C0-96DB-3D99-E3A017D677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B7FE0C-2803-C362-9F2E-B8D74B5414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E8EBFB-5531-69C4-3B38-3E91B80E4CE1}"/>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5" name="Footer Placeholder 4">
            <a:extLst>
              <a:ext uri="{FF2B5EF4-FFF2-40B4-BE49-F238E27FC236}">
                <a16:creationId xmlns:a16="http://schemas.microsoft.com/office/drawing/2014/main" id="{C1AB50AD-6FE1-4AA8-D22A-D6A059841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843B06-BAB7-A5B0-E54E-2DC165614457}"/>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2984063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87BE46-DF07-7BB2-D302-7DD38A1B40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73F2EC2-076C-02DC-E62D-7B32C49042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C4E8FF-5725-4EF4-0A5F-FAD6D8102106}"/>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5" name="Footer Placeholder 4">
            <a:extLst>
              <a:ext uri="{FF2B5EF4-FFF2-40B4-BE49-F238E27FC236}">
                <a16:creationId xmlns:a16="http://schemas.microsoft.com/office/drawing/2014/main" id="{31517FBB-4C7A-5618-17F5-CA787C9400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8C0B7E-0412-8D06-C357-3AFC6EBB3A9C}"/>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3485517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8543-03CE-A888-9822-85AFF41E5B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79AB04-66B7-BC0C-081B-D8534A76A4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825FA3-A9B5-5996-A23C-FA4ADE7B7B26}"/>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5" name="Footer Placeholder 4">
            <a:extLst>
              <a:ext uri="{FF2B5EF4-FFF2-40B4-BE49-F238E27FC236}">
                <a16:creationId xmlns:a16="http://schemas.microsoft.com/office/drawing/2014/main" id="{EBB3867B-4B8A-36AC-1FC7-D42087671D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C8AF04-0A6E-D3D1-3264-7BADB0B7A9C4}"/>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4246850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E729F-56BB-3F5E-FF56-AEBE9ED6B3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2FA47C-9548-A5DD-1762-E59EDA1C07B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4E2FAC-BB09-F63B-8D86-BC21F4AA1C0F}"/>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5" name="Footer Placeholder 4">
            <a:extLst>
              <a:ext uri="{FF2B5EF4-FFF2-40B4-BE49-F238E27FC236}">
                <a16:creationId xmlns:a16="http://schemas.microsoft.com/office/drawing/2014/main" id="{6D1D9EBF-6C86-68C7-1946-67793C114C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AC189-9F97-107C-33FB-67988492EAF7}"/>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980714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594EC-E56B-3C60-ED80-496C45D4AE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F0518A-35C1-0C26-D044-3E40987567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D09927-DF15-6D2E-B9D8-831ED3E965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DA3D36-CAA4-43EA-01DB-E2BF902EE3B4}"/>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6" name="Footer Placeholder 5">
            <a:extLst>
              <a:ext uri="{FF2B5EF4-FFF2-40B4-BE49-F238E27FC236}">
                <a16:creationId xmlns:a16="http://schemas.microsoft.com/office/drawing/2014/main" id="{2E3AF458-5CAE-AF0A-1FC2-D0E7D561B6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D68EDF-B865-7B3C-19D3-9AC1BDC618EF}"/>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2841137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8DAAC-A839-EEA2-1628-13AA1E2587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911C04-AC05-24A0-10A1-A01ADB705C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BF0C00-4652-5475-5663-4AC29A444F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241EB3-350B-E3F0-A3D5-9B063EF729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9B972C-37E9-F545-7C90-90C3193F56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6716F1-E578-4682-61EB-B86E2C2DAD85}"/>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8" name="Footer Placeholder 7">
            <a:extLst>
              <a:ext uri="{FF2B5EF4-FFF2-40B4-BE49-F238E27FC236}">
                <a16:creationId xmlns:a16="http://schemas.microsoft.com/office/drawing/2014/main" id="{CDF600F2-105C-2F28-98AD-F8D35198EB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711657-35D1-42A4-A81A-AB36F6A28280}"/>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267965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956CB-5324-5501-BE18-6EACDA4225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5B70EC-9C6F-783F-4EA5-2D32EE092666}"/>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4" name="Footer Placeholder 3">
            <a:extLst>
              <a:ext uri="{FF2B5EF4-FFF2-40B4-BE49-F238E27FC236}">
                <a16:creationId xmlns:a16="http://schemas.microsoft.com/office/drawing/2014/main" id="{B6483CEE-B558-253F-F02D-99DD67C845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F7102F-2C1F-E694-FBAF-C2E0A8964CF5}"/>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3742470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9899D3-5718-D904-4A0B-86634DC0DD0A}"/>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3" name="Footer Placeholder 2">
            <a:extLst>
              <a:ext uri="{FF2B5EF4-FFF2-40B4-BE49-F238E27FC236}">
                <a16:creationId xmlns:a16="http://schemas.microsoft.com/office/drawing/2014/main" id="{3473194D-9BF4-1420-1A21-244AB6F7B4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867F99-5B1A-9206-57E1-87F7B23668DA}"/>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3339922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6A61D-C59F-5BBE-B554-0FBDC87644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C4D21E-1EBF-27B3-39BE-3612B5C6D1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387B29-E0F4-98C0-5DDE-85D7D1220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5F38D8-B747-0BA4-2AF4-656618E6EC85}"/>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6" name="Footer Placeholder 5">
            <a:extLst>
              <a:ext uri="{FF2B5EF4-FFF2-40B4-BE49-F238E27FC236}">
                <a16:creationId xmlns:a16="http://schemas.microsoft.com/office/drawing/2014/main" id="{49A64D73-B639-2C5B-6ABA-710B89A093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A5C264-428A-C056-A6ED-5B032DF81BC3}"/>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4029485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A636B-C406-F376-0F67-D32E15663B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BD965C-4960-305D-E60C-DEB03E7385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80B077-E48E-10BD-E005-F608D15EA3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7103E7-F70D-537F-00EF-EBC5289AB27B}"/>
              </a:ext>
            </a:extLst>
          </p:cNvPr>
          <p:cNvSpPr>
            <a:spLocks noGrp="1"/>
          </p:cNvSpPr>
          <p:nvPr>
            <p:ph type="dt" sz="half" idx="10"/>
          </p:nvPr>
        </p:nvSpPr>
        <p:spPr/>
        <p:txBody>
          <a:bodyPr/>
          <a:lstStyle/>
          <a:p>
            <a:fld id="{3F0BC210-F8A6-4DBD-BFDD-A1C1894D89D8}" type="datetimeFigureOut">
              <a:rPr lang="en-US" smtClean="0"/>
              <a:t>10/1/2024</a:t>
            </a:fld>
            <a:endParaRPr lang="en-US"/>
          </a:p>
        </p:txBody>
      </p:sp>
      <p:sp>
        <p:nvSpPr>
          <p:cNvPr id="6" name="Footer Placeholder 5">
            <a:extLst>
              <a:ext uri="{FF2B5EF4-FFF2-40B4-BE49-F238E27FC236}">
                <a16:creationId xmlns:a16="http://schemas.microsoft.com/office/drawing/2014/main" id="{DC56C015-499F-17BF-A676-6A886F841B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8A5B0F-EB9F-D0EB-E715-9B63905AD4D7}"/>
              </a:ext>
            </a:extLst>
          </p:cNvPr>
          <p:cNvSpPr>
            <a:spLocks noGrp="1"/>
          </p:cNvSpPr>
          <p:nvPr>
            <p:ph type="sldNum" sz="quarter" idx="12"/>
          </p:nvPr>
        </p:nvSpPr>
        <p:spPr/>
        <p:txBody>
          <a:bodyPr/>
          <a:lstStyle/>
          <a:p>
            <a:fld id="{D323F915-98B7-40F4-B594-0BF2CDE652BF}" type="slidenum">
              <a:rPr lang="en-US" smtClean="0"/>
              <a:t>‹#›</a:t>
            </a:fld>
            <a:endParaRPr lang="en-US"/>
          </a:p>
        </p:txBody>
      </p:sp>
    </p:spTree>
    <p:extLst>
      <p:ext uri="{BB962C8B-B14F-4D97-AF65-F5344CB8AC3E}">
        <p14:creationId xmlns:p14="http://schemas.microsoft.com/office/powerpoint/2010/main" val="1651630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8566EC-8ED9-20BC-05B7-DB1416BADE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A39A96-EB23-62BE-615C-297E9B3B9E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E14B59-9687-D84D-E5B0-B394CAA4D8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F0BC210-F8A6-4DBD-BFDD-A1C1894D89D8}" type="datetimeFigureOut">
              <a:rPr lang="en-US" smtClean="0"/>
              <a:t>10/1/2024</a:t>
            </a:fld>
            <a:endParaRPr lang="en-US"/>
          </a:p>
        </p:txBody>
      </p:sp>
      <p:sp>
        <p:nvSpPr>
          <p:cNvPr id="5" name="Footer Placeholder 4">
            <a:extLst>
              <a:ext uri="{FF2B5EF4-FFF2-40B4-BE49-F238E27FC236}">
                <a16:creationId xmlns:a16="http://schemas.microsoft.com/office/drawing/2014/main" id="{BF03FF95-BB4D-7837-1173-F83278391C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8501F98-C750-5729-96CA-B4CEBCC5BD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323F915-98B7-40F4-B594-0BF2CDE652BF}" type="slidenum">
              <a:rPr lang="en-US" smtClean="0"/>
              <a:t>‹#›</a:t>
            </a:fld>
            <a:endParaRPr lang="en-US"/>
          </a:p>
        </p:txBody>
      </p:sp>
    </p:spTree>
    <p:extLst>
      <p:ext uri="{BB962C8B-B14F-4D97-AF65-F5344CB8AC3E}">
        <p14:creationId xmlns:p14="http://schemas.microsoft.com/office/powerpoint/2010/main" val="36833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032F8-1556-6154-E432-F0D017E159F2}"/>
              </a:ext>
            </a:extLst>
          </p:cNvPr>
          <p:cNvSpPr>
            <a:spLocks noGrp="1"/>
          </p:cNvSpPr>
          <p:nvPr>
            <p:ph type="ctrTitle"/>
          </p:nvPr>
        </p:nvSpPr>
        <p:spPr>
          <a:xfrm>
            <a:off x="1524000" y="1293338"/>
            <a:ext cx="9144000" cy="3274592"/>
          </a:xfrm>
        </p:spPr>
        <p:txBody>
          <a:bodyPr anchor="ctr">
            <a:normAutofit/>
          </a:bodyPr>
          <a:lstStyle/>
          <a:p>
            <a:r>
              <a:rPr lang="en-US" sz="7200"/>
              <a:t>Management </a:t>
            </a:r>
            <a:br>
              <a:rPr lang="en-US" sz="7200"/>
            </a:br>
            <a:r>
              <a:rPr lang="en-US" sz="7200"/>
              <a:t>Sistem Operasi</a:t>
            </a:r>
          </a:p>
        </p:txBody>
      </p:sp>
      <p:sp>
        <p:nvSpPr>
          <p:cNvPr id="3" name="Subtitle 2">
            <a:extLst>
              <a:ext uri="{FF2B5EF4-FFF2-40B4-BE49-F238E27FC236}">
                <a16:creationId xmlns:a16="http://schemas.microsoft.com/office/drawing/2014/main" id="{38C4B6CE-BA9F-CB52-C13D-F6626ACEB608}"/>
              </a:ext>
            </a:extLst>
          </p:cNvPr>
          <p:cNvSpPr>
            <a:spLocks noGrp="1"/>
          </p:cNvSpPr>
          <p:nvPr>
            <p:ph type="subTitle" idx="1"/>
          </p:nvPr>
        </p:nvSpPr>
        <p:spPr>
          <a:xfrm>
            <a:off x="1524000" y="5514052"/>
            <a:ext cx="9144000" cy="651910"/>
          </a:xfrm>
        </p:spPr>
        <p:txBody>
          <a:bodyPr anchor="ctr">
            <a:normAutofit/>
          </a:bodyPr>
          <a:lstStyle/>
          <a:p>
            <a:r>
              <a:rPr lang="en-US"/>
              <a:t>Riko Firmansyah</a:t>
            </a:r>
          </a:p>
        </p:txBody>
      </p:sp>
    </p:spTree>
    <p:extLst>
      <p:ext uri="{BB962C8B-B14F-4D97-AF65-F5344CB8AC3E}">
        <p14:creationId xmlns:p14="http://schemas.microsoft.com/office/powerpoint/2010/main" val="389554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3" name="Rectangle 212">
            <a:extLst>
              <a:ext uri="{FF2B5EF4-FFF2-40B4-BE49-F238E27FC236}">
                <a16:creationId xmlns:a16="http://schemas.microsoft.com/office/drawing/2014/main" id="{9D909724-2FAC-4941-A743-AB97A8A67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518D9193-B228-D361-9B2F-AD47A3B3A2BE}"/>
              </a:ext>
            </a:extLst>
          </p:cNvPr>
          <p:cNvSpPr>
            <a:spLocks noGrp="1"/>
          </p:cNvSpPr>
          <p:nvPr>
            <p:ph type="ctrTitle"/>
          </p:nvPr>
        </p:nvSpPr>
        <p:spPr>
          <a:xfrm>
            <a:off x="1265120" y="1107860"/>
            <a:ext cx="5847781" cy="1046671"/>
          </a:xfrm>
        </p:spPr>
        <p:txBody>
          <a:bodyPr vert="horz" lIns="91440" tIns="45720" rIns="91440" bIns="45720" rtlCol="0" anchor="ctr">
            <a:normAutofit/>
          </a:bodyPr>
          <a:lstStyle/>
          <a:p>
            <a:pPr algn="l"/>
            <a:r>
              <a:rPr lang="en-US" sz="2800" kern="1200">
                <a:solidFill>
                  <a:schemeClr val="tx1"/>
                </a:solidFill>
                <a:latin typeface="+mj-lt"/>
                <a:ea typeface="+mj-ea"/>
                <a:cs typeface="+mj-cs"/>
              </a:rPr>
              <a:t>Manajemen Proses</a:t>
            </a:r>
          </a:p>
        </p:txBody>
      </p:sp>
      <p:sp>
        <p:nvSpPr>
          <p:cNvPr id="3" name="Subtitle 2">
            <a:extLst>
              <a:ext uri="{FF2B5EF4-FFF2-40B4-BE49-F238E27FC236}">
                <a16:creationId xmlns:a16="http://schemas.microsoft.com/office/drawing/2014/main" id="{5A6339CD-EF9A-B0D9-26F8-1A8F82538852}"/>
              </a:ext>
            </a:extLst>
          </p:cNvPr>
          <p:cNvSpPr>
            <a:spLocks noGrp="1"/>
          </p:cNvSpPr>
          <p:nvPr>
            <p:ph type="subTitle" idx="1"/>
          </p:nvPr>
        </p:nvSpPr>
        <p:spPr>
          <a:xfrm>
            <a:off x="1265121" y="2402260"/>
            <a:ext cx="5847780" cy="3347879"/>
          </a:xfrm>
        </p:spPr>
        <p:txBody>
          <a:bodyPr vert="horz" lIns="91440" tIns="45720" rIns="91440" bIns="45720" rtlCol="0" anchor="ctr">
            <a:normAutofit/>
          </a:bodyPr>
          <a:lstStyle/>
          <a:p>
            <a:pPr algn="l"/>
            <a:r>
              <a:rPr lang="en-US" sz="1500"/>
              <a:t>Proses adalah keadaan ketika sebuah program sedang dieksekusi. Sebuah proses membutuhkan beberapa sumber daya untuk menyelesaikan tugasnya. Sumber daya tersebut dapat berupa CPU time, memori, berkas-berkas, dan perangkat-perangkat I/O. Sistem operasi bertanggung jawab atas aktivitas aktivitas yang berkaitan dengan managemen proses, seperti: </a:t>
            </a:r>
          </a:p>
          <a:p>
            <a:pPr marL="342900" indent="-228600" algn="l">
              <a:buFont typeface="Arial" panose="020B0604020202020204" pitchFamily="34" charset="0"/>
              <a:buChar char="•"/>
            </a:pPr>
            <a:r>
              <a:rPr lang="en-US" sz="1500"/>
              <a:t>Pembuatan dan penghapusan proses pengguna dan sistem proses. </a:t>
            </a:r>
          </a:p>
          <a:p>
            <a:pPr marL="342900" indent="-228600" algn="l">
              <a:buFont typeface="Arial" panose="020B0604020202020204" pitchFamily="34" charset="0"/>
              <a:buChar char="•"/>
            </a:pPr>
            <a:r>
              <a:rPr lang="en-US" sz="1500"/>
              <a:t>Menunda atau melanjutkan proses. </a:t>
            </a:r>
          </a:p>
          <a:p>
            <a:pPr marL="342900" indent="-228600" algn="l">
              <a:buFont typeface="Arial" panose="020B0604020202020204" pitchFamily="34" charset="0"/>
              <a:buChar char="•"/>
            </a:pPr>
            <a:r>
              <a:rPr lang="en-US" sz="1500"/>
              <a:t>Menyediakan mekanisme untuk proses sinkronisasi. </a:t>
            </a:r>
          </a:p>
          <a:p>
            <a:pPr marL="342900" indent="-228600" algn="l">
              <a:buFont typeface="Arial" panose="020B0604020202020204" pitchFamily="34" charset="0"/>
              <a:buChar char="•"/>
            </a:pPr>
            <a:r>
              <a:rPr lang="en-US" sz="1500"/>
              <a:t>Menyediakan mekanisme untuk proses komunikasi. </a:t>
            </a:r>
          </a:p>
          <a:p>
            <a:pPr marL="342900" indent="-228600" algn="l">
              <a:buFont typeface="Arial" panose="020B0604020202020204" pitchFamily="34" charset="0"/>
              <a:buChar char="•"/>
            </a:pPr>
            <a:r>
              <a:rPr lang="en-US" sz="1500"/>
              <a:t>Menyediakan mekanisme untuk penanganan deadlock.</a:t>
            </a:r>
          </a:p>
        </p:txBody>
      </p:sp>
      <p:sp>
        <p:nvSpPr>
          <p:cNvPr id="215" name="Rectangle 214">
            <a:extLst>
              <a:ext uri="{FF2B5EF4-FFF2-40B4-BE49-F238E27FC236}">
                <a16:creationId xmlns:a16="http://schemas.microsoft.com/office/drawing/2014/main" id="{97B03642-7722-4B15-897F-76918F86B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395" y="539937"/>
            <a:ext cx="4525605" cy="57781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Rectangle 216">
            <a:extLst>
              <a:ext uri="{FF2B5EF4-FFF2-40B4-BE49-F238E27FC236}">
                <a16:creationId xmlns:a16="http://schemas.microsoft.com/office/drawing/2014/main" id="{6068EAC2-2623-4156-A990-D776FF9BF4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9937"/>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219" name="Rectangle 218">
            <a:extLst>
              <a:ext uri="{FF2B5EF4-FFF2-40B4-BE49-F238E27FC236}">
                <a16:creationId xmlns:a16="http://schemas.microsoft.com/office/drawing/2014/main" id="{4C707BC9-731A-490A-AF25-6F349FD9B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54055"/>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221" name="Rectangle 220">
            <a:extLst>
              <a:ext uri="{FF2B5EF4-FFF2-40B4-BE49-F238E27FC236}">
                <a16:creationId xmlns:a16="http://schemas.microsoft.com/office/drawing/2014/main" id="{3FD7C480-AC7D-4FEE-BB95-EEE23BB3E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49379"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Pencil">
            <a:extLst>
              <a:ext uri="{FF2B5EF4-FFF2-40B4-BE49-F238E27FC236}">
                <a16:creationId xmlns:a16="http://schemas.microsoft.com/office/drawing/2014/main" id="{19B0E23D-5D9C-926D-6C8B-2F06A94FA4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83552" y="1483355"/>
            <a:ext cx="3891290" cy="3891290"/>
          </a:xfrm>
          <a:prstGeom prst="rect">
            <a:avLst/>
          </a:prstGeom>
        </p:spPr>
      </p:pic>
    </p:spTree>
    <p:extLst>
      <p:ext uri="{BB962C8B-B14F-4D97-AF65-F5344CB8AC3E}">
        <p14:creationId xmlns:p14="http://schemas.microsoft.com/office/powerpoint/2010/main" val="382261236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par>
                                <p:cTn id="11" presetID="10" presetClass="entr" presetSubtype="0" fill="hold" grpId="0" nodeType="withEffect">
                                  <p:stCondLst>
                                    <p:cond delay="200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400"/>
                                        <p:tgtEl>
                                          <p:spTgt spid="3">
                                            <p:txEl>
                                              <p:pRg st="1" end="1"/>
                                            </p:txEl>
                                          </p:spTgt>
                                        </p:tgtEl>
                                      </p:cBhvr>
                                    </p:animEffect>
                                  </p:childTnLst>
                                </p:cTn>
                              </p:par>
                              <p:par>
                                <p:cTn id="14" presetID="10" presetClass="entr" presetSubtype="0" fill="hold" grpId="0" nodeType="withEffect">
                                  <p:stCondLst>
                                    <p:cond delay="2000"/>
                                  </p:stCondLst>
                                  <p:iterate type="lt">
                                    <p:tmPct val="10000"/>
                                  </p:iterate>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400"/>
                                        <p:tgtEl>
                                          <p:spTgt spid="3">
                                            <p:txEl>
                                              <p:pRg st="2" end="2"/>
                                            </p:txEl>
                                          </p:spTgt>
                                        </p:tgtEl>
                                      </p:cBhvr>
                                    </p:animEffect>
                                  </p:childTnLst>
                                </p:cTn>
                              </p:par>
                              <p:par>
                                <p:cTn id="17" presetID="10" presetClass="entr" presetSubtype="0" fill="hold" grpId="0" nodeType="withEffect">
                                  <p:stCondLst>
                                    <p:cond delay="2000"/>
                                  </p:stCondLst>
                                  <p:iterate type="lt">
                                    <p:tmPct val="10000"/>
                                  </p:iterate>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400"/>
                                        <p:tgtEl>
                                          <p:spTgt spid="3">
                                            <p:txEl>
                                              <p:pRg st="3" end="3"/>
                                            </p:txEl>
                                          </p:spTgt>
                                        </p:tgtEl>
                                      </p:cBhvr>
                                    </p:animEffect>
                                  </p:childTnLst>
                                </p:cTn>
                              </p:par>
                              <p:par>
                                <p:cTn id="20" presetID="10" presetClass="entr" presetSubtype="0" fill="hold" grpId="0" nodeType="withEffect">
                                  <p:stCondLst>
                                    <p:cond delay="2000"/>
                                  </p:stCondLst>
                                  <p:iterate type="lt">
                                    <p:tmPct val="10000"/>
                                  </p:iterate>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400"/>
                                        <p:tgtEl>
                                          <p:spTgt spid="3">
                                            <p:txEl>
                                              <p:pRg st="4" end="4"/>
                                            </p:txEl>
                                          </p:spTgt>
                                        </p:tgtEl>
                                      </p:cBhvr>
                                    </p:animEffect>
                                  </p:childTnLst>
                                </p:cTn>
                              </p:par>
                              <p:par>
                                <p:cTn id="23" presetID="10" presetClass="entr" presetSubtype="0" fill="hold" grpId="0" nodeType="withEffect">
                                  <p:stCondLst>
                                    <p:cond delay="2000"/>
                                  </p:stCondLst>
                                  <p:iterate type="lt">
                                    <p:tmPct val="10000"/>
                                  </p:iterate>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400"/>
                                        <p:tgtEl>
                                          <p:spTgt spid="3">
                                            <p:txEl>
                                              <p:pRg st="5" end="5"/>
                                            </p:txEl>
                                          </p:spTgt>
                                        </p:tgtEl>
                                      </p:cBhvr>
                                    </p:animEffect>
                                  </p:childTnLst>
                                </p:cTn>
                              </p:par>
                              <p:par>
                                <p:cTn id="26" presetID="10" presetClass="entr" presetSubtype="0" fill="hold" nodeType="withEffect">
                                  <p:stCondLst>
                                    <p:cond delay="500"/>
                                  </p:stCondLst>
                                  <p:iterate>
                                    <p:tmPct val="10000"/>
                                  </p:iterate>
                                  <p:childTnLst>
                                    <p:set>
                                      <p:cBhvr>
                                        <p:cTn id="27" dur="1" fill="hold">
                                          <p:stCondLst>
                                            <p:cond delay="0"/>
                                          </p:stCondLst>
                                        </p:cTn>
                                        <p:tgtEl>
                                          <p:spTgt spid="7"/>
                                        </p:tgtEl>
                                        <p:attrNameLst>
                                          <p:attrName>style.visibility</p:attrName>
                                        </p:attrNameLst>
                                      </p:cBhvr>
                                      <p:to>
                                        <p:strVal val="visible"/>
                                      </p:to>
                                    </p:set>
                                    <p:animEffect transition="in" filter="fade">
                                      <p:cBhvr>
                                        <p:cTn id="28"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909724-2FAC-4941-A743-AB97A8A67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2EE577FC-1087-51F7-DB2D-F338E453BE76}"/>
              </a:ext>
            </a:extLst>
          </p:cNvPr>
          <p:cNvSpPr>
            <a:spLocks noGrp="1"/>
          </p:cNvSpPr>
          <p:nvPr>
            <p:ph type="title"/>
          </p:nvPr>
        </p:nvSpPr>
        <p:spPr>
          <a:xfrm>
            <a:off x="1265120" y="1107860"/>
            <a:ext cx="5847781" cy="1046671"/>
          </a:xfrm>
        </p:spPr>
        <p:txBody>
          <a:bodyPr>
            <a:normAutofit/>
          </a:bodyPr>
          <a:lstStyle/>
          <a:p>
            <a:r>
              <a:rPr lang="en-US" sz="2800"/>
              <a:t>Manajemen Memori Utama</a:t>
            </a:r>
          </a:p>
        </p:txBody>
      </p:sp>
      <p:sp>
        <p:nvSpPr>
          <p:cNvPr id="3" name="Content Placeholder 2">
            <a:extLst>
              <a:ext uri="{FF2B5EF4-FFF2-40B4-BE49-F238E27FC236}">
                <a16:creationId xmlns:a16="http://schemas.microsoft.com/office/drawing/2014/main" id="{0383CA1F-5752-8DAF-A401-F9F50812BB13}"/>
              </a:ext>
            </a:extLst>
          </p:cNvPr>
          <p:cNvSpPr>
            <a:spLocks noGrp="1"/>
          </p:cNvSpPr>
          <p:nvPr>
            <p:ph idx="1"/>
          </p:nvPr>
        </p:nvSpPr>
        <p:spPr>
          <a:xfrm>
            <a:off x="1265121" y="2402260"/>
            <a:ext cx="5847780" cy="3347879"/>
          </a:xfrm>
        </p:spPr>
        <p:txBody>
          <a:bodyPr anchor="ctr">
            <a:normAutofit/>
          </a:bodyPr>
          <a:lstStyle/>
          <a:p>
            <a:pPr marL="0" indent="0">
              <a:buNone/>
            </a:pPr>
            <a:r>
              <a:rPr lang="en-US" sz="1300"/>
              <a:t>Memori utama atau lebih dikenal sebagai memori adalah sebuah array yang besar dari word atau byte, yang ukurannya mencapai ratusan, ribuan, atau bahkan jutaan. Setiap word atau byte mempunyai alamat tersendiri. Memori Utama berfungsi sebagai tempat penyimpan an yang akses datanya digunakan oleh CPU atau perangkat I/O. Memori utama termasuk tempat penyimpanan data yang sementara (volatile), artinya data dapat hilang begitu sistem dimatikan. Sistem operasi bertanggung jawab atas aktivitas aktivitas yang berkaitan dengan managemen memori seperti: </a:t>
            </a:r>
          </a:p>
          <a:p>
            <a:endParaRPr lang="en-US" sz="1300"/>
          </a:p>
          <a:p>
            <a:pPr marL="514350" indent="-514350">
              <a:buAutoNum type="arabicPeriod"/>
            </a:pPr>
            <a:r>
              <a:rPr lang="en-US" sz="1300"/>
              <a:t>Menjaga track dari memori yang sedang digunakan dan siapa yang menggunakannya. </a:t>
            </a:r>
          </a:p>
          <a:p>
            <a:pPr marL="514350" indent="-514350">
              <a:buAutoNum type="arabicPeriod"/>
            </a:pPr>
            <a:r>
              <a:rPr lang="en-US" sz="1300"/>
              <a:t>Memilih program yang akan di-load ke memori. </a:t>
            </a:r>
          </a:p>
          <a:p>
            <a:pPr marL="514350" indent="-514350">
              <a:buAutoNum type="arabicPeriod"/>
            </a:pPr>
            <a:r>
              <a:rPr lang="en-US" sz="1300"/>
              <a:t>Mengalokasikan dan meng-dealokasikan ruang memori sesuai kebutuhan.</a:t>
            </a:r>
          </a:p>
        </p:txBody>
      </p:sp>
      <p:sp>
        <p:nvSpPr>
          <p:cNvPr id="12" name="Rectangle 11">
            <a:extLst>
              <a:ext uri="{FF2B5EF4-FFF2-40B4-BE49-F238E27FC236}">
                <a16:creationId xmlns:a16="http://schemas.microsoft.com/office/drawing/2014/main" id="{97B03642-7722-4B15-897F-76918F86B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395" y="539937"/>
            <a:ext cx="4525605" cy="57781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068EAC2-2623-4156-A990-D776FF9BF4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9937"/>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16" name="Rectangle 15">
            <a:extLst>
              <a:ext uri="{FF2B5EF4-FFF2-40B4-BE49-F238E27FC236}">
                <a16:creationId xmlns:a16="http://schemas.microsoft.com/office/drawing/2014/main" id="{4C707BC9-731A-490A-AF25-6F349FD9B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54055"/>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18" name="Rectangle 17">
            <a:extLst>
              <a:ext uri="{FF2B5EF4-FFF2-40B4-BE49-F238E27FC236}">
                <a16:creationId xmlns:a16="http://schemas.microsoft.com/office/drawing/2014/main" id="{3FD7C480-AC7D-4FEE-BB95-EEE23BB3E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49379"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Robot">
            <a:extLst>
              <a:ext uri="{FF2B5EF4-FFF2-40B4-BE49-F238E27FC236}">
                <a16:creationId xmlns:a16="http://schemas.microsoft.com/office/drawing/2014/main" id="{300112B3-AA99-9F22-9D40-4368F1CCAA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83552" y="1483355"/>
            <a:ext cx="3891290" cy="3891290"/>
          </a:xfrm>
          <a:prstGeom prst="rect">
            <a:avLst/>
          </a:prstGeom>
        </p:spPr>
      </p:pic>
    </p:spTree>
    <p:extLst>
      <p:ext uri="{BB962C8B-B14F-4D97-AF65-F5344CB8AC3E}">
        <p14:creationId xmlns:p14="http://schemas.microsoft.com/office/powerpoint/2010/main" val="233922238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61673E-FAAA-4AEE-8D32-5CAC93CD95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9279FE-5810-440F-B799-25803A014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8395" y="774750"/>
            <a:ext cx="3565361" cy="608325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0897FA-94E6-ED71-BE72-2C43E98544FC}"/>
              </a:ext>
            </a:extLst>
          </p:cNvPr>
          <p:cNvSpPr>
            <a:spLocks noGrp="1"/>
          </p:cNvSpPr>
          <p:nvPr>
            <p:ph type="title"/>
          </p:nvPr>
        </p:nvSpPr>
        <p:spPr>
          <a:xfrm>
            <a:off x="1316791" y="1438834"/>
            <a:ext cx="2156012" cy="4249271"/>
          </a:xfrm>
        </p:spPr>
        <p:txBody>
          <a:bodyPr>
            <a:normAutofit/>
          </a:bodyPr>
          <a:lstStyle/>
          <a:p>
            <a:r>
              <a:rPr lang="en-US" sz="2800">
                <a:solidFill>
                  <a:schemeClr val="bg1"/>
                </a:solidFill>
              </a:rPr>
              <a:t>Manajemen Secondary Storage</a:t>
            </a:r>
          </a:p>
        </p:txBody>
      </p:sp>
      <p:sp>
        <p:nvSpPr>
          <p:cNvPr id="12" name="Rectangle 11">
            <a:extLst>
              <a:ext uri="{FF2B5EF4-FFF2-40B4-BE49-F238E27FC236}">
                <a16:creationId xmlns:a16="http://schemas.microsoft.com/office/drawing/2014/main" id="{95ABD4F1-A860-48A4-84CD-EB40E1FC78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70606"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D8C0F2-1D8A-4908-857F-3DE6B0823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3053"/>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C2C6B0E-5822-BFF7-1EF5-2D025349B690}"/>
              </a:ext>
            </a:extLst>
          </p:cNvPr>
          <p:cNvSpPr>
            <a:spLocks noGrp="1"/>
          </p:cNvSpPr>
          <p:nvPr>
            <p:ph idx="1"/>
          </p:nvPr>
        </p:nvSpPr>
        <p:spPr>
          <a:xfrm>
            <a:off x="5506418" y="1438834"/>
            <a:ext cx="5402919" cy="4249271"/>
          </a:xfrm>
        </p:spPr>
        <p:txBody>
          <a:bodyPr anchor="ctr">
            <a:normAutofit/>
          </a:bodyPr>
          <a:lstStyle/>
          <a:p>
            <a:r>
              <a:rPr lang="en-US" sz="2000"/>
              <a:t>Data yang disimpan dalam memori utama bersifat sementara dan jumlahnya sangat kecil. Oleh karena itu, untuk meyimpan keseluruhan data dan program komputer dibutuhkan secondary-storage yang bersifat permanen dan mampu menampung banyak data. Contoh dari secondary-storage adalah harddisk, disket, dll. Sistem operasi bertanggung-jawab atas aktivitas aktivitas yang berkaitan dengan disk-management seperti: free-space management, alokasi penyimpanan, penjadualan disk.</a:t>
            </a:r>
          </a:p>
        </p:txBody>
      </p:sp>
      <p:sp>
        <p:nvSpPr>
          <p:cNvPr id="16" name="Rectangle 15">
            <a:extLst>
              <a:ext uri="{FF2B5EF4-FFF2-40B4-BE49-F238E27FC236}">
                <a16:creationId xmlns:a16="http://schemas.microsoft.com/office/drawing/2014/main" id="{1730E5F0-AD6E-4049-8FAB-A4D82343D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2751" y="3396995"/>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423422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61673E-FAAA-4AEE-8D32-5CAC93CD95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9279FE-5810-440F-B799-25803A014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8395" y="774750"/>
            <a:ext cx="3565361" cy="608325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060EAA-3BF5-D6BF-BD24-C411CD36CD62}"/>
              </a:ext>
            </a:extLst>
          </p:cNvPr>
          <p:cNvSpPr>
            <a:spLocks noGrp="1"/>
          </p:cNvSpPr>
          <p:nvPr>
            <p:ph type="title"/>
          </p:nvPr>
        </p:nvSpPr>
        <p:spPr>
          <a:xfrm>
            <a:off x="1316791" y="1438834"/>
            <a:ext cx="2156012" cy="4249271"/>
          </a:xfrm>
        </p:spPr>
        <p:txBody>
          <a:bodyPr>
            <a:normAutofit/>
          </a:bodyPr>
          <a:lstStyle/>
          <a:p>
            <a:r>
              <a:rPr lang="en-US" sz="2800">
                <a:solidFill>
                  <a:schemeClr val="bg1"/>
                </a:solidFill>
              </a:rPr>
              <a:t>Manajemen Sistem I/O</a:t>
            </a:r>
          </a:p>
        </p:txBody>
      </p:sp>
      <p:sp>
        <p:nvSpPr>
          <p:cNvPr id="12" name="Rectangle 11">
            <a:extLst>
              <a:ext uri="{FF2B5EF4-FFF2-40B4-BE49-F238E27FC236}">
                <a16:creationId xmlns:a16="http://schemas.microsoft.com/office/drawing/2014/main" id="{95ABD4F1-A860-48A4-84CD-EB40E1FC78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70606"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D8C0F2-1D8A-4908-857F-3DE6B0823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3053"/>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C75A6EF-3B24-B71F-0900-9E2CA3657AEE}"/>
              </a:ext>
            </a:extLst>
          </p:cNvPr>
          <p:cNvSpPr>
            <a:spLocks noGrp="1"/>
          </p:cNvSpPr>
          <p:nvPr>
            <p:ph idx="1"/>
          </p:nvPr>
        </p:nvSpPr>
        <p:spPr>
          <a:xfrm>
            <a:off x="5506418" y="1438834"/>
            <a:ext cx="5402919" cy="4249271"/>
          </a:xfrm>
        </p:spPr>
        <p:txBody>
          <a:bodyPr anchor="ctr">
            <a:normAutofit/>
          </a:bodyPr>
          <a:lstStyle/>
          <a:p>
            <a:r>
              <a:rPr lang="en-US" sz="1700"/>
              <a:t>Sering disebut device manager. Menyediakan "device driver" yang umum sehingga operasi I/O dapat seragam (membuka, membaca, menulis, menutup). Contoh: pengguna menggunakan operasi yang sama untuk membaca berkas pada hard-disk, CD-ROM, dan floppy disk. Komponen Sistem Operasi untuk sistem I/O: </a:t>
            </a:r>
          </a:p>
          <a:p>
            <a:pPr marL="514350" indent="-514350">
              <a:buAutoNum type="arabicPeriod"/>
            </a:pPr>
            <a:r>
              <a:rPr lang="en-US" sz="1700"/>
              <a:t>Buffer: menampung sementara data dari/ ke perangkat I/O. </a:t>
            </a:r>
          </a:p>
          <a:p>
            <a:pPr marL="514350" indent="-514350">
              <a:buAutoNum type="arabicPeriod"/>
            </a:pPr>
            <a:r>
              <a:rPr lang="en-US" sz="1700"/>
              <a:t>Spooling: melakukan penjadualan pemakaian I/O sistem supaya lebih efisien (antrian dsb.). </a:t>
            </a:r>
          </a:p>
          <a:p>
            <a:pPr marL="514350" indent="-514350">
              <a:buAutoNum type="arabicPeriod"/>
            </a:pPr>
            <a:r>
              <a:rPr lang="en-US" sz="1700"/>
              <a:t>Menyediakan driver untuk dapat melakukan operasi "rinci" untuk perangkat keras I/O tertentu.</a:t>
            </a:r>
          </a:p>
        </p:txBody>
      </p:sp>
      <p:sp>
        <p:nvSpPr>
          <p:cNvPr id="16" name="Rectangle 15">
            <a:extLst>
              <a:ext uri="{FF2B5EF4-FFF2-40B4-BE49-F238E27FC236}">
                <a16:creationId xmlns:a16="http://schemas.microsoft.com/office/drawing/2014/main" id="{1730E5F0-AD6E-4049-8FAB-A4D82343D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2751" y="3396995"/>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336236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61E7EDE-CB4A-402F-B0FB-8640C35891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C2BBEB8-4077-499F-80FD-AA9827A8D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8395" y="608243"/>
            <a:ext cx="3380205" cy="5445075"/>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CF6D51-FF61-B590-5AD1-95D351E8306B}"/>
              </a:ext>
            </a:extLst>
          </p:cNvPr>
          <p:cNvSpPr>
            <a:spLocks noGrp="1"/>
          </p:cNvSpPr>
          <p:nvPr>
            <p:ph type="title"/>
          </p:nvPr>
        </p:nvSpPr>
        <p:spPr>
          <a:xfrm>
            <a:off x="1316791" y="1005303"/>
            <a:ext cx="2032490" cy="4427309"/>
          </a:xfrm>
        </p:spPr>
        <p:txBody>
          <a:bodyPr>
            <a:normAutofit/>
          </a:bodyPr>
          <a:lstStyle/>
          <a:p>
            <a:r>
              <a:rPr lang="en-US" sz="2800">
                <a:solidFill>
                  <a:schemeClr val="bg1"/>
                </a:solidFill>
              </a:rPr>
              <a:t>Manajemen Berkas</a:t>
            </a:r>
          </a:p>
        </p:txBody>
      </p:sp>
      <p:sp>
        <p:nvSpPr>
          <p:cNvPr id="3" name="Content Placeholder 2">
            <a:extLst>
              <a:ext uri="{FF2B5EF4-FFF2-40B4-BE49-F238E27FC236}">
                <a16:creationId xmlns:a16="http://schemas.microsoft.com/office/drawing/2014/main" id="{26480A2C-F31D-C6AC-AF5D-FC929D3105B4}"/>
              </a:ext>
            </a:extLst>
          </p:cNvPr>
          <p:cNvSpPr>
            <a:spLocks noGrp="1"/>
          </p:cNvSpPr>
          <p:nvPr>
            <p:ph idx="1"/>
          </p:nvPr>
        </p:nvSpPr>
        <p:spPr>
          <a:xfrm>
            <a:off x="5336498" y="1288934"/>
            <a:ext cx="5801194" cy="4280132"/>
          </a:xfrm>
        </p:spPr>
        <p:txBody>
          <a:bodyPr anchor="ctr">
            <a:normAutofit/>
          </a:bodyPr>
          <a:lstStyle/>
          <a:p>
            <a:pPr marL="0" indent="0">
              <a:buNone/>
            </a:pPr>
            <a:r>
              <a:rPr lang="en-US" sz="2000"/>
              <a:t>Berkas adalah kumpulan informasi yang berhubungan sesuai dengan tujuan pembuat berkas tersebut. Berkas dapat mempunyai struktur yang bersifat hirarkis (direktori, volume, dll.). Sistem operasi bertanggung-jawab: </a:t>
            </a:r>
          </a:p>
          <a:p>
            <a:pPr marL="514350" indent="-514350">
              <a:buAutoNum type="arabicPeriod"/>
            </a:pPr>
            <a:r>
              <a:rPr lang="en-US" sz="2000"/>
              <a:t>Pembuatan dan penghapusan berkas. </a:t>
            </a:r>
          </a:p>
          <a:p>
            <a:pPr marL="514350" indent="-514350">
              <a:buAutoNum type="arabicPeriod"/>
            </a:pPr>
            <a:r>
              <a:rPr lang="en-US" sz="2000"/>
              <a:t>Pembuatan dan penghapusan direktori. </a:t>
            </a:r>
          </a:p>
          <a:p>
            <a:pPr marL="514350" indent="-514350">
              <a:buAutoNum type="arabicPeriod"/>
            </a:pPr>
            <a:r>
              <a:rPr lang="en-US" sz="2000"/>
              <a:t>Mendukung manipulasi berkas dan direktori. </a:t>
            </a:r>
          </a:p>
          <a:p>
            <a:pPr marL="514350" indent="-514350">
              <a:buAutoNum type="arabicPeriod"/>
            </a:pPr>
            <a:r>
              <a:rPr lang="en-US" sz="2000"/>
              <a:t>Memetakan berkas ke secondary storage. </a:t>
            </a:r>
          </a:p>
          <a:p>
            <a:pPr marL="514350" indent="-514350">
              <a:buAutoNum type="arabicPeriod"/>
            </a:pPr>
            <a:r>
              <a:rPr lang="en-US" sz="2000"/>
              <a:t>Mem-backup berkas ke media penyimpanan yang permanen (non-volatile)</a:t>
            </a:r>
          </a:p>
        </p:txBody>
      </p:sp>
      <p:sp>
        <p:nvSpPr>
          <p:cNvPr id="20" name="Rectangle 19">
            <a:extLst>
              <a:ext uri="{FF2B5EF4-FFF2-40B4-BE49-F238E27FC236}">
                <a16:creationId xmlns:a16="http://schemas.microsoft.com/office/drawing/2014/main" id="{6F3B7728-0C26-4662-B285-85C645523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53319"/>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8C367AD-9838-470A-87EF-678609CC86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70606"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0CF1642-4E76-4223-A010-6334380A2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236"/>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3088325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D6DDC-0E2E-019A-D5C0-A18397C37987}"/>
              </a:ext>
            </a:extLst>
          </p:cNvPr>
          <p:cNvSpPr>
            <a:spLocks noGrp="1"/>
          </p:cNvSpPr>
          <p:nvPr>
            <p:ph type="title"/>
          </p:nvPr>
        </p:nvSpPr>
        <p:spPr/>
        <p:txBody>
          <a:bodyPr/>
          <a:lstStyle/>
          <a:p>
            <a:pPr algn="ctr"/>
            <a:r>
              <a:rPr lang="en-US"/>
              <a:t>MESIN VIRTUAL</a:t>
            </a:r>
          </a:p>
        </p:txBody>
      </p:sp>
      <p:sp>
        <p:nvSpPr>
          <p:cNvPr id="3" name="Content Placeholder 2">
            <a:extLst>
              <a:ext uri="{FF2B5EF4-FFF2-40B4-BE49-F238E27FC236}">
                <a16:creationId xmlns:a16="http://schemas.microsoft.com/office/drawing/2014/main" id="{8B68BE81-1FB7-09A9-59C3-724B906824B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95489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261</TotalTime>
  <Words>1846</Words>
  <Application>Microsoft Office PowerPoint</Application>
  <PresentationFormat>Widescreen</PresentationFormat>
  <Paragraphs>87</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Management  Sistem Operasi</vt:lpstr>
      <vt:lpstr>Manajemen Proses</vt:lpstr>
      <vt:lpstr>Manajemen Memori Utama</vt:lpstr>
      <vt:lpstr>Manajemen Secondary Storage</vt:lpstr>
      <vt:lpstr>Manajemen Sistem I/O</vt:lpstr>
      <vt:lpstr>Manajemen Berkas</vt:lpstr>
      <vt:lpstr>MESIN VIRTUAL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Riko Firmansyah</dc:creator>
  <cp:lastModifiedBy>Riko Firmansyah</cp:lastModifiedBy>
  <cp:revision>2</cp:revision>
  <dcterms:created xsi:type="dcterms:W3CDTF">2024-09-30T15:05:59Z</dcterms:created>
  <dcterms:modified xsi:type="dcterms:W3CDTF">2024-10-01T07:31:17Z</dcterms:modified>
</cp:coreProperties>
</file>